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2" r:id="rId1"/>
  </p:sldMasterIdLst>
  <p:notesMasterIdLst>
    <p:notesMasterId r:id="rId11"/>
  </p:notesMasterIdLst>
  <p:sldIdLst>
    <p:sldId id="256" r:id="rId2"/>
    <p:sldId id="261" r:id="rId3"/>
    <p:sldId id="263" r:id="rId4"/>
    <p:sldId id="264" r:id="rId5"/>
    <p:sldId id="260" r:id="rId6"/>
    <p:sldId id="257" r:id="rId7"/>
    <p:sldId id="258" r:id="rId8"/>
    <p:sldId id="262" r:id="rId9"/>
    <p:sldId id="259"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6344" autoAdjust="0"/>
  </p:normalViewPr>
  <p:slideViewPr>
    <p:cSldViewPr snapToGrid="0" snapToObjects="1">
      <p:cViewPr varScale="1">
        <p:scale>
          <a:sx n="55" d="100"/>
          <a:sy n="55" d="100"/>
        </p:scale>
        <p:origin x="-1806"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F9CEF6-DB71-384F-9EBB-8120E3A85E98}" type="datetimeFigureOut">
              <a:rPr lang="en-US" smtClean="0"/>
              <a:pPr/>
              <a:t>6/30/2012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60B2170-B78E-4440-BDC7-23A1AB9CEF98}" type="slidenum">
              <a:rPr lang="en-US" smtClean="0"/>
              <a:pPr/>
              <a:t>‹#›</a:t>
            </a:fld>
            <a:endParaRPr lang="en-US"/>
          </a:p>
        </p:txBody>
      </p:sp>
    </p:spTree>
    <p:extLst>
      <p:ext uri="{BB962C8B-B14F-4D97-AF65-F5344CB8AC3E}">
        <p14:creationId xmlns="" xmlns:p14="http://schemas.microsoft.com/office/powerpoint/2010/main" val="72397794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	In the healthcare profession there</a:t>
            </a:r>
            <a:r>
              <a:rPr lang="en-US" baseline="0" dirty="0" smtClean="0"/>
              <a:t> are many people who made great impacts, helping to create the medical world of today. One of those people was Margaret Sanger. Margaret Sanger became the voice for women across America promoting the rights of women to birth control. She developed her theory through life experiences from the contributions of pregnancy and miscarriage to her mothers death as well as witnessing the struggles of women through her nursing career. Margaret Sanger believed it was necessary for women to be informed and educated about contraception as well as the rights to use it.  She created a sense of direct patient care through her fight for the right to discuss with doctors and nurse, as well as receive devices and medical assistance concerning contraception. In Margaret Sanger's theory she made it possible for nurses to create a patient centered care environment, for women to make their own decisions about their body despite the views and beliefs of others. She made a safe environment available where nurse can educate and support patients about their decisions.</a:t>
            </a:r>
            <a:endParaRPr lang="en-US" sz="1200" u="none" strike="noStrike"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460B2170-B78E-4440-BDC7-23A1AB9CEF98}"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Margaret Sanger was born on September 14, 1879, in Corning, New York. She was a leading social reformer, activist and a nurse. In her</a:t>
            </a:r>
            <a:r>
              <a:rPr lang="en-US" sz="1200" b="0" i="0" kern="1200" baseline="0" dirty="0" smtClean="0">
                <a:solidFill>
                  <a:schemeClr val="tx1"/>
                </a:solidFill>
                <a:latin typeface="+mn-lt"/>
                <a:ea typeface="+mn-ea"/>
                <a:cs typeface="+mn-cs"/>
              </a:rPr>
              <a:t> early thirties</a:t>
            </a:r>
            <a:r>
              <a:rPr lang="en-US" sz="1200" b="0" i="0" kern="1200" dirty="0" smtClean="0">
                <a:solidFill>
                  <a:schemeClr val="tx1"/>
                </a:solidFill>
                <a:latin typeface="+mn-lt"/>
                <a:ea typeface="+mn-ea"/>
                <a:cs typeface="+mn-cs"/>
              </a:rPr>
              <a:t> she moved to Greenwich Village and started a publication promoting a woman's right to birth control a term that she coined. She was among the first to start a</a:t>
            </a:r>
            <a:r>
              <a:rPr lang="en-US" sz="1200" b="0" i="0" kern="1200" baseline="0" dirty="0" smtClean="0">
                <a:solidFill>
                  <a:schemeClr val="tx1"/>
                </a:solidFill>
                <a:latin typeface="+mn-lt"/>
                <a:ea typeface="+mn-ea"/>
                <a:cs typeface="+mn-cs"/>
              </a:rPr>
              <a:t> campaign to educate women about sex, which lead to intense controversy, as sex in those times was a taboo subject to bring up. </a:t>
            </a:r>
            <a:r>
              <a:rPr lang="en-US" sz="1200" b="0" i="0" kern="1200" dirty="0" smtClean="0">
                <a:solidFill>
                  <a:schemeClr val="tx1"/>
                </a:solidFill>
                <a:latin typeface="+mn-lt"/>
                <a:ea typeface="+mn-ea"/>
                <a:cs typeface="+mn-cs"/>
              </a:rPr>
              <a:t> In 1916 she opened the first birth control clinic in the U.S. Sanger fought for women's rights her entire life and was a pioneer</a:t>
            </a:r>
            <a:r>
              <a:rPr lang="en-US" sz="1200" b="0" i="0" kern="1200" baseline="0" dirty="0" smtClean="0">
                <a:solidFill>
                  <a:schemeClr val="tx1"/>
                </a:solidFill>
                <a:latin typeface="+mn-lt"/>
                <a:ea typeface="+mn-ea"/>
                <a:cs typeface="+mn-cs"/>
              </a:rPr>
              <a:t> activist</a:t>
            </a:r>
            <a:r>
              <a:rPr lang="en-US" sz="1200" b="0" i="0" kern="1200" dirty="0" smtClean="0">
                <a:solidFill>
                  <a:schemeClr val="tx1"/>
                </a:solidFill>
                <a:latin typeface="+mn-lt"/>
                <a:ea typeface="+mn-ea"/>
                <a:cs typeface="+mn-cs"/>
              </a:rPr>
              <a:t>. She passed</a:t>
            </a:r>
            <a:r>
              <a:rPr lang="en-US" sz="1200" b="0" i="0" kern="1200" baseline="0" dirty="0" smtClean="0">
                <a:solidFill>
                  <a:schemeClr val="tx1"/>
                </a:solidFill>
                <a:latin typeface="+mn-lt"/>
                <a:ea typeface="+mn-ea"/>
                <a:cs typeface="+mn-cs"/>
              </a:rPr>
              <a:t> away</a:t>
            </a:r>
            <a:r>
              <a:rPr lang="en-US" sz="1200" b="0" i="0" kern="1200" dirty="0" smtClean="0">
                <a:solidFill>
                  <a:schemeClr val="tx1"/>
                </a:solidFill>
                <a:latin typeface="+mn-lt"/>
                <a:ea typeface="+mn-ea"/>
                <a:cs typeface="+mn-cs"/>
              </a:rPr>
              <a:t> in 1966. </a:t>
            </a:r>
            <a:endParaRPr lang="en-US" dirty="0"/>
          </a:p>
        </p:txBody>
      </p:sp>
      <p:sp>
        <p:nvSpPr>
          <p:cNvPr id="4" name="Slide Number Placeholder 3"/>
          <p:cNvSpPr>
            <a:spLocks noGrp="1"/>
          </p:cNvSpPr>
          <p:nvPr>
            <p:ph type="sldNum" sz="quarter" idx="10"/>
          </p:nvPr>
        </p:nvSpPr>
        <p:spPr/>
        <p:txBody>
          <a:bodyPr/>
          <a:lstStyle/>
          <a:p>
            <a:fld id="{9AF347D1-9B23-4CF3-B5A9-45487DF8F767}" type="slidenum">
              <a:rPr lang="en-US" smtClean="0"/>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Sanger coined the term birth control</a:t>
            </a:r>
            <a:r>
              <a:rPr lang="en-US" sz="1200" b="0" i="0" kern="1200" baseline="0" dirty="0" smtClean="0">
                <a:solidFill>
                  <a:schemeClr val="tx1"/>
                </a:solidFill>
                <a:latin typeface="+mn-lt"/>
                <a:ea typeface="+mn-ea"/>
                <a:cs typeface="+mn-cs"/>
              </a:rPr>
              <a:t> and</a:t>
            </a:r>
            <a:r>
              <a:rPr lang="en-US" sz="1200" b="0" i="0" kern="1200" dirty="0" smtClean="0">
                <a:solidFill>
                  <a:schemeClr val="tx1"/>
                </a:solidFill>
                <a:latin typeface="+mn-lt"/>
                <a:ea typeface="+mn-ea"/>
                <a:cs typeface="+mn-cs"/>
              </a:rPr>
              <a:t> opened the first birth control clinic in the United States.</a:t>
            </a:r>
            <a:r>
              <a:rPr lang="en-US" sz="1200" b="0" i="0" kern="1200" baseline="0" dirty="0" smtClean="0">
                <a:solidFill>
                  <a:schemeClr val="tx1"/>
                </a:solidFill>
                <a:latin typeface="+mn-lt"/>
                <a:ea typeface="+mn-ea"/>
                <a:cs typeface="+mn-cs"/>
              </a:rPr>
              <a:t> After much hard fought battles she was also the first one to establish</a:t>
            </a:r>
            <a:r>
              <a:rPr lang="en-US" sz="1200" b="0" i="0" kern="1200" dirty="0" smtClean="0">
                <a:solidFill>
                  <a:schemeClr val="tx1"/>
                </a:solidFill>
                <a:latin typeface="+mn-lt"/>
                <a:ea typeface="+mn-ea"/>
                <a:cs typeface="+mn-cs"/>
              </a:rPr>
              <a:t> the</a:t>
            </a:r>
            <a:r>
              <a:rPr lang="en-US" sz="1200" b="0" i="0" kern="1200" baseline="0" dirty="0" smtClean="0">
                <a:solidFill>
                  <a:schemeClr val="tx1"/>
                </a:solidFill>
                <a:latin typeface="+mn-lt"/>
                <a:ea typeface="+mn-ea"/>
                <a:cs typeface="+mn-cs"/>
              </a:rPr>
              <a:t> first</a:t>
            </a:r>
            <a:r>
              <a:rPr lang="en-US" sz="1200" b="0" i="0" kern="1200" dirty="0" smtClean="0">
                <a:solidFill>
                  <a:schemeClr val="tx1"/>
                </a:solidFill>
                <a:latin typeface="+mn-lt"/>
                <a:ea typeface="+mn-ea"/>
                <a:cs typeface="+mn-cs"/>
              </a:rPr>
              <a:t> </a:t>
            </a:r>
            <a:r>
              <a:rPr lang="en-US" sz="1200" b="0" i="0" u="none" strike="noStrike" kern="1200" dirty="0" smtClean="0">
                <a:solidFill>
                  <a:schemeClr val="tx1"/>
                </a:solidFill>
                <a:latin typeface="+mn-lt"/>
                <a:ea typeface="+mn-ea"/>
                <a:cs typeface="+mn-cs"/>
              </a:rPr>
              <a:t>Planned Parenthood</a:t>
            </a:r>
            <a:r>
              <a:rPr lang="en-US" sz="1200" b="0" i="0" kern="1200" dirty="0" smtClean="0">
                <a:solidFill>
                  <a:schemeClr val="tx1"/>
                </a:solidFill>
                <a:latin typeface="+mn-lt"/>
                <a:ea typeface="+mn-ea"/>
                <a:cs typeface="+mn-cs"/>
              </a:rPr>
              <a:t>. Her efforts contributed to </a:t>
            </a:r>
            <a:r>
              <a:rPr lang="en-US" sz="1200" b="0" i="0" u="none" strike="noStrike" kern="1200" dirty="0" smtClean="0">
                <a:solidFill>
                  <a:schemeClr val="tx1"/>
                </a:solidFill>
                <a:latin typeface="+mn-lt"/>
                <a:ea typeface="+mn-ea"/>
                <a:cs typeface="+mn-cs"/>
              </a:rPr>
              <a:t>the landmark U.S. Supreme Court case</a:t>
            </a:r>
            <a:r>
              <a:rPr lang="en-US" sz="1200" b="0" i="0" kern="1200" dirty="0" smtClean="0">
                <a:solidFill>
                  <a:schemeClr val="tx1"/>
                </a:solidFill>
                <a:latin typeface="+mn-lt"/>
                <a:ea typeface="+mn-ea"/>
                <a:cs typeface="+mn-cs"/>
              </a:rPr>
              <a:t> which legalized contraception in the United States. In 1916, she opened the first birth control clinic in the United States, which led to her arrest for distributing information on </a:t>
            </a:r>
            <a:r>
              <a:rPr lang="en-US" sz="1200" b="0" i="0" u="none" strike="noStrike" kern="1200" dirty="0" smtClean="0">
                <a:solidFill>
                  <a:schemeClr val="tx1"/>
                </a:solidFill>
                <a:latin typeface="+mn-lt"/>
                <a:ea typeface="+mn-ea"/>
                <a:cs typeface="+mn-cs"/>
              </a:rPr>
              <a:t>contraception</a:t>
            </a:r>
            <a:r>
              <a:rPr lang="en-US" sz="1200" b="0" i="0" kern="1200" dirty="0" smtClean="0">
                <a:solidFill>
                  <a:schemeClr val="tx1"/>
                </a:solidFill>
                <a:latin typeface="+mn-lt"/>
                <a:ea typeface="+mn-ea"/>
                <a:cs typeface="+mn-cs"/>
              </a:rPr>
              <a:t>. Her subsequent trial and appeal generated enormous support for her cause. Sanger felt that in order for women to have a more equal footing in society and to lead healthier lives, they needed to be able to determine when to bear children.  In New York, Sanger organized the first birth control clinic staffed by all-female doctors, as well as a clinic in </a:t>
            </a:r>
            <a:r>
              <a:rPr lang="en-US" sz="1200" b="0" i="0" u="none" strike="noStrike" kern="1200" dirty="0" smtClean="0">
                <a:solidFill>
                  <a:schemeClr val="tx1"/>
                </a:solidFill>
                <a:latin typeface="+mn-lt"/>
                <a:ea typeface="+mn-ea"/>
                <a:cs typeface="+mn-cs"/>
              </a:rPr>
              <a:t>Harlem</a:t>
            </a:r>
            <a:r>
              <a:rPr lang="en-US" sz="1200" b="0" i="0" kern="1200" dirty="0" smtClean="0">
                <a:solidFill>
                  <a:schemeClr val="tx1"/>
                </a:solidFill>
                <a:latin typeface="+mn-lt"/>
                <a:ea typeface="+mn-ea"/>
                <a:cs typeface="+mn-cs"/>
              </a:rPr>
              <a:t> with an entirely African-American staff. In 1929, she formed the National Committee on Federal Legislation for Birth Control, which served as the focal point of her lobbying efforts to legalize contraception in the United States</a:t>
            </a:r>
            <a:endParaRPr lang="en-US" dirty="0"/>
          </a:p>
        </p:txBody>
      </p:sp>
      <p:sp>
        <p:nvSpPr>
          <p:cNvPr id="4" name="Slide Number Placeholder 3"/>
          <p:cNvSpPr>
            <a:spLocks noGrp="1"/>
          </p:cNvSpPr>
          <p:nvPr>
            <p:ph type="sldNum" sz="quarter" idx="10"/>
          </p:nvPr>
        </p:nvSpPr>
        <p:spPr/>
        <p:txBody>
          <a:bodyPr/>
          <a:lstStyle/>
          <a:p>
            <a:fld id="{9AF347D1-9B23-4CF3-B5A9-45487DF8F767}" type="slidenum">
              <a:rPr lang="en-US" smtClean="0"/>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Margaret</a:t>
            </a:r>
            <a:r>
              <a:rPr lang="en-US" baseline="0" dirty="0" smtClean="0"/>
              <a:t> Sanger was an astonishing woman who changed the way women are able to receive direct patient care. Margaret Sanger made a great impact in women's health, making it what it is today. Between 1873 and 1936 there was a term known as “Comstockery”, a way in which the law kept quite about sexuality. A law which forbade the information and devices to prevent pregnancy resulting in a fine and up to ten years in jail, also making it illegal to discuss and inform others about contraceptive information even for doctors (Wardell 1980). In 1916 Margaret Sanger opened the first U.S. birth control clinic in Brooklyn New York for women, but it was quickly shut down after New York City raided the establishment. Before being shut down Margaret Sanger provided direct patient care to women answering questions, instructions, and fitted some women for diaphragms (Wardell 1980). After being arrested along with her sister they continued to fight for their beliefs and the rights of women. Margaret Sanger opened up another clinic with the support of Dr. Hannah Stone where they provided care for many women who had previously performed their own abortions. Sated by Dorothy Wardell in 1936 the Comstock law was diminished (1980). During Margaret Sanger's life direct patient care was fought for and achieved for women. Margaret Sanger made it possible for women to ask doctors and nurses for information and guidance, allowed them to receive medical assistance, and also eliminated the dangers of self induced abortion. </a:t>
            </a:r>
            <a:endParaRPr lang="en-US" dirty="0"/>
          </a:p>
        </p:txBody>
      </p:sp>
      <p:sp>
        <p:nvSpPr>
          <p:cNvPr id="4" name="Slide Number Placeholder 3"/>
          <p:cNvSpPr>
            <a:spLocks noGrp="1"/>
          </p:cNvSpPr>
          <p:nvPr>
            <p:ph type="sldNum" sz="quarter" idx="10"/>
          </p:nvPr>
        </p:nvSpPr>
        <p:spPr/>
        <p:txBody>
          <a:bodyPr/>
          <a:lstStyle/>
          <a:p>
            <a:fld id="{460B2170-B78E-4440-BDC7-23A1AB9CEF98}"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a:t>
            </a:r>
            <a:r>
              <a:rPr lang="en-US" baseline="0" dirty="0" smtClean="0"/>
              <a:t> Sanger’s time, discussion of contraception and means of birth control were considered obscenities and were punishable by law (</a:t>
            </a:r>
            <a:r>
              <a:rPr lang="en-US" baseline="0" dirty="0" err="1" smtClean="0"/>
              <a:t>Dohnt</a:t>
            </a:r>
            <a:r>
              <a:rPr lang="en-US" baseline="0" dirty="0" smtClean="0"/>
              <a:t>, 2010).  Thanks the her valiant effort, discussion and distribution of this educational information and means of contraceptives are now encouraged and are seen in schools and medical facilities just about everywhere.  In 1942, Sanger established the organization we know as planned parenthood (Knowles, 2009).  Planned Parenthood is active in fight for women’s healthcare rights especially in the area of making sure that women have access to regular health screenings (Knowles, 2009). This organization is also famous for giving these options to women whose financial standings would not ordinarily support these needs.</a:t>
            </a:r>
            <a:endParaRPr lang="en-US" dirty="0"/>
          </a:p>
        </p:txBody>
      </p:sp>
      <p:sp>
        <p:nvSpPr>
          <p:cNvPr id="4" name="Slide Number Placeholder 3"/>
          <p:cNvSpPr>
            <a:spLocks noGrp="1"/>
          </p:cNvSpPr>
          <p:nvPr>
            <p:ph type="sldNum" sz="quarter" idx="10"/>
          </p:nvPr>
        </p:nvSpPr>
        <p:spPr/>
        <p:txBody>
          <a:bodyPr/>
          <a:lstStyle/>
          <a:p>
            <a:fld id="{460B2170-B78E-4440-BDC7-23A1AB9CEF98}" type="slidenum">
              <a:rPr lang="en-US" smtClean="0"/>
              <a:pPr/>
              <a:t>6</a:t>
            </a:fld>
            <a:endParaRPr lang="en-US"/>
          </a:p>
        </p:txBody>
      </p:sp>
    </p:spTree>
    <p:extLst>
      <p:ext uri="{BB962C8B-B14F-4D97-AF65-F5344CB8AC3E}">
        <p14:creationId xmlns="" xmlns:p14="http://schemas.microsoft.com/office/powerpoint/2010/main" val="21725585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Not only</a:t>
            </a:r>
            <a:r>
              <a:rPr lang="en-US" baseline="0" dirty="0" smtClean="0"/>
              <a:t> did Sanger fight for the rights of women, but also for the rights of families everywhere.  The ability to utilize contraceptives for population control gives families the choice to limit the size of their families.  This especially comes into play with families who might be struggling financially and not have the means to support a large number of people (</a:t>
            </a:r>
            <a:r>
              <a:rPr lang="en-US" baseline="0" dirty="0" err="1" smtClean="0"/>
              <a:t>Dohnt</a:t>
            </a:r>
            <a:r>
              <a:rPr lang="en-US" baseline="0" dirty="0" smtClean="0"/>
              <a:t>, 2010).  Giving nurses the ability to discuss contraception has lowered the need for unsafe abortions and given women and their families the power of choice (Knowles, 2009).  </a:t>
            </a:r>
          </a:p>
          <a:p>
            <a:r>
              <a:rPr lang="en-US" baseline="0" dirty="0" smtClean="0"/>
              <a:t>	Sanger’s non-violent methods of protest have also been used to fight for rights in the workplace and by other groups looking to gain civil rights (Knowles, 2009).  Although Sanger did have a few encounters with the law that ended in consequence, her method’s of non-violence disobedience have been used as a guideline by different groups everywhere (Knowles, 2009).  </a:t>
            </a:r>
          </a:p>
          <a:p>
            <a:r>
              <a:rPr lang="en-US" baseline="0" dirty="0" smtClean="0"/>
              <a:t>	Lastly, the topic of sexual pleasure for women is not considered indecent anymore.  The right for women to enjoy sexual pleasure is now recognized and freely discussed in medical centers (Knowles, 2009).  </a:t>
            </a:r>
          </a:p>
          <a:p>
            <a:endParaRPr lang="en-US" dirty="0"/>
          </a:p>
        </p:txBody>
      </p:sp>
      <p:sp>
        <p:nvSpPr>
          <p:cNvPr id="4" name="Slide Number Placeholder 3"/>
          <p:cNvSpPr>
            <a:spLocks noGrp="1"/>
          </p:cNvSpPr>
          <p:nvPr>
            <p:ph type="sldNum" sz="quarter" idx="10"/>
          </p:nvPr>
        </p:nvSpPr>
        <p:spPr/>
        <p:txBody>
          <a:bodyPr/>
          <a:lstStyle/>
          <a:p>
            <a:fld id="{460B2170-B78E-4440-BDC7-23A1AB9CEF98}" type="slidenum">
              <a:rPr lang="en-US" smtClean="0"/>
              <a:pPr/>
              <a:t>7</a:t>
            </a:fld>
            <a:endParaRPr lang="en-US"/>
          </a:p>
        </p:txBody>
      </p:sp>
    </p:spTree>
    <p:extLst>
      <p:ext uri="{BB962C8B-B14F-4D97-AF65-F5344CB8AC3E}">
        <p14:creationId xmlns="" xmlns:p14="http://schemas.microsoft.com/office/powerpoint/2010/main" val="23046839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conclusion Team C,</a:t>
            </a:r>
            <a:r>
              <a:rPr lang="en-US" baseline="0" dirty="0" smtClean="0"/>
              <a:t> discussed a huge contribution made to the movement of birth control for women in the United States. Margaret Sanger saw her idea of the “magic pill” become a reality in 1960 when the first oral contraceptive was approved by the FDA (PBS, 2001). Margaret Sanger made her beliefs a reality for all women to be able to make a choice for their body as well be informed about preventing unwanted pregnancies.  Margaret Sanger fought for the rights of women in American and saw her goals achieved i</a:t>
            </a:r>
            <a:r>
              <a:rPr lang="en-US" dirty="0" smtClean="0"/>
              <a:t>n the 1965 Supreme Court case</a:t>
            </a:r>
            <a:r>
              <a:rPr lang="en-US" i="1" dirty="0" smtClean="0"/>
              <a:t>,</a:t>
            </a:r>
            <a:r>
              <a:rPr lang="en-US" dirty="0" smtClean="0"/>
              <a:t> the court ruled that the private use of contraceptives was a constitutional right (PBS,</a:t>
            </a:r>
            <a:r>
              <a:rPr lang="en-US" baseline="0" dirty="0" smtClean="0"/>
              <a:t> 2001). As an activist Margaret Thatcher helped change the health care system providing women with proper health care to ensure their safety, she brought knowledge, assistance, and the right to make a choice. Margaret Sanger has forever changed the health care system, creating a safer and healthier life for women.</a:t>
            </a:r>
            <a:endParaRPr lang="en-US" dirty="0"/>
          </a:p>
        </p:txBody>
      </p:sp>
      <p:sp>
        <p:nvSpPr>
          <p:cNvPr id="4" name="Slide Number Placeholder 3"/>
          <p:cNvSpPr>
            <a:spLocks noGrp="1"/>
          </p:cNvSpPr>
          <p:nvPr>
            <p:ph type="sldNum" sz="quarter" idx="10"/>
          </p:nvPr>
        </p:nvSpPr>
        <p:spPr/>
        <p:txBody>
          <a:bodyPr/>
          <a:lstStyle/>
          <a:p>
            <a:fld id="{460B2170-B78E-4440-BDC7-23A1AB9CEF98}"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60B2170-B78E-4440-BDC7-23A1AB9CEF98}"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pPr/>
              <a:t>6/30/2012</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pPr/>
              <a:t>6/30/2012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pPr/>
              <a:t>6/30/2012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pPr/>
              <a:t>6/30/2012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pPr/>
              <a:t>6/30/2012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pPr/>
              <a:t>6/30/2012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pPr/>
              <a:t>6/30/2012</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pPr/>
              <a:t>6/30/2012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pPr/>
              <a:t>6/30/2012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pPr/>
              <a:t>6/30/2012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pPr/>
              <a:t>6/30/2012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pPr/>
              <a:t>6/30/2012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en-US"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pPr/>
              <a:t>6/30/2012</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pPr/>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en-US"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en-US"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pPr/>
              <a:t>6/30/2012</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pPr/>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pPr/>
              <a:t>6/30/2012</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pPr/>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pPr/>
              <a:t>6/30/2012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pPr/>
              <a:t>6/30/2012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pPr/>
              <a:t>6/30/2012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pPr/>
              <a:t>6/30/2012</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 id="2147483704" r:id="rId12"/>
    <p:sldLayoutId id="2147483705" r:id="rId13"/>
    <p:sldLayoutId id="2147483706" r:id="rId14"/>
    <p:sldLayoutId id="2147483707" r:id="rId15"/>
    <p:sldLayoutId id="2147483708" r:id="rId16"/>
    <p:sldLayoutId id="2147483709" r:id="rId17"/>
    <p:sldLayoutId id="2147483710" r:id="rId18"/>
    <p:sldLayoutId id="2147483711"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Margaret Sanger</a:t>
            </a:r>
            <a:endParaRPr lang="en-US" dirty="0"/>
          </a:p>
        </p:txBody>
      </p:sp>
      <p:sp>
        <p:nvSpPr>
          <p:cNvPr id="3" name="Subtitle 2"/>
          <p:cNvSpPr>
            <a:spLocks noGrp="1"/>
          </p:cNvSpPr>
          <p:nvPr>
            <p:ph type="subTitle" idx="1"/>
          </p:nvPr>
        </p:nvSpPr>
        <p:spPr>
          <a:xfrm>
            <a:off x="3081528" y="5257800"/>
            <a:ext cx="5577840" cy="987552"/>
          </a:xfrm>
        </p:spPr>
        <p:txBody>
          <a:bodyPr>
            <a:normAutofit fontScale="77500" lnSpcReduction="20000"/>
          </a:bodyPr>
          <a:lstStyle/>
          <a:p>
            <a:pPr algn="ctr"/>
            <a:r>
              <a:rPr lang="en-US" dirty="0" smtClean="0"/>
              <a:t>THE FIGHT FOR REPRODUCTIVE RIGHTS AND STRATEGIC FAMILY PLANNING</a:t>
            </a:r>
          </a:p>
          <a:p>
            <a:pPr algn="ctr"/>
            <a:r>
              <a:rPr lang="en-US" dirty="0" smtClean="0"/>
              <a:t>Learning Team C</a:t>
            </a:r>
          </a:p>
          <a:p>
            <a:pPr algn="ctr"/>
            <a:r>
              <a:rPr lang="en-US" dirty="0" smtClean="0"/>
              <a:t>Cassandra Terry, Danielle Perkins, Daksh Sinha, Cara Smith , Brittany Gurrola</a:t>
            </a:r>
          </a:p>
          <a:p>
            <a:pPr algn="ctr"/>
            <a:r>
              <a:rPr lang="en-US" dirty="0" smtClean="0"/>
              <a:t>Lakeview College of Nursing</a:t>
            </a:r>
            <a:endParaRPr lang="en-US" dirty="0"/>
          </a:p>
        </p:txBody>
      </p:sp>
      <p:pic>
        <p:nvPicPr>
          <p:cNvPr id="4" name="Picture 3"/>
          <p:cNvPicPr>
            <a:picLocks noChangeAspect="1"/>
          </p:cNvPicPr>
          <p:nvPr/>
        </p:nvPicPr>
        <p:blipFill>
          <a:blip r:embed="rId2" cstate="print"/>
          <a:stretch>
            <a:fillRect/>
          </a:stretch>
        </p:blipFill>
        <p:spPr>
          <a:xfrm>
            <a:off x="406400" y="453962"/>
            <a:ext cx="2794000" cy="3543300"/>
          </a:xfrm>
          <a:prstGeom prst="rect">
            <a:avLst/>
          </a:prstGeom>
        </p:spPr>
      </p:pic>
    </p:spTree>
    <p:extLst>
      <p:ext uri="{BB962C8B-B14F-4D97-AF65-F5344CB8AC3E}">
        <p14:creationId xmlns="" xmlns:p14="http://schemas.microsoft.com/office/powerpoint/2010/main" val="9734887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r>
              <a:rPr lang="en-US" dirty="0" smtClean="0"/>
              <a:t>Who is Margaret Sanger?</a:t>
            </a:r>
          </a:p>
          <a:p>
            <a:r>
              <a:rPr lang="en-US" dirty="0" smtClean="0"/>
              <a:t>How was her theory developed.</a:t>
            </a:r>
          </a:p>
          <a:p>
            <a:r>
              <a:rPr lang="en-US" dirty="0" smtClean="0"/>
              <a:t>Concepts of the her Theory.</a:t>
            </a:r>
          </a:p>
          <a:p>
            <a:r>
              <a:rPr lang="en-US" dirty="0" smtClean="0"/>
              <a:t>The impacts on direct patient care.</a:t>
            </a:r>
          </a:p>
          <a:p>
            <a:r>
              <a:rPr lang="en-US" dirty="0" smtClean="0"/>
              <a:t>What does the Theory mean for nursing.</a:t>
            </a:r>
            <a:endParaRPr lang="en-US" dirty="0"/>
          </a:p>
        </p:txBody>
      </p:sp>
      <p:sp>
        <p:nvSpPr>
          <p:cNvPr id="4" name="TextBox 3"/>
          <p:cNvSpPr txBox="1"/>
          <p:nvPr/>
        </p:nvSpPr>
        <p:spPr>
          <a:xfrm>
            <a:off x="990600" y="5130800"/>
            <a:ext cx="7442200" cy="1477328"/>
          </a:xfrm>
          <a:prstGeom prst="rect">
            <a:avLst/>
          </a:prstGeom>
          <a:noFill/>
        </p:spPr>
        <p:txBody>
          <a:bodyPr wrap="square" rtlCol="0">
            <a:spAutoFit/>
          </a:bodyPr>
          <a:lstStyle/>
          <a:p>
            <a:pPr algn="ctr"/>
            <a:r>
              <a:rPr lang="en-US" dirty="0" smtClean="0">
                <a:solidFill>
                  <a:schemeClr val="accent1"/>
                </a:solidFill>
              </a:rPr>
              <a:t>“ Woman must have her freedom, the fundamental freedom of choosing whether or not she will be a mother and how many children she will have. Regardless of what man's attitude may be, that problem is hers - and before it can be his, it is hers alone.” </a:t>
            </a:r>
          </a:p>
          <a:p>
            <a:pPr algn="ctr"/>
            <a:r>
              <a:rPr lang="en-US" dirty="0" smtClean="0">
                <a:solidFill>
                  <a:schemeClr val="accent1"/>
                </a:solidFill>
              </a:rPr>
              <a:t>-Margaret Sanger</a:t>
            </a:r>
            <a:endParaRPr lang="en-US" dirty="0">
              <a:solidFill>
                <a:schemeClr val="accent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Margaret  Sanger</a:t>
            </a:r>
            <a:r>
              <a:rPr lang="en-US" dirty="0" smtClean="0">
                <a:solidFill>
                  <a:schemeClr val="bg1"/>
                </a:solidFill>
              </a:rPr>
              <a:t>Sanger</a:t>
            </a:r>
            <a:endParaRPr lang="en-US" dirty="0">
              <a:solidFill>
                <a:schemeClr val="bg1"/>
              </a:solidFill>
            </a:endParaRPr>
          </a:p>
        </p:txBody>
      </p:sp>
      <p:sp>
        <p:nvSpPr>
          <p:cNvPr id="3" name="Subtitle 2"/>
          <p:cNvSpPr>
            <a:spLocks noGrp="1"/>
          </p:cNvSpPr>
          <p:nvPr>
            <p:ph type="subTitle" idx="4294967295"/>
          </p:nvPr>
        </p:nvSpPr>
        <p:spPr>
          <a:xfrm>
            <a:off x="0" y="2590800"/>
            <a:ext cx="6934200" cy="4267200"/>
          </a:xfrm>
        </p:spPr>
        <p:txBody>
          <a:bodyPr>
            <a:normAutofit/>
          </a:bodyPr>
          <a:lstStyle/>
          <a:p>
            <a:pPr algn="l">
              <a:buFont typeface="Arial" pitchFamily="34" charset="0"/>
              <a:buChar char="•"/>
            </a:pPr>
            <a:r>
              <a:rPr lang="en-US" dirty="0" smtClean="0"/>
              <a:t> </a:t>
            </a:r>
            <a:r>
              <a:rPr lang="en-US" sz="2400" dirty="0" smtClean="0">
                <a:cs typeface="Times New Roman" pitchFamily="18" charset="0"/>
              </a:rPr>
              <a:t>September </a:t>
            </a:r>
            <a:r>
              <a:rPr lang="en-US" sz="2400" dirty="0">
                <a:cs typeface="Times New Roman" pitchFamily="18" charset="0"/>
              </a:rPr>
              <a:t>14, </a:t>
            </a:r>
            <a:r>
              <a:rPr lang="en-US" sz="2400" dirty="0" smtClean="0">
                <a:cs typeface="Times New Roman" pitchFamily="18" charset="0"/>
              </a:rPr>
              <a:t>1879-September 6    1966</a:t>
            </a:r>
          </a:p>
          <a:p>
            <a:pPr algn="l">
              <a:buFont typeface="Arial" pitchFamily="34" charset="0"/>
              <a:buChar char="•"/>
            </a:pPr>
            <a:r>
              <a:rPr lang="en-US" sz="2400" dirty="0">
                <a:cs typeface="Times New Roman" pitchFamily="18" charset="0"/>
              </a:rPr>
              <a:t> </a:t>
            </a:r>
            <a:r>
              <a:rPr lang="en-US" sz="2400" dirty="0" smtClean="0">
                <a:cs typeface="Times New Roman" pitchFamily="18" charset="0"/>
              </a:rPr>
              <a:t>Activist</a:t>
            </a:r>
            <a:r>
              <a:rPr lang="en-US" sz="2400" dirty="0">
                <a:cs typeface="Times New Roman" pitchFamily="18" charset="0"/>
              </a:rPr>
              <a:t>, </a:t>
            </a:r>
            <a:r>
              <a:rPr lang="en-US" sz="2400" dirty="0" smtClean="0">
                <a:cs typeface="Times New Roman" pitchFamily="18" charset="0"/>
              </a:rPr>
              <a:t>Social Reformer and a Nurse</a:t>
            </a:r>
          </a:p>
          <a:p>
            <a:pPr algn="l">
              <a:buFont typeface="Arial" pitchFamily="34" charset="0"/>
              <a:buChar char="•"/>
            </a:pPr>
            <a:r>
              <a:rPr lang="en-US" sz="2400" dirty="0" smtClean="0">
                <a:cs typeface="Times New Roman" pitchFamily="18" charset="0"/>
              </a:rPr>
              <a:t> In </a:t>
            </a:r>
            <a:r>
              <a:rPr lang="en-US" sz="2400" dirty="0">
                <a:cs typeface="Times New Roman" pitchFamily="18" charset="0"/>
              </a:rPr>
              <a:t>1916 she opened the first birth control clinic in the </a:t>
            </a:r>
            <a:r>
              <a:rPr lang="en-US" sz="2400" dirty="0" smtClean="0">
                <a:cs typeface="Times New Roman" pitchFamily="18" charset="0"/>
              </a:rPr>
              <a:t>U.S</a:t>
            </a:r>
          </a:p>
          <a:p>
            <a:pPr algn="l">
              <a:buFont typeface="Arial" pitchFamily="34" charset="0"/>
              <a:buChar char="•"/>
            </a:pPr>
            <a:r>
              <a:rPr lang="en-US" sz="2400" dirty="0" smtClean="0">
                <a:cs typeface="Times New Roman" pitchFamily="18" charset="0"/>
              </a:rPr>
              <a:t> Started </a:t>
            </a:r>
            <a:r>
              <a:rPr lang="en-US" sz="2400" dirty="0">
                <a:cs typeface="Times New Roman" pitchFamily="18" charset="0"/>
              </a:rPr>
              <a:t>her campaign to educate women about sex in </a:t>
            </a:r>
            <a:r>
              <a:rPr lang="en-US" sz="2400" dirty="0" smtClean="0">
                <a:cs typeface="Times New Roman" pitchFamily="18" charset="0"/>
              </a:rPr>
              <a:t>1912.</a:t>
            </a:r>
          </a:p>
          <a:p>
            <a:pPr algn="l"/>
            <a:endParaRPr lang="en-US" dirty="0"/>
          </a:p>
        </p:txBody>
      </p:sp>
      <p:pic>
        <p:nvPicPr>
          <p:cNvPr id="1026" name="Picture 2" descr="C:\Users\Daksh\Desktop\Margaret-Sanger-9471186-1-402.jpg"/>
          <p:cNvPicPr>
            <a:picLocks noChangeAspect="1" noChangeArrowheads="1"/>
          </p:cNvPicPr>
          <p:nvPr/>
        </p:nvPicPr>
        <p:blipFill>
          <a:blip r:embed="rId3" cstate="print"/>
          <a:srcRect/>
          <a:stretch>
            <a:fillRect/>
          </a:stretch>
        </p:blipFill>
        <p:spPr bwMode="auto">
          <a:xfrm>
            <a:off x="6934200" y="2057400"/>
            <a:ext cx="1866900" cy="18669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342900"/>
            <a:ext cx="6508377" cy="1143000"/>
          </a:xfrm>
        </p:spPr>
        <p:txBody>
          <a:bodyPr/>
          <a:lstStyle/>
          <a:p>
            <a:r>
              <a:rPr lang="en-US" dirty="0" smtClean="0"/>
              <a:t>Margaret Sanger</a:t>
            </a:r>
            <a:endParaRPr lang="en-US" dirty="0"/>
          </a:p>
        </p:txBody>
      </p:sp>
      <p:sp>
        <p:nvSpPr>
          <p:cNvPr id="3" name="Content Placeholder 2"/>
          <p:cNvSpPr>
            <a:spLocks noGrp="1"/>
          </p:cNvSpPr>
          <p:nvPr>
            <p:ph idx="1"/>
          </p:nvPr>
        </p:nvSpPr>
        <p:spPr>
          <a:xfrm>
            <a:off x="457199" y="2305050"/>
            <a:ext cx="8229600" cy="5257800"/>
          </a:xfrm>
        </p:spPr>
        <p:txBody>
          <a:bodyPr/>
          <a:lstStyle/>
          <a:p>
            <a:r>
              <a:rPr lang="en-US" sz="2400" dirty="0" smtClean="0"/>
              <a:t>Established Planned Parenthood</a:t>
            </a:r>
          </a:p>
          <a:p>
            <a:endParaRPr lang="en-US" sz="2400" dirty="0"/>
          </a:p>
          <a:p>
            <a:r>
              <a:rPr lang="en-US" sz="2400" dirty="0" smtClean="0"/>
              <a:t>Founder of Birth Control Movement</a:t>
            </a:r>
          </a:p>
          <a:p>
            <a:endParaRPr lang="en-US" sz="2400" dirty="0"/>
          </a:p>
          <a:p>
            <a:r>
              <a:rPr lang="en-US" sz="2400" dirty="0" smtClean="0"/>
              <a:t>Organized </a:t>
            </a:r>
            <a:r>
              <a:rPr lang="en-US" sz="2400" dirty="0"/>
              <a:t>the first birth control clinic staffed by all-female </a:t>
            </a:r>
            <a:r>
              <a:rPr lang="en-US" sz="2400" dirty="0" smtClean="0"/>
              <a:t>doctors.</a:t>
            </a:r>
          </a:p>
          <a:p>
            <a:endParaRPr lang="en-US" dirty="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342900"/>
            <a:ext cx="6508377" cy="1143000"/>
          </a:xfrm>
        </p:spPr>
        <p:txBody>
          <a:bodyPr/>
          <a:lstStyle/>
          <a:p>
            <a:pPr algn="ctr"/>
            <a:r>
              <a:rPr lang="en-US" dirty="0" smtClean="0"/>
              <a:t>Direct Patient Care</a:t>
            </a:r>
            <a:endParaRPr lang="en-US" dirty="0"/>
          </a:p>
        </p:txBody>
      </p:sp>
      <p:sp>
        <p:nvSpPr>
          <p:cNvPr id="3" name="Content Placeholder 2"/>
          <p:cNvSpPr>
            <a:spLocks noGrp="1"/>
          </p:cNvSpPr>
          <p:nvPr>
            <p:ph idx="1"/>
          </p:nvPr>
        </p:nvSpPr>
        <p:spPr>
          <a:xfrm>
            <a:off x="457199" y="1485900"/>
            <a:ext cx="6508377" cy="3916363"/>
          </a:xfrm>
        </p:spPr>
        <p:txBody>
          <a:bodyPr/>
          <a:lstStyle/>
          <a:p>
            <a:pPr>
              <a:buNone/>
            </a:pPr>
            <a:endParaRPr lang="en-US" dirty="0" smtClean="0"/>
          </a:p>
          <a:p>
            <a:r>
              <a:rPr lang="en-US" dirty="0" smtClean="0"/>
              <a:t>She diminished “Comstockery”</a:t>
            </a:r>
          </a:p>
          <a:p>
            <a:r>
              <a:rPr lang="en-US" dirty="0" smtClean="0"/>
              <a:t>First facility of direct patient care provided for women. </a:t>
            </a:r>
          </a:p>
          <a:p>
            <a:r>
              <a:rPr lang="en-US" dirty="0" smtClean="0"/>
              <a:t>Helped eliminate self induced abortions.</a:t>
            </a:r>
          </a:p>
          <a:p>
            <a:r>
              <a:rPr lang="en-US" dirty="0" smtClean="0"/>
              <a:t>Helped achieve the right to talk about contraceptive  information.</a:t>
            </a:r>
            <a:endParaRPr lang="en-US" dirty="0"/>
          </a:p>
        </p:txBody>
      </p:sp>
      <p:sp>
        <p:nvSpPr>
          <p:cNvPr id="4" name="TextBox 3"/>
          <p:cNvSpPr txBox="1"/>
          <p:nvPr/>
        </p:nvSpPr>
        <p:spPr>
          <a:xfrm>
            <a:off x="5956300" y="6310829"/>
            <a:ext cx="2965824"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dirty="0" smtClean="0">
                <a:solidFill>
                  <a:schemeClr val="accent2"/>
                </a:solidFill>
              </a:rPr>
              <a:t>(Dorothy Wardell 1980)</a:t>
            </a:r>
            <a:endParaRPr lang="en-US" dirty="0">
              <a:solidFill>
                <a:schemeClr val="accent2"/>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latin typeface="American Typewriter"/>
                <a:cs typeface="American Typewriter"/>
              </a:rPr>
              <a:t>EFFECTS ON THE FIELD OF NURSING</a:t>
            </a:r>
            <a:endParaRPr lang="en-US" dirty="0">
              <a:latin typeface="American Typewriter"/>
              <a:cs typeface="American Typewriter"/>
            </a:endParaRPr>
          </a:p>
        </p:txBody>
      </p:sp>
      <p:sp>
        <p:nvSpPr>
          <p:cNvPr id="3" name="Content Placeholder 2"/>
          <p:cNvSpPr>
            <a:spLocks noGrp="1"/>
          </p:cNvSpPr>
          <p:nvPr>
            <p:ph idx="1"/>
          </p:nvPr>
        </p:nvSpPr>
        <p:spPr/>
        <p:txBody>
          <a:bodyPr>
            <a:normAutofit lnSpcReduction="10000"/>
          </a:bodyPr>
          <a:lstStyle/>
          <a:p>
            <a:r>
              <a:rPr lang="en-US" dirty="0" smtClean="0"/>
              <a:t>Education about birth control is now widely available along with the different forms of contraception.   </a:t>
            </a:r>
          </a:p>
          <a:p>
            <a:pPr lvl="2"/>
            <a:r>
              <a:rPr lang="en-US" dirty="0" smtClean="0"/>
              <a:t>Ex: the pill &amp; condoms</a:t>
            </a:r>
          </a:p>
          <a:p>
            <a:r>
              <a:rPr lang="en-US" dirty="0" smtClean="0"/>
              <a:t>The establishment of the Planned Parenthood Foundation of America in 1942</a:t>
            </a:r>
          </a:p>
          <a:p>
            <a:pPr lvl="2"/>
            <a:r>
              <a:rPr lang="en-US" dirty="0" smtClean="0"/>
              <a:t>Offers options and education to pregnant women regardless of financial standings</a:t>
            </a:r>
          </a:p>
          <a:p>
            <a:pPr lvl="2"/>
            <a:r>
              <a:rPr lang="en-US" dirty="0" smtClean="0"/>
              <a:t>Also fights for healthcare rights of women everywhere</a:t>
            </a:r>
          </a:p>
          <a:p>
            <a:pPr lvl="2"/>
            <a:r>
              <a:rPr lang="en-US" dirty="0" smtClean="0"/>
              <a:t>Gives free healthcare screenings to women who cannot afford it</a:t>
            </a:r>
          </a:p>
          <a:p>
            <a:endParaRPr lang="en-US" dirty="0"/>
          </a:p>
        </p:txBody>
      </p:sp>
      <p:sp>
        <p:nvSpPr>
          <p:cNvPr id="4" name="TextBox 3"/>
          <p:cNvSpPr txBox="1"/>
          <p:nvPr/>
        </p:nvSpPr>
        <p:spPr>
          <a:xfrm>
            <a:off x="5372100" y="5943600"/>
            <a:ext cx="3314700"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dirty="0" smtClean="0">
                <a:solidFill>
                  <a:schemeClr val="accent1"/>
                </a:solidFill>
              </a:rPr>
              <a:t>(</a:t>
            </a:r>
            <a:r>
              <a:rPr lang="en-US" dirty="0" err="1" smtClean="0">
                <a:solidFill>
                  <a:schemeClr val="accent1"/>
                </a:solidFill>
              </a:rPr>
              <a:t>Dohnt</a:t>
            </a:r>
            <a:r>
              <a:rPr lang="en-US" dirty="0" smtClean="0">
                <a:solidFill>
                  <a:schemeClr val="accent1"/>
                </a:solidFill>
              </a:rPr>
              <a:t>, 2010; Knowles, 2009)</a:t>
            </a:r>
            <a:endParaRPr lang="en-US" dirty="0">
              <a:solidFill>
                <a:schemeClr val="accent1"/>
              </a:solidFill>
            </a:endParaRPr>
          </a:p>
        </p:txBody>
      </p:sp>
    </p:spTree>
    <p:extLst>
      <p:ext uri="{BB962C8B-B14F-4D97-AF65-F5344CB8AC3E}">
        <p14:creationId xmlns="" xmlns:p14="http://schemas.microsoft.com/office/powerpoint/2010/main" val="14344727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latin typeface="American Typewriter"/>
                <a:cs typeface="American Typewriter"/>
              </a:rPr>
              <a:t>EFFECTS ON THE FIELD OF NURSING</a:t>
            </a:r>
            <a:endParaRPr lang="en-US" dirty="0">
              <a:latin typeface="American Typewriter"/>
              <a:cs typeface="American Typewriter"/>
            </a:endParaRPr>
          </a:p>
        </p:txBody>
      </p:sp>
      <p:sp>
        <p:nvSpPr>
          <p:cNvPr id="3" name="Content Placeholder 2"/>
          <p:cNvSpPr>
            <a:spLocks noGrp="1"/>
          </p:cNvSpPr>
          <p:nvPr>
            <p:ph idx="1"/>
          </p:nvPr>
        </p:nvSpPr>
        <p:spPr/>
        <p:txBody>
          <a:bodyPr>
            <a:normAutofit fontScale="92500" lnSpcReduction="20000"/>
          </a:bodyPr>
          <a:lstStyle/>
          <a:p>
            <a:r>
              <a:rPr lang="en-US" dirty="0" smtClean="0"/>
              <a:t>Women and families everywhere are now have the right and the knowledge to plan their family size with the help of nurses and doctors</a:t>
            </a:r>
          </a:p>
          <a:p>
            <a:pPr lvl="2"/>
            <a:r>
              <a:rPr lang="en-US" dirty="0" smtClean="0"/>
              <a:t>Reducing the need for abortions </a:t>
            </a:r>
          </a:p>
          <a:p>
            <a:r>
              <a:rPr lang="en-US" dirty="0" smtClean="0"/>
              <a:t>Sanger also promoted a non-violent method of protest and disobedience that has not only been used by nurses, but by those fighting for gay rights, anti-war, and civil rights of all kinds</a:t>
            </a:r>
          </a:p>
          <a:p>
            <a:r>
              <a:rPr lang="en-US" dirty="0" smtClean="0"/>
              <a:t>Thanks to Sanger, nurses are legally able to distribute pamphlets and aid families in finding contraceptives.</a:t>
            </a:r>
          </a:p>
          <a:p>
            <a:r>
              <a:rPr lang="en-US" dirty="0" smtClean="0"/>
              <a:t>Sexual pleasure for women is not an obscene topic and can be freely discussed at medical facilities</a:t>
            </a:r>
          </a:p>
          <a:p>
            <a:endParaRPr lang="en-US" dirty="0" smtClean="0"/>
          </a:p>
          <a:p>
            <a:endParaRPr lang="en-US" dirty="0"/>
          </a:p>
        </p:txBody>
      </p:sp>
      <p:sp>
        <p:nvSpPr>
          <p:cNvPr id="6" name="TextBox 5"/>
          <p:cNvSpPr txBox="1"/>
          <p:nvPr/>
        </p:nvSpPr>
        <p:spPr>
          <a:xfrm>
            <a:off x="6597276" y="6126163"/>
            <a:ext cx="2178424"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dirty="0" smtClean="0">
                <a:solidFill>
                  <a:schemeClr val="accent1"/>
                </a:solidFill>
              </a:rPr>
              <a:t>(</a:t>
            </a:r>
            <a:r>
              <a:rPr lang="en-US" dirty="0" err="1" smtClean="0">
                <a:solidFill>
                  <a:schemeClr val="accent1"/>
                </a:solidFill>
              </a:rPr>
              <a:t>Dohnt</a:t>
            </a:r>
            <a:r>
              <a:rPr lang="en-US" dirty="0" smtClean="0">
                <a:solidFill>
                  <a:schemeClr val="accent1"/>
                </a:solidFill>
              </a:rPr>
              <a:t>, 2010; Knowles, 2009)</a:t>
            </a:r>
            <a:endParaRPr lang="en-US" dirty="0">
              <a:solidFill>
                <a:schemeClr val="accent1"/>
              </a:solidFill>
            </a:endParaRPr>
          </a:p>
        </p:txBody>
      </p:sp>
    </p:spTree>
    <p:extLst>
      <p:ext uri="{BB962C8B-B14F-4D97-AF65-F5344CB8AC3E}">
        <p14:creationId xmlns="" xmlns:p14="http://schemas.microsoft.com/office/powerpoint/2010/main" val="17995925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Conclusion</a:t>
            </a:r>
            <a:endParaRPr lang="en-US" dirty="0"/>
          </a:p>
        </p:txBody>
      </p:sp>
      <p:sp>
        <p:nvSpPr>
          <p:cNvPr id="3" name="Content Placeholder 2"/>
          <p:cNvSpPr>
            <a:spLocks noGrp="1"/>
          </p:cNvSpPr>
          <p:nvPr>
            <p:ph idx="1"/>
          </p:nvPr>
        </p:nvSpPr>
        <p:spPr/>
        <p:txBody>
          <a:bodyPr/>
          <a:lstStyle/>
          <a:p>
            <a:r>
              <a:rPr lang="en-US" dirty="0" smtClean="0"/>
              <a:t>Birth control</a:t>
            </a:r>
          </a:p>
          <a:p>
            <a:r>
              <a:rPr lang="en-US" dirty="0" smtClean="0"/>
              <a:t>Constitutional Rights</a:t>
            </a:r>
          </a:p>
          <a:p>
            <a:r>
              <a:rPr lang="en-US" dirty="0" smtClean="0"/>
              <a:t>Contribution to healthcare</a:t>
            </a:r>
          </a:p>
          <a:p>
            <a:endParaRPr lang="en-US" dirty="0"/>
          </a:p>
        </p:txBody>
      </p:sp>
      <p:sp>
        <p:nvSpPr>
          <p:cNvPr id="4" name="TextBox 3"/>
          <p:cNvSpPr txBox="1"/>
          <p:nvPr/>
        </p:nvSpPr>
        <p:spPr>
          <a:xfrm>
            <a:off x="6286500" y="6126163"/>
            <a:ext cx="2324100"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dirty="0" smtClean="0">
                <a:solidFill>
                  <a:schemeClr val="accent1"/>
                </a:solidFill>
              </a:rPr>
              <a:t>(PBS, 2011)</a:t>
            </a:r>
            <a:endParaRPr lang="en-US" dirty="0">
              <a:solidFill>
                <a:schemeClr val="accent1"/>
              </a:solidFill>
            </a:endParaRPr>
          </a:p>
        </p:txBody>
      </p:sp>
      <p:pic>
        <p:nvPicPr>
          <p:cNvPr id="1026" name="Picture 2"/>
          <p:cNvPicPr>
            <a:picLocks noChangeAspect="1" noChangeArrowheads="1"/>
          </p:cNvPicPr>
          <p:nvPr/>
        </p:nvPicPr>
        <p:blipFill>
          <a:blip r:embed="rId3" cstate="print"/>
          <a:srcRect/>
          <a:stretch>
            <a:fillRect/>
          </a:stretch>
        </p:blipFill>
        <p:spPr bwMode="auto">
          <a:xfrm>
            <a:off x="3335338" y="4199970"/>
            <a:ext cx="1990725" cy="2295525"/>
          </a:xfrm>
          <a:prstGeom prst="ellipse">
            <a:avLst/>
          </a:prstGeom>
          <a:ln>
            <a:noFill/>
          </a:ln>
          <a:effectLst>
            <a:softEdge rad="112500"/>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4" name="Rectangle 3"/>
          <p:cNvSpPr/>
          <p:nvPr/>
        </p:nvSpPr>
        <p:spPr>
          <a:xfrm>
            <a:off x="457198" y="2349058"/>
            <a:ext cx="7769579" cy="923330"/>
          </a:xfrm>
          <a:prstGeom prst="rect">
            <a:avLst/>
          </a:prstGeom>
        </p:spPr>
        <p:txBody>
          <a:bodyPr wrap="square">
            <a:spAutoFit/>
          </a:bodyPr>
          <a:lstStyle/>
          <a:p>
            <a:r>
              <a:rPr lang="en-US" dirty="0" err="1"/>
              <a:t>Dohnt</a:t>
            </a:r>
            <a:r>
              <a:rPr lang="en-US" dirty="0"/>
              <a:t>, M.  (2010).  History of oral conception.  </a:t>
            </a:r>
            <a:r>
              <a:rPr lang="en-US" i="1" dirty="0"/>
              <a:t>The </a:t>
            </a:r>
            <a:r>
              <a:rPr lang="en-US" i="1" dirty="0" smtClean="0"/>
              <a:t>European </a:t>
            </a:r>
            <a:r>
              <a:rPr lang="en-US" i="1" dirty="0"/>
              <a:t>Journal </a:t>
            </a:r>
            <a:r>
              <a:rPr lang="en-US" i="1" dirty="0" smtClean="0"/>
              <a:t>	Of </a:t>
            </a:r>
            <a:r>
              <a:rPr lang="en-US" i="1" dirty="0"/>
              <a:t>Contraception &amp; </a:t>
            </a:r>
            <a:r>
              <a:rPr lang="en-US" i="1" dirty="0" smtClean="0"/>
              <a:t>Reproductive </a:t>
            </a:r>
            <a:r>
              <a:rPr lang="en-US" i="1" dirty="0"/>
              <a:t>Health Care, </a:t>
            </a:r>
            <a:r>
              <a:rPr lang="en-US" dirty="0"/>
              <a:t>15(2), </a:t>
            </a:r>
            <a:r>
              <a:rPr lang="en-US" dirty="0" smtClean="0"/>
              <a:t>	S12</a:t>
            </a:r>
            <a:r>
              <a:rPr lang="en-US" dirty="0"/>
              <a:t>-13.   </a:t>
            </a:r>
            <a:endParaRPr lang="en-US" dirty="0">
              <a:effectLst/>
            </a:endParaRPr>
          </a:p>
        </p:txBody>
      </p:sp>
      <p:sp>
        <p:nvSpPr>
          <p:cNvPr id="5" name="Rectangle 4"/>
          <p:cNvSpPr/>
          <p:nvPr/>
        </p:nvSpPr>
        <p:spPr>
          <a:xfrm>
            <a:off x="457199" y="3272388"/>
            <a:ext cx="7642579" cy="2031325"/>
          </a:xfrm>
          <a:prstGeom prst="rect">
            <a:avLst/>
          </a:prstGeom>
        </p:spPr>
        <p:txBody>
          <a:bodyPr wrap="square">
            <a:spAutoFit/>
          </a:bodyPr>
          <a:lstStyle/>
          <a:p>
            <a:r>
              <a:rPr lang="en-US" dirty="0"/>
              <a:t>Knowles, J.  (2009).  Margaret Sanger:  20</a:t>
            </a:r>
            <a:r>
              <a:rPr lang="en-US" baseline="30000" dirty="0"/>
              <a:t>th</a:t>
            </a:r>
            <a:r>
              <a:rPr lang="en-US" dirty="0"/>
              <a:t> century hero.  Retrieved </a:t>
            </a:r>
            <a:r>
              <a:rPr lang="en-US" dirty="0" smtClean="0"/>
              <a:t>	from </a:t>
            </a:r>
            <a:r>
              <a:rPr lang="en-US" dirty="0"/>
              <a:t>http://www.plannedparenthood.org/files/PPFA</a:t>
            </a:r>
            <a:r>
              <a:rPr lang="en-US" dirty="0" smtClean="0"/>
              <a:t>/	</a:t>
            </a:r>
            <a:r>
              <a:rPr lang="en-US" dirty="0" smtClean="0"/>
              <a:t>Margaret_Sanger_Hero_1009.pdf</a:t>
            </a:r>
          </a:p>
          <a:p>
            <a:r>
              <a:rPr lang="en-US" dirty="0" smtClean="0"/>
              <a:t>Krueger</a:t>
            </a:r>
            <a:r>
              <a:rPr lang="en-US" dirty="0" smtClean="0"/>
              <a:t>, R. (2011, October 14). Margaret Sanger </a:t>
            </a:r>
            <a:r>
              <a:rPr lang="en-US" dirty="0" smtClean="0"/>
              <a:t>	biography</a:t>
            </a:r>
            <a:r>
              <a:rPr lang="en-US" dirty="0" smtClean="0"/>
              <a:t>. </a:t>
            </a:r>
            <a:r>
              <a:rPr lang="en-US" i="1" dirty="0" smtClean="0"/>
              <a:t>Bio.com</a:t>
            </a:r>
            <a:r>
              <a:rPr lang="en-US" dirty="0" smtClean="0"/>
              <a:t>. Retrieved June 20, 2012, from </a:t>
            </a:r>
            <a:r>
              <a:rPr lang="en-US" dirty="0" smtClean="0"/>
              <a:t>	http</a:t>
            </a:r>
            <a:r>
              <a:rPr lang="en-US" dirty="0" smtClean="0"/>
              <a:t>://</a:t>
            </a:r>
            <a:r>
              <a:rPr lang="en-US" dirty="0" smtClean="0"/>
              <a:t>www.biography.com/people/margaret-sanger-947</a:t>
            </a:r>
            <a:endParaRPr lang="en-US" dirty="0" smtClean="0">
              <a:effectLst/>
            </a:endParaRPr>
          </a:p>
          <a:p>
            <a:endParaRPr lang="en-US" dirty="0">
              <a:effectLst/>
            </a:endParaRPr>
          </a:p>
        </p:txBody>
      </p:sp>
      <p:sp>
        <p:nvSpPr>
          <p:cNvPr id="6" name="TextBox 5"/>
          <p:cNvSpPr txBox="1"/>
          <p:nvPr/>
        </p:nvSpPr>
        <p:spPr>
          <a:xfrm>
            <a:off x="457198" y="5934670"/>
            <a:ext cx="7769577" cy="923330"/>
          </a:xfrm>
          <a:prstGeom prst="rect">
            <a:avLst/>
          </a:prstGeom>
          <a:noFill/>
        </p:spPr>
        <p:txBody>
          <a:bodyPr wrap="square" rtlCol="0">
            <a:spAutoFit/>
          </a:bodyPr>
          <a:lstStyle/>
          <a:p>
            <a:r>
              <a:rPr lang="en-US" dirty="0" smtClean="0"/>
              <a:t>Wardell, D. (1980). Margaret Sanger: birth control's successful 	revolutionary. </a:t>
            </a:r>
            <a:r>
              <a:rPr lang="en-US" i="1" dirty="0" smtClean="0"/>
              <a:t>American Journal Of Public Health</a:t>
            </a:r>
            <a:r>
              <a:rPr lang="en-US" dirty="0" smtClean="0"/>
              <a:t>, </a:t>
            </a:r>
            <a:r>
              <a:rPr lang="en-US" i="1" dirty="0" smtClean="0"/>
              <a:t>70</a:t>
            </a:r>
            <a:r>
              <a:rPr lang="en-US" dirty="0" smtClean="0"/>
              <a:t>(7), 	736-742. </a:t>
            </a:r>
            <a:endParaRPr lang="en-US" dirty="0"/>
          </a:p>
        </p:txBody>
      </p:sp>
      <p:sp>
        <p:nvSpPr>
          <p:cNvPr id="7" name="TextBox 6"/>
          <p:cNvSpPr txBox="1"/>
          <p:nvPr/>
        </p:nvSpPr>
        <p:spPr>
          <a:xfrm>
            <a:off x="330199" y="5119047"/>
            <a:ext cx="7769579" cy="923330"/>
          </a:xfrm>
          <a:prstGeom prst="rect">
            <a:avLst/>
          </a:prstGeom>
          <a:noFill/>
        </p:spPr>
        <p:txBody>
          <a:bodyPr wrap="square" rtlCol="0">
            <a:spAutoFit/>
          </a:bodyPr>
          <a:lstStyle/>
          <a:p>
            <a:r>
              <a:rPr lang="en-US" dirty="0" smtClean="0"/>
              <a:t>PBS (1999-2001). The pill. Retrieved from 	http://www.pbs.org/wgbh/amex/pill/peopleevents/p_sa	nger.html </a:t>
            </a:r>
            <a:endParaRPr lang="en-US" dirty="0"/>
          </a:p>
        </p:txBody>
      </p:sp>
    </p:spTree>
    <p:extLst>
      <p:ext uri="{BB962C8B-B14F-4D97-AF65-F5344CB8AC3E}">
        <p14:creationId xmlns="" xmlns:p14="http://schemas.microsoft.com/office/powerpoint/2010/main" val="3038966034"/>
      </p:ext>
    </p:extLst>
  </p:cSld>
  <p:clrMapOvr>
    <a:masterClrMapping/>
  </p:clrMapOvr>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250</TotalTime>
  <Words>916</Words>
  <Application>Microsoft Office PowerPoint</Application>
  <PresentationFormat>On-screen Show (4:3)</PresentationFormat>
  <Paragraphs>74</Paragraphs>
  <Slides>9</Slides>
  <Notes>8</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Plaza</vt:lpstr>
      <vt:lpstr>Margaret Sanger</vt:lpstr>
      <vt:lpstr>Introduction</vt:lpstr>
      <vt:lpstr>Margaret  SangerSanger</vt:lpstr>
      <vt:lpstr>Margaret Sanger</vt:lpstr>
      <vt:lpstr>Direct Patient Care</vt:lpstr>
      <vt:lpstr>EFFECTS ON THE FIELD OF NURSING</vt:lpstr>
      <vt:lpstr>EFFECTS ON THE FIELD OF NURSING</vt:lpstr>
      <vt:lpstr>Conclusion</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Margaret Sanger</dc:title>
  <dc:creator>Cara Smith</dc:creator>
  <cp:lastModifiedBy>Daksh</cp:lastModifiedBy>
  <cp:revision>24</cp:revision>
  <dcterms:created xsi:type="dcterms:W3CDTF">2012-06-28T21:03:09Z</dcterms:created>
  <dcterms:modified xsi:type="dcterms:W3CDTF">2012-06-30T08:27:03Z</dcterms:modified>
</cp:coreProperties>
</file>