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7"/>
  </p:notesMasterIdLst>
  <p:sldIdLst>
    <p:sldId id="256" r:id="rId2"/>
    <p:sldId id="260" r:id="rId3"/>
    <p:sldId id="257" r:id="rId4"/>
    <p:sldId id="258" r:id="rId5"/>
    <p:sldId id="259"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630" y="-14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2D9049B-D458-49FA-ACE4-A46D6DC87D5D}" type="datetimeFigureOut">
              <a:rPr lang="en-US" smtClean="0"/>
              <a:t>6/28/2012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3645C5-2DF7-4807-ACD5-14C8B928495F}" type="slidenum">
              <a:rPr lang="en-US" smtClean="0"/>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 a nurse and known feminist, Margaret</a:t>
            </a:r>
            <a:r>
              <a:rPr lang="en-US" baseline="0" dirty="0" smtClean="0"/>
              <a:t> Sanger spent her career focusing on women in the poor, inner-city, immigrant neighborhoods and speaking about birth control  (Baker, 2011). Sanger’s mother bared 11 children and this gave Margaret a firsthand exposure to the burden of motherhood. Plus taking care of her dying mother on her death bed is what showed Sanger, her interest in medicine (Dubrow, 2007).  Margaret Sanger was labeled a feminist because of her desire for women to have the independence she thought they deserved. Starting birth control was way to help these women get they what they need to stop unwanted pregnancies and to give them the independence to be able too. She advocated contraception for feminist reasons and also because of an anticaptialist agenda (Dubrow 2007). Also, Margaret Sanger believed that sterilizing the feeble minded, the alcoholics,  the insane, the deaf, and the blind would improve humanity as a whole (Baker 2011). </a:t>
            </a:r>
            <a:endParaRPr lang="en-US" dirty="0"/>
          </a:p>
        </p:txBody>
      </p:sp>
      <p:sp>
        <p:nvSpPr>
          <p:cNvPr id="4" name="Slide Number Placeholder 3"/>
          <p:cNvSpPr>
            <a:spLocks noGrp="1"/>
          </p:cNvSpPr>
          <p:nvPr>
            <p:ph type="sldNum" sz="quarter" idx="10"/>
          </p:nvPr>
        </p:nvSpPr>
        <p:spPr/>
        <p:txBody>
          <a:bodyPr/>
          <a:lstStyle/>
          <a:p>
            <a:fld id="{623645C5-2DF7-4807-ACD5-14C8B928495F}" type="slidenum">
              <a:rPr lang="en-US" smtClean="0"/>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Once Margaret Sanger started her nursing career,</a:t>
            </a:r>
            <a:r>
              <a:rPr lang="en-US" baseline="0" dirty="0" smtClean="0"/>
              <a:t> she went to work on the Lower East Side as a visiting nurse where most of her patients suffered from unwanted pregnancies (Dubrow 2007). Back than physicians would prophylactics for venereal diseases, but never contraception (Dubrow 2007). So many woman were receiving for self-performing abortions and they were suffering from the consequences. Sanger believed that birth control would help limit the abortion rate (Baker, 2011). After Sanger learned and seen what was happening with women under these conditions, she began giving speeches  and would tell the story of a young girl named Sadie. Sadie was girl who asked her doctor to stop her unwanted pregnancies and she did not get what she asked for. Sadie did a self-inducing abortion, which she died from (Dubrow 2007). </a:t>
            </a:r>
            <a:endParaRPr lang="en-US" dirty="0"/>
          </a:p>
        </p:txBody>
      </p:sp>
      <p:sp>
        <p:nvSpPr>
          <p:cNvPr id="4" name="Slide Number Placeholder 3"/>
          <p:cNvSpPr>
            <a:spLocks noGrp="1"/>
          </p:cNvSpPr>
          <p:nvPr>
            <p:ph type="sldNum" sz="quarter" idx="10"/>
          </p:nvPr>
        </p:nvSpPr>
        <p:spPr/>
        <p:txBody>
          <a:bodyPr/>
          <a:lstStyle/>
          <a:p>
            <a:fld id="{623645C5-2DF7-4807-ACD5-14C8B928495F}" type="slidenum">
              <a:rPr lang="en-US" smtClean="0"/>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first step Margaret</a:t>
            </a:r>
            <a:r>
              <a:rPr lang="en-US" baseline="0" dirty="0" smtClean="0"/>
              <a:t> Sanger took in starting her fight was starting a career in nursing. After her mother died Sanger at the age of 20 entered a nursing school in White Plains, New York, (Dubrow 2007). Not long after meeting her patients who suffered from unwanted pregnancies, she started a newsletter that focused on her being an advocate for contraceptives and spreading the word about them (Dubrow 2007). She started this newsletter for feminist reasons and it ran for seven issues and than she was indicted (Dubrow 2007). In the early nineteen hundreds Margaret founded the American Birth Control League that allowed woman to receive the contraceptives they needed to stop their unwanted pregnancies. The Clinical Research Bureau that she founded was one which conducted studies and offered contraceptive services, legally (Duborw 2007). </a:t>
            </a:r>
            <a:endParaRPr lang="en-US" dirty="0"/>
          </a:p>
        </p:txBody>
      </p:sp>
      <p:sp>
        <p:nvSpPr>
          <p:cNvPr id="4" name="Slide Number Placeholder 3"/>
          <p:cNvSpPr>
            <a:spLocks noGrp="1"/>
          </p:cNvSpPr>
          <p:nvPr>
            <p:ph type="sldNum" sz="quarter" idx="10"/>
          </p:nvPr>
        </p:nvSpPr>
        <p:spPr/>
        <p:txBody>
          <a:bodyPr/>
          <a:lstStyle/>
          <a:p>
            <a:fld id="{623645C5-2DF7-4807-ACD5-14C8B928495F}" type="slidenum">
              <a:rPr lang="en-US" smtClean="0"/>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Margaret</a:t>
            </a:r>
            <a:r>
              <a:rPr lang="en-US" baseline="0" dirty="0" smtClean="0"/>
              <a:t> Sanger was woman who wanted more women rights and wasn’t going to give up on her fight for birth control for women. A catholic church was one of her enemies in this contraception fight. The Catholic church basically had opposite views of Sanger. They thought that birth control was unethical and unmoral for woman to part-take in such a travesty (Dubrow 2007). Sanger went up the church at the town hall in late 1921 to start the American Birth Control League and won. She told the public that they had to choose between birth control or church control. (Carlson 2011). The pubic favored in Margaret and soon she started opening what is now called Planned Parenthood around the United States (Dubrow 2007). This incident was a huge public relations victory and was called the “Town Hall Incident “ (Carlson 2011). </a:t>
            </a:r>
            <a:endParaRPr lang="en-US" dirty="0"/>
          </a:p>
        </p:txBody>
      </p:sp>
      <p:sp>
        <p:nvSpPr>
          <p:cNvPr id="4" name="Slide Number Placeholder 3"/>
          <p:cNvSpPr>
            <a:spLocks noGrp="1"/>
          </p:cNvSpPr>
          <p:nvPr>
            <p:ph type="sldNum" sz="quarter" idx="10"/>
          </p:nvPr>
        </p:nvSpPr>
        <p:spPr/>
        <p:txBody>
          <a:bodyPr/>
          <a:lstStyle/>
          <a:p>
            <a:fld id="{623645C5-2DF7-4807-ACD5-14C8B928495F}" type="slidenum">
              <a:rPr lang="en-US" smtClean="0"/>
              <a:t>4</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B103EC67-8F77-47E7-95A4-03A3F81C75F2}" type="datetimeFigureOut">
              <a:rPr lang="en-US" smtClean="0"/>
              <a:t>6/27/2012</a:t>
            </a:fld>
            <a:endParaRPr lang="en-US" dirty="0"/>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dirty="0"/>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9AFB0357-219F-49D4-A764-0CD9FECB71F7}"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103EC67-8F77-47E7-95A4-03A3F81C75F2}" type="datetimeFigureOut">
              <a:rPr lang="en-US" smtClean="0"/>
              <a:t>6/27/2012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AFB0357-219F-49D4-A764-0CD9FECB71F7}"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103EC67-8F77-47E7-95A4-03A3F81C75F2}" type="datetimeFigureOut">
              <a:rPr lang="en-US" smtClean="0"/>
              <a:t>6/27/2012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AFB0357-219F-49D4-A764-0CD9FECB71F7}"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B103EC67-8F77-47E7-95A4-03A3F81C75F2}" type="datetimeFigureOut">
              <a:rPr lang="en-US" smtClean="0"/>
              <a:t>6/27/2012</a:t>
            </a:fld>
            <a:endParaRPr lang="en-US" dirty="0"/>
          </a:p>
        </p:txBody>
      </p:sp>
      <p:sp>
        <p:nvSpPr>
          <p:cNvPr id="5" name="Footer Placeholder 4"/>
          <p:cNvSpPr>
            <a:spLocks noGrp="1"/>
          </p:cNvSpPr>
          <p:nvPr>
            <p:ph type="ftr" sz="quarter" idx="11"/>
          </p:nvPr>
        </p:nvSpPr>
        <p:spPr>
          <a:xfrm>
            <a:off x="457200" y="6480969"/>
            <a:ext cx="4260056" cy="300831"/>
          </a:xfrm>
        </p:spPr>
        <p:txBody>
          <a:bodyPr/>
          <a:lstStyle/>
          <a:p>
            <a:endParaRPr lang="en-US" dirty="0"/>
          </a:p>
        </p:txBody>
      </p:sp>
      <p:sp>
        <p:nvSpPr>
          <p:cNvPr id="6" name="Slide Number Placeholder 5"/>
          <p:cNvSpPr>
            <a:spLocks noGrp="1"/>
          </p:cNvSpPr>
          <p:nvPr>
            <p:ph type="sldNum" sz="quarter" idx="12"/>
          </p:nvPr>
        </p:nvSpPr>
        <p:spPr/>
        <p:txBody>
          <a:bodyPr/>
          <a:lstStyle/>
          <a:p>
            <a:fld id="{9AFB0357-219F-49D4-A764-0CD9FECB71F7}"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dirty="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Date Placeholder 3"/>
          <p:cNvSpPr>
            <a:spLocks noGrp="1"/>
          </p:cNvSpPr>
          <p:nvPr>
            <p:ph type="dt" sz="half" idx="10"/>
          </p:nvPr>
        </p:nvSpPr>
        <p:spPr>
          <a:xfrm>
            <a:off x="6955632" y="6477000"/>
            <a:ext cx="2133600" cy="304800"/>
          </a:xfrm>
        </p:spPr>
        <p:txBody>
          <a:bodyPr/>
          <a:lstStyle/>
          <a:p>
            <a:fld id="{B103EC67-8F77-47E7-95A4-03A3F81C75F2}" type="datetimeFigureOut">
              <a:rPr lang="en-US" smtClean="0"/>
              <a:t>6/27/2012</a:t>
            </a:fld>
            <a:endParaRPr lang="en-US" dirty="0"/>
          </a:p>
        </p:txBody>
      </p:sp>
      <p:sp>
        <p:nvSpPr>
          <p:cNvPr id="5" name="Footer Placeholder 4"/>
          <p:cNvSpPr>
            <a:spLocks noGrp="1"/>
          </p:cNvSpPr>
          <p:nvPr>
            <p:ph type="ftr" sz="quarter" idx="11"/>
          </p:nvPr>
        </p:nvSpPr>
        <p:spPr>
          <a:xfrm>
            <a:off x="2619376" y="6480969"/>
            <a:ext cx="4260056" cy="300831"/>
          </a:xfrm>
        </p:spPr>
        <p:txBody>
          <a:bodyPr/>
          <a:lstStyle/>
          <a:p>
            <a:endParaRPr lang="en-US" dirty="0"/>
          </a:p>
        </p:txBody>
      </p:sp>
      <p:sp>
        <p:nvSpPr>
          <p:cNvPr id="6" name="Slide Number Placeholder 5"/>
          <p:cNvSpPr>
            <a:spLocks noGrp="1"/>
          </p:cNvSpPr>
          <p:nvPr>
            <p:ph type="sldNum" sz="quarter" idx="12"/>
          </p:nvPr>
        </p:nvSpPr>
        <p:spPr>
          <a:xfrm>
            <a:off x="8451056" y="809624"/>
            <a:ext cx="502920" cy="300831"/>
          </a:xfrm>
        </p:spPr>
        <p:txBody>
          <a:bodyPr/>
          <a:lstStyle/>
          <a:p>
            <a:fld id="{9AFB0357-219F-49D4-A764-0CD9FECB71F7}" type="slidenum">
              <a:rPr lang="en-US" smtClean="0"/>
              <a:t>‹#›</a:t>
            </a:fld>
            <a:endParaRPr lang="en-US" dirty="0"/>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B103EC67-8F77-47E7-95A4-03A3F81C75F2}" type="datetimeFigureOut">
              <a:rPr lang="en-US" smtClean="0"/>
              <a:t>6/27/2012</a:t>
            </a:fld>
            <a:endParaRPr lang="en-US" dirty="0"/>
          </a:p>
        </p:txBody>
      </p:sp>
      <p:sp>
        <p:nvSpPr>
          <p:cNvPr id="6" name="Footer Placeholder 5"/>
          <p:cNvSpPr>
            <a:spLocks noGrp="1"/>
          </p:cNvSpPr>
          <p:nvPr>
            <p:ph type="ftr" sz="quarter" idx="11"/>
          </p:nvPr>
        </p:nvSpPr>
        <p:spPr>
          <a:xfrm>
            <a:off x="457200" y="6480969"/>
            <a:ext cx="4260056" cy="301752"/>
          </a:xfrm>
        </p:spPr>
        <p:txBody>
          <a:bodyPr/>
          <a:lstStyle/>
          <a:p>
            <a:endParaRPr lang="en-US" dirty="0"/>
          </a:p>
        </p:txBody>
      </p:sp>
      <p:sp>
        <p:nvSpPr>
          <p:cNvPr id="7" name="Slide Number Placeholder 6"/>
          <p:cNvSpPr>
            <a:spLocks noGrp="1"/>
          </p:cNvSpPr>
          <p:nvPr>
            <p:ph type="sldNum" sz="quarter" idx="12"/>
          </p:nvPr>
        </p:nvSpPr>
        <p:spPr>
          <a:xfrm>
            <a:off x="7589520" y="6480969"/>
            <a:ext cx="502920" cy="301752"/>
          </a:xfrm>
        </p:spPr>
        <p:txBody>
          <a:bodyPr/>
          <a:lstStyle/>
          <a:p>
            <a:fld id="{9AFB0357-219F-49D4-A764-0CD9FECB71F7}"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B103EC67-8F77-47E7-95A4-03A3F81C75F2}" type="datetimeFigureOut">
              <a:rPr lang="en-US" smtClean="0"/>
              <a:t>6/27/2012</a:t>
            </a:fld>
            <a:endParaRPr lang="en-US" dirty="0"/>
          </a:p>
        </p:txBody>
      </p:sp>
      <p:sp>
        <p:nvSpPr>
          <p:cNvPr id="8" name="Footer Placeholder 7"/>
          <p:cNvSpPr>
            <a:spLocks noGrp="1"/>
          </p:cNvSpPr>
          <p:nvPr>
            <p:ph type="ftr" sz="quarter" idx="11"/>
          </p:nvPr>
        </p:nvSpPr>
        <p:spPr>
          <a:xfrm>
            <a:off x="457200" y="6480969"/>
            <a:ext cx="4261104" cy="301752"/>
          </a:xfrm>
        </p:spPr>
        <p:txBody>
          <a:bodyPr/>
          <a:lstStyle/>
          <a:p>
            <a:endParaRPr lang="en-US" dirty="0"/>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9AFB0357-219F-49D4-A764-0CD9FECB71F7}"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103EC67-8F77-47E7-95A4-03A3F81C75F2}" type="datetimeFigureOut">
              <a:rPr lang="en-US" smtClean="0"/>
              <a:t>6/27/2012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AFB0357-219F-49D4-A764-0CD9FECB71F7}"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B103EC67-8F77-47E7-95A4-03A3F81C75F2}" type="datetimeFigureOut">
              <a:rPr lang="en-US" smtClean="0"/>
              <a:t>6/27/2012</a:t>
            </a:fld>
            <a:endParaRPr lang="en-US" dirty="0"/>
          </a:p>
        </p:txBody>
      </p:sp>
      <p:sp>
        <p:nvSpPr>
          <p:cNvPr id="3" name="Footer Placeholder 2"/>
          <p:cNvSpPr>
            <a:spLocks noGrp="1"/>
          </p:cNvSpPr>
          <p:nvPr>
            <p:ph type="ftr" sz="quarter" idx="11"/>
          </p:nvPr>
        </p:nvSpPr>
        <p:spPr>
          <a:xfrm>
            <a:off x="457200" y="6481890"/>
            <a:ext cx="4260056" cy="300831"/>
          </a:xfrm>
        </p:spPr>
        <p:txBody>
          <a:bodyPr/>
          <a:lstStyle/>
          <a:p>
            <a:endParaRPr lang="en-US" dirty="0"/>
          </a:p>
        </p:txBody>
      </p:sp>
      <p:sp>
        <p:nvSpPr>
          <p:cNvPr id="4" name="Slide Number Placeholder 3"/>
          <p:cNvSpPr>
            <a:spLocks noGrp="1"/>
          </p:cNvSpPr>
          <p:nvPr>
            <p:ph type="sldNum" sz="quarter" idx="12"/>
          </p:nvPr>
        </p:nvSpPr>
        <p:spPr>
          <a:xfrm>
            <a:off x="7589520" y="6480969"/>
            <a:ext cx="502920" cy="301752"/>
          </a:xfrm>
        </p:spPr>
        <p:txBody>
          <a:bodyPr/>
          <a:lstStyle/>
          <a:p>
            <a:fld id="{9AFB0357-219F-49D4-A764-0CD9FECB71F7}"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B103EC67-8F77-47E7-95A4-03A3F81C75F2}" type="datetimeFigureOut">
              <a:rPr lang="en-US" smtClean="0"/>
              <a:t>6/27/2012</a:t>
            </a:fld>
            <a:endParaRPr lang="en-US" dirty="0"/>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dirty="0"/>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9AFB0357-219F-49D4-A764-0CD9FECB71F7}"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B103EC67-8F77-47E7-95A4-03A3F81C75F2}" type="datetimeFigureOut">
              <a:rPr lang="en-US" smtClean="0"/>
              <a:t>6/27/2012</a:t>
            </a:fld>
            <a:endParaRPr lang="en-US" dirty="0"/>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dirty="0"/>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9AFB0357-219F-49D4-A764-0CD9FECB71F7}"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B103EC67-8F77-47E7-95A4-03A3F81C75F2}" type="datetimeFigureOut">
              <a:rPr lang="en-US" smtClean="0"/>
              <a:t>6/27/2012</a:t>
            </a:fld>
            <a:endParaRPr lang="en-US" dirty="0"/>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dirty="0"/>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9AFB0357-219F-49D4-A764-0CD9FECB71F7}" type="slidenum">
              <a:rPr lang="en-US" smtClean="0"/>
              <a:t>‹#›</a:t>
            </a:fld>
            <a:endParaRPr lang="en-US" dirty="0"/>
          </a:p>
        </p:txBody>
      </p:sp>
    </p:spTree>
  </p:cSld>
  <p:clrMap bg1="dk1" tx1="lt1" bg2="dk2" tx2="lt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eb.ebscohost.com.ezproxy.lakeviewcol.edu:2048/ehost/pdfviewer/pdfviewer?sid=2543c3d2-9a8a-4e42-bfa1-524f3d8d7177%40sessionmgr114&amp;vid=6&amp;hid=125"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2400"/>
            <a:ext cx="8603456" cy="1524000"/>
          </a:xfrm>
        </p:spPr>
        <p:txBody>
          <a:bodyPr>
            <a:normAutofit fontScale="90000"/>
          </a:bodyPr>
          <a:lstStyle/>
          <a:p>
            <a:pPr algn="l"/>
            <a:r>
              <a:rPr lang="en-US" dirty="0" smtClean="0"/>
              <a:t>Why and How Margaret Sanger Started Fight for Birth Control</a:t>
            </a:r>
            <a:endParaRPr lang="en-US" dirty="0"/>
          </a:p>
        </p:txBody>
      </p:sp>
      <p:sp>
        <p:nvSpPr>
          <p:cNvPr id="3" name="Subtitle 2"/>
          <p:cNvSpPr>
            <a:spLocks noGrp="1"/>
          </p:cNvSpPr>
          <p:nvPr>
            <p:ph type="subTitle" idx="1"/>
          </p:nvPr>
        </p:nvSpPr>
        <p:spPr>
          <a:xfrm>
            <a:off x="457200" y="1600200"/>
            <a:ext cx="7239000" cy="4800600"/>
          </a:xfrm>
        </p:spPr>
        <p:txBody>
          <a:bodyPr>
            <a:normAutofit/>
          </a:bodyPr>
          <a:lstStyle/>
          <a:p>
            <a:pPr algn="l">
              <a:buFont typeface="Arial" pitchFamily="34" charset="0"/>
              <a:buChar char="•"/>
            </a:pPr>
            <a:r>
              <a:rPr lang="en-US" sz="3200" b="1" dirty="0" smtClean="0">
                <a:solidFill>
                  <a:schemeClr val="tx1"/>
                </a:solidFill>
              </a:rPr>
              <a:t>Margaret Sanger was a nurse and feminist who spent most of her time fighting for a woman’s right to birth control.</a:t>
            </a:r>
          </a:p>
          <a:p>
            <a:pPr lvl="1" algn="l">
              <a:buFont typeface="Arial" pitchFamily="34" charset="0"/>
              <a:buChar char="•"/>
            </a:pPr>
            <a:r>
              <a:rPr lang="en-US" sz="2800" b="1" dirty="0" smtClean="0">
                <a:solidFill>
                  <a:schemeClr val="tx1"/>
                </a:solidFill>
              </a:rPr>
              <a:t>Why?</a:t>
            </a:r>
          </a:p>
          <a:p>
            <a:pPr lvl="2" algn="l">
              <a:buFont typeface="Arial" pitchFamily="34" charset="0"/>
              <a:buChar char="•"/>
            </a:pPr>
            <a:r>
              <a:rPr lang="en-US" sz="3200" dirty="0" smtClean="0">
                <a:solidFill>
                  <a:schemeClr val="tx1"/>
                </a:solidFill>
              </a:rPr>
              <a:t> </a:t>
            </a:r>
            <a:r>
              <a:rPr lang="en-US" sz="3200" b="1" dirty="0" smtClean="0">
                <a:solidFill>
                  <a:schemeClr val="tx1"/>
                </a:solidFill>
              </a:rPr>
              <a:t>Watching her mother die</a:t>
            </a:r>
          </a:p>
          <a:p>
            <a:pPr lvl="2" algn="l">
              <a:buFont typeface="Arial" pitchFamily="34" charset="0"/>
              <a:buChar char="•"/>
            </a:pPr>
            <a:r>
              <a:rPr lang="en-US" sz="3200" b="1" dirty="0" smtClean="0"/>
              <a:t>Labeled </a:t>
            </a:r>
            <a:r>
              <a:rPr lang="en-US" sz="3200" b="1" dirty="0" smtClean="0"/>
              <a:t>a </a:t>
            </a:r>
            <a:r>
              <a:rPr lang="en-US" sz="3200" b="1" dirty="0" smtClean="0"/>
              <a:t>Feminist.</a:t>
            </a:r>
          </a:p>
          <a:p>
            <a:pPr lvl="2" algn="l">
              <a:buFont typeface="Arial" pitchFamily="34" charset="0"/>
              <a:buChar char="•"/>
            </a:pPr>
            <a:r>
              <a:rPr lang="en-US" sz="3200" b="1" dirty="0" smtClean="0"/>
              <a:t>Sterilizing </a:t>
            </a:r>
            <a:r>
              <a:rPr lang="en-US" sz="3200" b="1" dirty="0" smtClean="0"/>
              <a:t>the feeble minded</a:t>
            </a:r>
          </a:p>
          <a:p>
            <a:pPr algn="l">
              <a:buFont typeface="Arial" pitchFamily="34" charset="0"/>
              <a:buChar char="•"/>
            </a:pPr>
            <a:endParaRPr lang="en-US" sz="3200" dirty="0" smtClean="0"/>
          </a:p>
        </p:txBody>
      </p:sp>
      <p:sp>
        <p:nvSpPr>
          <p:cNvPr id="7" name="Subtitle 2"/>
          <p:cNvSpPr txBox="1">
            <a:spLocks/>
          </p:cNvSpPr>
          <p:nvPr/>
        </p:nvSpPr>
        <p:spPr>
          <a:xfrm>
            <a:off x="3962400" y="2667000"/>
            <a:ext cx="6019800" cy="4191000"/>
          </a:xfrm>
          <a:prstGeom prst="rect">
            <a:avLst/>
          </a:prstGeom>
        </p:spPr>
        <p:txBody>
          <a:bodyPr vert="horz" anchor="t">
            <a:normAutofit/>
          </a:bodyPr>
          <a:lstStyle/>
          <a:p>
            <a:pPr marL="0" marR="36576" lvl="0" indent="0" algn="l" defTabSz="914400" rtl="0" eaLnBrk="1" fontAlgn="auto" latinLnBrk="0" hangingPunct="1">
              <a:lnSpc>
                <a:spcPct val="100000"/>
              </a:lnSpc>
              <a:spcBef>
                <a:spcPts val="0"/>
              </a:spcBef>
              <a:spcAft>
                <a:spcPts val="0"/>
              </a:spcAft>
              <a:buClr>
                <a:schemeClr val="accent1"/>
              </a:buClr>
              <a:buSzPct val="80000"/>
              <a:buFont typeface="Arial" pitchFamily="34" charset="0"/>
              <a:buChar char="•"/>
              <a:tabLst/>
              <a:defRPr/>
            </a:pPr>
            <a:endParaRPr kumimoji="0" lang="en-US" sz="3200" b="0" i="0" u="none" strike="noStrike" kern="1200" cap="none" spc="0" normalizeH="0" baseline="0" noProof="0" dirty="0" smtClean="0">
              <a:ln>
                <a:solidFill>
                  <a:schemeClr val="bg2"/>
                </a:solidFill>
              </a:ln>
              <a:solidFill>
                <a:schemeClr val="tx1">
                  <a:tint val="75000"/>
                </a:schemeClr>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and How Margaret Sanger Started Fight for Birth Control</a:t>
            </a:r>
            <a:endParaRPr lang="en-US" dirty="0"/>
          </a:p>
        </p:txBody>
      </p:sp>
      <p:sp>
        <p:nvSpPr>
          <p:cNvPr id="3" name="Content Placeholder 2"/>
          <p:cNvSpPr>
            <a:spLocks noGrp="1"/>
          </p:cNvSpPr>
          <p:nvPr>
            <p:ph idx="1"/>
          </p:nvPr>
        </p:nvSpPr>
        <p:spPr/>
        <p:txBody>
          <a:bodyPr>
            <a:normAutofit fontScale="92500" lnSpcReduction="20000"/>
          </a:bodyPr>
          <a:lstStyle/>
          <a:p>
            <a:endParaRPr lang="en-US" dirty="0" smtClean="0"/>
          </a:p>
          <a:p>
            <a:pPr lvl="1"/>
            <a:r>
              <a:rPr lang="en-US" b="1" dirty="0" smtClean="0"/>
              <a:t>Why?</a:t>
            </a:r>
            <a:endParaRPr lang="en-US" b="1" dirty="0" smtClean="0"/>
          </a:p>
          <a:p>
            <a:pPr>
              <a:buNone/>
            </a:pPr>
            <a:endParaRPr lang="en-US" b="1" dirty="0" smtClean="0"/>
          </a:p>
          <a:p>
            <a:pPr lvl="2">
              <a:buFont typeface="Arial" pitchFamily="34" charset="0"/>
              <a:buChar char="•"/>
            </a:pPr>
            <a:r>
              <a:rPr lang="en-US" sz="3200" b="1" dirty="0" smtClean="0"/>
              <a:t>Seeing patients suffer from unwanted pregnancies. </a:t>
            </a:r>
            <a:endParaRPr lang="en-US" sz="3200" b="1" dirty="0" smtClean="0"/>
          </a:p>
          <a:p>
            <a:pPr lvl="2">
              <a:buFont typeface="Arial" pitchFamily="34" charset="0"/>
              <a:buChar char="•"/>
            </a:pPr>
            <a:endParaRPr lang="en-US" sz="3200" b="1" dirty="0" smtClean="0"/>
          </a:p>
          <a:p>
            <a:pPr lvl="2">
              <a:buFont typeface="Arial" pitchFamily="34" charset="0"/>
              <a:buChar char="•"/>
            </a:pPr>
            <a:r>
              <a:rPr lang="en-US" sz="3200" b="1" dirty="0" smtClean="0"/>
              <a:t>Limiting Abortions</a:t>
            </a:r>
          </a:p>
          <a:p>
            <a:pPr lvl="2">
              <a:buFont typeface="Arial" pitchFamily="34" charset="0"/>
              <a:buChar char="•"/>
            </a:pPr>
            <a:endParaRPr lang="en-US" sz="3200" b="1" dirty="0" smtClean="0"/>
          </a:p>
          <a:p>
            <a:pPr lvl="2">
              <a:buFont typeface="Arial" pitchFamily="34" charset="0"/>
              <a:buChar char="•"/>
            </a:pPr>
            <a:r>
              <a:rPr lang="en-US" sz="3200" b="1" dirty="0" smtClean="0"/>
              <a:t>A girl dying from self-induced abortion</a:t>
            </a:r>
            <a:r>
              <a:rPr lang="en-US" b="1" dirty="0" smtClean="0"/>
              <a:t>.</a:t>
            </a:r>
          </a:p>
          <a:p>
            <a:endParaRPr lang="en-US"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and How Margaret Sanger Started Fight for Birth Control</a:t>
            </a:r>
            <a:endParaRPr lang="en-US" dirty="0"/>
          </a:p>
        </p:txBody>
      </p:sp>
      <p:sp>
        <p:nvSpPr>
          <p:cNvPr id="3" name="Content Placeholder 2"/>
          <p:cNvSpPr>
            <a:spLocks noGrp="1"/>
          </p:cNvSpPr>
          <p:nvPr>
            <p:ph idx="1"/>
          </p:nvPr>
        </p:nvSpPr>
        <p:spPr/>
        <p:txBody>
          <a:bodyPr/>
          <a:lstStyle/>
          <a:p>
            <a:pPr lvl="1"/>
            <a:r>
              <a:rPr lang="en-US" b="1" dirty="0" smtClean="0"/>
              <a:t>How?</a:t>
            </a:r>
          </a:p>
          <a:p>
            <a:pPr lvl="2"/>
            <a:r>
              <a:rPr lang="en-US" b="1" dirty="0" smtClean="0"/>
              <a:t>She started a career as nurse</a:t>
            </a:r>
          </a:p>
          <a:p>
            <a:pPr lvl="2"/>
            <a:r>
              <a:rPr lang="en-US" b="1" dirty="0" smtClean="0"/>
              <a:t>Margaret Sanger began a newsletter called </a:t>
            </a:r>
            <a:r>
              <a:rPr lang="en-US" b="1" i="1" dirty="0" smtClean="0"/>
              <a:t>The Women Rebel</a:t>
            </a:r>
          </a:p>
          <a:p>
            <a:pPr lvl="2"/>
            <a:r>
              <a:rPr lang="en-US" b="1" dirty="0" smtClean="0"/>
              <a:t>Founded the American Birth Control League</a:t>
            </a:r>
          </a:p>
          <a:p>
            <a:pPr lvl="2"/>
            <a:r>
              <a:rPr lang="en-US" b="1" dirty="0" smtClean="0"/>
              <a:t>Established and ran Clinical Research Bureau.</a:t>
            </a:r>
            <a:endParaRPr lang="en-US"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Sanger vs. Christians</a:t>
            </a:r>
            <a:endParaRPr lang="en-US" dirty="0"/>
          </a:p>
        </p:txBody>
      </p:sp>
      <p:sp>
        <p:nvSpPr>
          <p:cNvPr id="3" name="Content Placeholder 2"/>
          <p:cNvSpPr>
            <a:spLocks noGrp="1"/>
          </p:cNvSpPr>
          <p:nvPr>
            <p:ph idx="1"/>
          </p:nvPr>
        </p:nvSpPr>
        <p:spPr/>
        <p:txBody>
          <a:bodyPr/>
          <a:lstStyle/>
          <a:p>
            <a:r>
              <a:rPr lang="en-US" b="1" dirty="0" smtClean="0"/>
              <a:t>Catholic churches, among other churches were against Margaret.</a:t>
            </a:r>
          </a:p>
          <a:p>
            <a:endParaRPr lang="en-US" b="1" dirty="0" smtClean="0"/>
          </a:p>
          <a:p>
            <a:r>
              <a:rPr lang="en-US" b="1" dirty="0" smtClean="0"/>
              <a:t>Her victory over the Catholic Church at town hall.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References</a:t>
            </a:r>
            <a:endParaRPr lang="en-US" dirty="0"/>
          </a:p>
        </p:txBody>
      </p:sp>
      <p:sp>
        <p:nvSpPr>
          <p:cNvPr id="6" name="Content Placeholder 2"/>
          <p:cNvSpPr>
            <a:spLocks noGrp="1"/>
          </p:cNvSpPr>
          <p:nvPr>
            <p:ph idx="1"/>
          </p:nvPr>
        </p:nvSpPr>
        <p:spPr>
          <a:xfrm>
            <a:off x="457200" y="1882808"/>
            <a:ext cx="8229600" cy="4572000"/>
          </a:xfrm>
        </p:spPr>
        <p:txBody>
          <a:bodyPr>
            <a:normAutofit/>
          </a:bodyPr>
          <a:lstStyle/>
          <a:p>
            <a:pPr lvl="1">
              <a:buNone/>
            </a:pPr>
            <a:r>
              <a:rPr lang="en-US" sz="2000" b="1" dirty="0" smtClean="0"/>
              <a:t>Baker, J. (2011). Margaret Sanger: A life of Passion. </a:t>
            </a:r>
            <a:r>
              <a:rPr lang="en-US" sz="2000" b="1" i="1" dirty="0" smtClean="0"/>
              <a:t>The Woman Rebel, 368. </a:t>
            </a:r>
          </a:p>
          <a:p>
            <a:pPr lvl="1">
              <a:buNone/>
            </a:pPr>
            <a:r>
              <a:rPr lang="en-US" sz="2000" b="1" dirty="0" smtClean="0"/>
              <a:t>Carlson, A. (2007). How Planned Parenthood’s Founder Played the </a:t>
            </a:r>
            <a:r>
              <a:rPr lang="en-US" sz="2000" b="1" dirty="0" err="1" smtClean="0"/>
              <a:t>Chirstians</a:t>
            </a:r>
            <a:r>
              <a:rPr lang="en-US" sz="2000" b="1" dirty="0" smtClean="0"/>
              <a:t>-and won. </a:t>
            </a:r>
            <a:r>
              <a:rPr lang="en-US" sz="2000" b="1" i="1" dirty="0" smtClean="0"/>
              <a:t>Sanger’s Victory. </a:t>
            </a:r>
            <a:r>
              <a:rPr lang="en-US" sz="2000" b="1" dirty="0" smtClean="0"/>
              <a:t>Retrieved from </a:t>
            </a:r>
            <a:r>
              <a:rPr lang="en-US" sz="2000" b="1" dirty="0" smtClean="0">
                <a:hlinkClick r:id="rId2"/>
              </a:rPr>
              <a:t>http://</a:t>
            </a:r>
            <a:r>
              <a:rPr lang="en-US" sz="2000" b="1" dirty="0" smtClean="0">
                <a:hlinkClick r:id="rId2"/>
              </a:rPr>
              <a:t>web.ebscohost.com.ezproxy.lakeviewcol.edu:2048/ehost/pdfviewer/pdfviewer?sid=2543c3d2-9a8a-4e42-bfa1-524f3d8d7177%40sessionmgr114&amp;vid=6&amp;hid=125</a:t>
            </a:r>
            <a:endParaRPr lang="en-US" sz="2000" b="1" dirty="0" smtClean="0"/>
          </a:p>
          <a:p>
            <a:pPr lvl="1">
              <a:buNone/>
            </a:pPr>
            <a:r>
              <a:rPr lang="en-US" sz="2000" b="1" dirty="0" err="1" smtClean="0"/>
              <a:t>Tuhus</a:t>
            </a:r>
            <a:r>
              <a:rPr lang="en-US" sz="2000" b="1" dirty="0" smtClean="0"/>
              <a:t>-Dubrow, R. (2007). Sanger vs. Sanger. </a:t>
            </a:r>
            <a:r>
              <a:rPr lang="en-US" sz="2000" b="1" i="1" dirty="0" smtClean="0"/>
              <a:t>The Nation. </a:t>
            </a:r>
            <a:r>
              <a:rPr lang="en-US" sz="2000" b="1" dirty="0" smtClean="0"/>
              <a:t>1 &amp; 2. 512 &amp; 528. </a:t>
            </a:r>
            <a:endParaRPr lang="en-US" sz="2000" b="1"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4298</TotalTime>
  <Words>839</Words>
  <Application>Microsoft Office PowerPoint</Application>
  <PresentationFormat>On-screen Show (4:3)</PresentationFormat>
  <Paragraphs>37</Paragraphs>
  <Slides>5</Slides>
  <Notes>4</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Verve</vt:lpstr>
      <vt:lpstr>Why and How Margaret Sanger Started Fight for Birth Control</vt:lpstr>
      <vt:lpstr>Why and How Margaret Sanger Started Fight for Birth Control</vt:lpstr>
      <vt:lpstr>Why and How Margaret Sanger Started Fight for Birth Control</vt:lpstr>
      <vt:lpstr>Sanger vs. Christians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Laura</dc:creator>
  <cp:lastModifiedBy>Laura</cp:lastModifiedBy>
  <cp:revision>63</cp:revision>
  <dcterms:created xsi:type="dcterms:W3CDTF">2012-06-28T02:09:57Z</dcterms:created>
  <dcterms:modified xsi:type="dcterms:W3CDTF">2012-07-01T01:48:14Z</dcterms:modified>
</cp:coreProperties>
</file>