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57" r:id="rId2"/>
    <p:sldId id="261" r:id="rId3"/>
    <p:sldId id="262" r:id="rId4"/>
    <p:sldId id="265" r:id="rId5"/>
    <p:sldId id="266" r:id="rId6"/>
    <p:sldId id="259" r:id="rId7"/>
    <p:sldId id="260" r:id="rId8"/>
    <p:sldId id="256" r:id="rId9"/>
    <p:sldId id="258" r:id="rId10"/>
    <p:sldId id="268" r:id="rId11"/>
    <p:sldId id="270" r:id="rId12"/>
    <p:sldId id="267" r:id="rId13"/>
    <p:sldId id="263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B8627-8C25-4A0A-A1F1-FB64BDED9426}" type="datetimeFigureOut">
              <a:rPr lang="en-US" smtClean="0"/>
              <a:pPr/>
              <a:t>10/7/2010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4422B4-2DAF-4DF4-87A9-A7307E9F25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422B4-2DAF-4DF4-87A9-A7307E9F25A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422B4-2DAF-4DF4-87A9-A7307E9F25A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422B4-2DAF-4DF4-87A9-A7307E9F25A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422B4-2DAF-4DF4-87A9-A7307E9F25A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422B4-2DAF-4DF4-87A9-A7307E9F25A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422B4-2DAF-4DF4-87A9-A7307E9F25A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422B4-2DAF-4DF4-87A9-A7307E9F25A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422B4-2DAF-4DF4-87A9-A7307E9F25A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14420-3F2F-407F-8D20-794CBC2DEF02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14420-3F2F-407F-8D20-794CBC2DEF02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422B4-2DAF-4DF4-87A9-A7307E9F25A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422B4-2DAF-4DF4-87A9-A7307E9F25A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422B4-2DAF-4DF4-87A9-A7307E9F25A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Vietnamese</a:t>
            </a:r>
            <a:r>
              <a:rPr lang="en-US" baseline="0" dirty="0" smtClean="0"/>
              <a:t> folk remedy involves placing a heated cup on skin as it cools it draws out excess wind or energy causing the illness</a:t>
            </a:r>
          </a:p>
          <a:p>
            <a:r>
              <a:rPr lang="en-US" baseline="0" dirty="0" smtClean="0"/>
              <a:t>Blood transfusions not acceptable with Jehovah's whiteness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422B4-2DAF-4DF4-87A9-A7307E9F25A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A78E4CCD-4164-4152-9392-B67B0059C04F}" type="datetimeFigureOut">
              <a:rPr lang="en-US" smtClean="0"/>
              <a:pPr/>
              <a:t>10/7/2010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30548AC-9144-4727-A9E9-590613DF76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8E4CCD-4164-4152-9392-B67B0059C04F}" type="datetimeFigureOut">
              <a:rPr lang="en-US" smtClean="0"/>
              <a:pPr/>
              <a:t>10/7/2010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0548AC-9144-4727-A9E9-590613DF76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8E4CCD-4164-4152-9392-B67B0059C04F}" type="datetimeFigureOut">
              <a:rPr lang="en-US" smtClean="0"/>
              <a:pPr/>
              <a:t>10/7/2010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0548AC-9144-4727-A9E9-590613DF76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8E4CCD-4164-4152-9392-B67B0059C04F}" type="datetimeFigureOut">
              <a:rPr lang="en-US" smtClean="0"/>
              <a:pPr/>
              <a:t>10/7/2010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0548AC-9144-4727-A9E9-590613DF76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A78E4CCD-4164-4152-9392-B67B0059C04F}" type="datetimeFigureOut">
              <a:rPr lang="en-US" smtClean="0"/>
              <a:pPr/>
              <a:t>10/7/2010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30548AC-9144-4727-A9E9-590613DF76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8E4CCD-4164-4152-9392-B67B0059C04F}" type="datetimeFigureOut">
              <a:rPr lang="en-US" smtClean="0"/>
              <a:pPr/>
              <a:t>10/7/2010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30548AC-9144-4727-A9E9-590613DF76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8E4CCD-4164-4152-9392-B67B0059C04F}" type="datetimeFigureOut">
              <a:rPr lang="en-US" smtClean="0"/>
              <a:pPr/>
              <a:t>10/7/2010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30548AC-9144-4727-A9E9-590613DF76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8E4CCD-4164-4152-9392-B67B0059C04F}" type="datetimeFigureOut">
              <a:rPr lang="en-US" smtClean="0"/>
              <a:pPr/>
              <a:t>10/7/2010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0548AC-9144-4727-A9E9-590613DF76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8E4CCD-4164-4152-9392-B67B0059C04F}" type="datetimeFigureOut">
              <a:rPr lang="en-US" smtClean="0"/>
              <a:pPr/>
              <a:t>10/7/2010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0548AC-9144-4727-A9E9-590613DF76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A78E4CCD-4164-4152-9392-B67B0059C04F}" type="datetimeFigureOut">
              <a:rPr lang="en-US" smtClean="0"/>
              <a:pPr/>
              <a:t>10/7/2010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30548AC-9144-4727-A9E9-590613DF76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A78E4CCD-4164-4152-9392-B67B0059C04F}" type="datetimeFigureOut">
              <a:rPr lang="en-US" smtClean="0"/>
              <a:pPr/>
              <a:t>10/7/2010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30548AC-9144-4727-A9E9-590613DF76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A78E4CCD-4164-4152-9392-B67B0059C04F}" type="datetimeFigureOut">
              <a:rPr lang="en-US" smtClean="0"/>
              <a:pPr/>
              <a:t>10/7/2010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30548AC-9144-4727-A9E9-590613DF76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609600"/>
            <a:ext cx="2133600" cy="2820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Madeleine </a:t>
            </a:r>
            <a:r>
              <a:rPr lang="en-US" dirty="0" err="1" smtClean="0"/>
              <a:t>Leininger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Gadsup</a:t>
            </a:r>
            <a:r>
              <a:rPr lang="en-US" dirty="0" smtClean="0"/>
              <a:t> Akuna of the Eastern Highlands of New Guinea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3"/>
            <a:r>
              <a:rPr lang="en-US" sz="2600" dirty="0" smtClean="0"/>
              <a:t>Studying a nonwestern culture</a:t>
            </a:r>
          </a:p>
          <a:p>
            <a:pPr lvl="3"/>
            <a:endParaRPr lang="en-US" sz="2600" dirty="0" smtClean="0"/>
          </a:p>
          <a:p>
            <a:pPr lvl="3"/>
            <a:r>
              <a:rPr lang="en-US" sz="2600" dirty="0" smtClean="0"/>
              <a:t>Research methods used to obtain a detailed description account of the culture</a:t>
            </a:r>
          </a:p>
          <a:p>
            <a:pPr lvl="3"/>
            <a:endParaRPr lang="en-US" sz="2600" dirty="0" smtClean="0"/>
          </a:p>
          <a:p>
            <a:pPr lvl="3"/>
            <a:r>
              <a:rPr lang="en-US" sz="2600" dirty="0" smtClean="0"/>
              <a:t>Economic dimensions and caring</a:t>
            </a:r>
          </a:p>
          <a:p>
            <a:pPr lvl="3"/>
            <a:endParaRPr lang="en-US" sz="2600" dirty="0" smtClean="0"/>
          </a:p>
          <a:p>
            <a:pPr lvl="3"/>
            <a:r>
              <a:rPr lang="en-US" sz="2600" dirty="0" smtClean="0"/>
              <a:t>Care embedded in religious or spiritual dimensions</a:t>
            </a:r>
            <a:endParaRPr lang="en-US" sz="2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Culture care theory with Southern Sudanese of Africa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628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Ethnohistory</a:t>
            </a:r>
            <a:r>
              <a:rPr lang="en-US" dirty="0" smtClean="0"/>
              <a:t> of the traditional Sudanese</a:t>
            </a:r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err="1" smtClean="0"/>
              <a:t>ethnonursing</a:t>
            </a:r>
            <a:r>
              <a:rPr lang="en-US" dirty="0" smtClean="0"/>
              <a:t> research method used to obtain information</a:t>
            </a:r>
          </a:p>
          <a:p>
            <a:endParaRPr lang="en-US" dirty="0" smtClean="0"/>
          </a:p>
          <a:p>
            <a:r>
              <a:rPr lang="en-US" dirty="0" smtClean="0"/>
              <a:t>The study focused on the meaning of care to the Sudanese family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Summary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important to be culturally aware when working with people and to leave your cultural bias at the door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54000"/>
            <a:ext cx="8229600" cy="1143000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81000" y="1447800"/>
            <a:ext cx="7848600" cy="4724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dirty="0" err="1" smtClean="0"/>
              <a:t>Leininger</a:t>
            </a:r>
            <a:r>
              <a:rPr lang="en-US" sz="2000" dirty="0" smtClean="0"/>
              <a:t>, M. (1996</a:t>
            </a:r>
            <a:r>
              <a:rPr lang="en-US" sz="2000" dirty="0" smtClean="0"/>
              <a:t>)</a:t>
            </a:r>
            <a:r>
              <a:rPr lang="en-US" sz="2000" dirty="0" smtClean="0"/>
              <a:t> </a:t>
            </a:r>
            <a:r>
              <a:rPr lang="en-US" sz="2000" dirty="0" smtClean="0"/>
              <a:t>Transcultural nursing: </a:t>
            </a:r>
            <a:r>
              <a:rPr lang="en-US" sz="2000" dirty="0" err="1" smtClean="0"/>
              <a:t>essensial</a:t>
            </a:r>
            <a:r>
              <a:rPr lang="en-US" sz="2000" dirty="0" smtClean="0"/>
              <a:t> </a:t>
            </a:r>
            <a:r>
              <a:rPr lang="en-US" sz="2000" dirty="0" smtClean="0"/>
              <a:t>for excellence…</a:t>
            </a:r>
            <a:r>
              <a:rPr lang="en-US" sz="2000" dirty="0" smtClean="0"/>
              <a:t> </a:t>
            </a:r>
            <a:r>
              <a:rPr lang="en-US" sz="2000" i="1" dirty="0" smtClean="0"/>
              <a:t>Nursing, 26 </a:t>
            </a:r>
            <a:r>
              <a:rPr lang="en-US" sz="2000" dirty="0" smtClean="0"/>
              <a:t>(1),76. Retrieved from CINAHL Plus with Full text database.</a:t>
            </a:r>
          </a:p>
          <a:p>
            <a:pPr>
              <a:buNone/>
            </a:pPr>
            <a:r>
              <a:rPr lang="en-US" sz="2000" dirty="0" smtClean="0"/>
              <a:t>Arnold, E., Boggs, K. (2007). Interpersonal communication for nurses. </a:t>
            </a:r>
            <a:r>
              <a:rPr lang="en-US" sz="2000" i="1" dirty="0" smtClean="0"/>
              <a:t>Interpersonal Relationships.</a:t>
            </a:r>
            <a:r>
              <a:rPr lang="en-US" sz="2000" dirty="0" smtClean="0"/>
              <a:t> St. Louis, MO: Saunders Elsevier</a:t>
            </a:r>
          </a:p>
          <a:p>
            <a:pPr>
              <a:buNone/>
            </a:pPr>
            <a:r>
              <a:rPr lang="en-US" sz="2000" dirty="0" smtClean="0"/>
              <a:t>Chitty, K., &amp; Black, B. (2010). Conceptual and philosophical of nursing. </a:t>
            </a:r>
            <a:r>
              <a:rPr lang="en-US" sz="2000" i="1" dirty="0" smtClean="0"/>
              <a:t>In Professional nursing: Concepts &amp; Challenges.</a:t>
            </a:r>
            <a:r>
              <a:rPr lang="en-US" sz="2000" dirty="0" smtClean="0"/>
              <a:t> Maryland Heights, MO: Saunders Elsevier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Nelson, J. (2006). Madeleine </a:t>
            </a:r>
            <a:r>
              <a:rPr lang="en-US" sz="2000" dirty="0" err="1" smtClean="0"/>
              <a:t>Leininger’s</a:t>
            </a:r>
            <a:r>
              <a:rPr lang="en-US" sz="2000" dirty="0" smtClean="0"/>
              <a:t> culture care theory: the theory of culture care diversity and university. </a:t>
            </a:r>
            <a:r>
              <a:rPr lang="en-US" sz="2000" i="1" dirty="0" smtClean="0"/>
              <a:t>International Journal for Human Caring</a:t>
            </a:r>
            <a:r>
              <a:rPr lang="en-US" sz="2000" dirty="0" smtClean="0"/>
              <a:t>, 10 (4), 50-56. Retrieved from CINAHL Plus with Full Text database.</a:t>
            </a:r>
          </a:p>
          <a:p>
            <a:pPr>
              <a:buNone/>
            </a:pPr>
            <a:r>
              <a:rPr lang="en-US" sz="2000" dirty="0" smtClean="0"/>
              <a:t>Murphy, S. (April 2006). “Mapping the literature of transcultural </a:t>
            </a:r>
            <a:r>
              <a:rPr lang="en-US" sz="2000" dirty="0" smtClean="0"/>
              <a:t>nursing</a:t>
            </a:r>
            <a:r>
              <a:rPr lang="en-US" sz="2000" dirty="0" smtClean="0"/>
              <a:t>”. </a:t>
            </a:r>
            <a:r>
              <a:rPr lang="en-US" sz="2000" i="1" dirty="0" smtClean="0"/>
              <a:t>J Med Library Association. </a:t>
            </a:r>
            <a:r>
              <a:rPr lang="en-US" sz="2000" dirty="0" smtClean="0"/>
              <a:t>Retrieved from </a:t>
            </a:r>
            <a:r>
              <a:rPr lang="en-US" sz="2000" dirty="0" smtClean="0"/>
              <a:t>http</a:t>
            </a:r>
            <a:r>
              <a:rPr lang="en-US" sz="2000" dirty="0" smtClean="0"/>
              <a:t>://www.ncbi.nml.nih.gov/pmc/articles/PMC1463039/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/>
              <a:t>Leininger</a:t>
            </a:r>
            <a:r>
              <a:rPr lang="en-US" sz="2000" dirty="0" smtClean="0"/>
              <a:t>, M. M., McFarland, M. R. (2006). </a:t>
            </a:r>
            <a:r>
              <a:rPr lang="en-US" sz="2000" i="1" dirty="0" smtClean="0"/>
              <a:t>Culture care diversity 	and </a:t>
            </a:r>
            <a:r>
              <a:rPr lang="en-US" sz="2000" i="1" dirty="0" err="1" smtClean="0"/>
              <a:t>universitality</a:t>
            </a:r>
            <a:r>
              <a:rPr lang="en-US" sz="2000" i="1" dirty="0" smtClean="0"/>
              <a:t>: A worldwide nursing theory</a:t>
            </a:r>
            <a:r>
              <a:rPr lang="en-US" sz="2000" dirty="0" smtClean="0"/>
              <a:t>. Sudbury, MA: 	Jones and Bartlett</a:t>
            </a:r>
            <a:r>
              <a:rPr lang="en-US" sz="2000" dirty="0" smtClean="0"/>
              <a:t> </a:t>
            </a:r>
            <a:r>
              <a:rPr lang="en-US" sz="2000" dirty="0" smtClean="0"/>
              <a:t>Publishers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Biography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Born in 1924 in Sutton, Nebraska</a:t>
            </a:r>
          </a:p>
          <a:p>
            <a:endParaRPr lang="en-US" dirty="0" smtClean="0"/>
          </a:p>
          <a:p>
            <a:r>
              <a:rPr lang="en-US" dirty="0" smtClean="0"/>
              <a:t>Received diploma from St. Anthony’s School of Nursing in Denver, CO</a:t>
            </a:r>
          </a:p>
          <a:p>
            <a:endParaRPr lang="en-US" dirty="0" smtClean="0"/>
          </a:p>
          <a:p>
            <a:r>
              <a:rPr lang="en-US" dirty="0" smtClean="0"/>
              <a:t>Nurse theorist, nurse anthropologist, founder of transcultural nursing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Biography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Professor at Wayne State University’s College of Nursing</a:t>
            </a:r>
          </a:p>
          <a:p>
            <a:endParaRPr lang="en-US" dirty="0" smtClean="0"/>
          </a:p>
          <a:p>
            <a:r>
              <a:rPr lang="en-US" dirty="0" smtClean="0"/>
              <a:t>Founder of the field Transcultural Nursing and of the Transcultural Society</a:t>
            </a:r>
          </a:p>
          <a:p>
            <a:endParaRPr lang="en-US" dirty="0" smtClean="0"/>
          </a:p>
          <a:p>
            <a:r>
              <a:rPr lang="en-US" dirty="0" smtClean="0"/>
              <a:t>Editor of the Journal of Transcultural Nursing</a:t>
            </a:r>
          </a:p>
          <a:p>
            <a:endParaRPr lang="en-US" dirty="0" smtClean="0"/>
          </a:p>
          <a:p>
            <a:r>
              <a:rPr lang="en-US" dirty="0" smtClean="0"/>
              <a:t>Writer of Transcultural Nursing: Concepts, Theories, Research and Practices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09600"/>
            <a:ext cx="7010400" cy="5029200"/>
          </a:xfrm>
        </p:spPr>
        <p:txBody>
          <a:bodyPr/>
          <a:lstStyle/>
          <a:p>
            <a:pPr algn="l"/>
            <a:r>
              <a:rPr lang="en-US" sz="1800"/>
              <a:t>MSN from Catholic University in Washington</a:t>
            </a:r>
          </a:p>
          <a:p>
            <a:pPr algn="l"/>
            <a:endParaRPr lang="en-US" sz="1800"/>
          </a:p>
          <a:p>
            <a:pPr algn="l"/>
            <a:r>
              <a:rPr lang="en-US" sz="1800"/>
              <a:t>Observed children and noticed differences</a:t>
            </a:r>
          </a:p>
          <a:p>
            <a:pPr algn="l">
              <a:buFont typeface="Wingdings" pitchFamily="2" charset="2"/>
              <a:buChar char="ü"/>
            </a:pPr>
            <a:r>
              <a:rPr lang="en-US" sz="1800"/>
              <a:t>Culture</a:t>
            </a:r>
          </a:p>
          <a:p>
            <a:pPr algn="l">
              <a:buFont typeface="Wingdings" pitchFamily="2" charset="2"/>
              <a:buChar char="ü"/>
            </a:pPr>
            <a:r>
              <a:rPr lang="en-US" sz="1800"/>
              <a:t>Behavior</a:t>
            </a:r>
          </a:p>
          <a:p>
            <a:pPr algn="l">
              <a:buFont typeface="Wingdings" pitchFamily="2" charset="2"/>
              <a:buChar char="ü"/>
            </a:pPr>
            <a:r>
              <a:rPr lang="en-US" sz="1800"/>
              <a:t>Needs</a:t>
            </a:r>
          </a:p>
          <a:p>
            <a:pPr algn="l">
              <a:buFont typeface="Wingdings" pitchFamily="2" charset="2"/>
              <a:buNone/>
            </a:pPr>
            <a:endParaRPr lang="en-US" sz="1800"/>
          </a:p>
          <a:p>
            <a:pPr algn="l">
              <a:buFont typeface="Wingdings" pitchFamily="2" charset="2"/>
              <a:buNone/>
            </a:pPr>
            <a:r>
              <a:rPr lang="en-US" sz="1800"/>
              <a:t>WHY</a:t>
            </a:r>
          </a:p>
          <a:p>
            <a:pPr algn="l">
              <a:buFont typeface="Wingdings" pitchFamily="2" charset="2"/>
              <a:buNone/>
            </a:pPr>
            <a:endParaRPr lang="en-US" sz="1800"/>
          </a:p>
          <a:p>
            <a:pPr algn="l">
              <a:buFontTx/>
              <a:buChar char="•"/>
            </a:pPr>
            <a:endParaRPr lang="en-US" sz="1800"/>
          </a:p>
          <a:p>
            <a:pPr algn="l">
              <a:buFontTx/>
              <a:buChar char="•"/>
            </a:pPr>
            <a:endParaRPr lang="en-US"/>
          </a:p>
        </p:txBody>
      </p:sp>
      <p:pic>
        <p:nvPicPr>
          <p:cNvPr id="2053" name="Picture 5" descr="MC900078622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457200"/>
            <a:ext cx="2706688" cy="58245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r>
              <a:rPr lang="en-US" sz="1400"/>
              <a:t>Margaret Mead</a:t>
            </a:r>
          </a:p>
          <a:p>
            <a:endParaRPr lang="en-US" sz="1400"/>
          </a:p>
          <a:p>
            <a:r>
              <a:rPr lang="en-US" sz="1400"/>
              <a:t>PhD in Anthropology</a:t>
            </a:r>
          </a:p>
          <a:p>
            <a:pPr lvl="1"/>
            <a:r>
              <a:rPr lang="en-US" sz="1400"/>
              <a:t>Doctoral work</a:t>
            </a:r>
          </a:p>
          <a:p>
            <a:pPr lvl="1"/>
            <a:r>
              <a:rPr lang="en-US" sz="1400"/>
              <a:t>Differences between culture and health</a:t>
            </a:r>
          </a:p>
          <a:p>
            <a:pPr lvl="1"/>
            <a:endParaRPr lang="en-US" sz="1400"/>
          </a:p>
          <a:p>
            <a:r>
              <a:rPr lang="en-US" sz="1400"/>
              <a:t>Formulated many specialties in nursing</a:t>
            </a:r>
          </a:p>
          <a:p>
            <a:pPr lvl="1"/>
            <a:r>
              <a:rPr lang="en-US" sz="1400"/>
              <a:t>Transcultural nursing</a:t>
            </a:r>
          </a:p>
          <a:p>
            <a:pPr lvl="1"/>
            <a:r>
              <a:rPr lang="en-US" sz="1400"/>
              <a:t>Conferences</a:t>
            </a:r>
          </a:p>
          <a:p>
            <a:pPr lvl="1"/>
            <a:r>
              <a:rPr lang="en-US" sz="1400"/>
              <a:t>Newsletters</a:t>
            </a:r>
          </a:p>
          <a:p>
            <a:pPr lvl="1"/>
            <a:r>
              <a:rPr lang="en-US" sz="1400"/>
              <a:t>Journals</a:t>
            </a:r>
          </a:p>
          <a:p>
            <a:pPr lvl="1"/>
            <a:r>
              <a:rPr lang="en-US" sz="1400"/>
              <a:t>Society</a:t>
            </a:r>
          </a:p>
          <a:p>
            <a:pPr lvl="1"/>
            <a:endParaRPr lang="en-US" sz="1400"/>
          </a:p>
          <a:p>
            <a:pPr lvl="1"/>
            <a:endParaRPr lang="en-US" sz="1400"/>
          </a:p>
          <a:p>
            <a:pPr lvl="1"/>
            <a:endParaRPr lang="en-US"/>
          </a:p>
        </p:txBody>
      </p:sp>
      <p:pic>
        <p:nvPicPr>
          <p:cNvPr id="3076" name="Picture 4" descr="MC900439262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609600"/>
            <a:ext cx="1905000" cy="1905000"/>
          </a:xfrm>
          <a:prstGeom prst="rect">
            <a:avLst/>
          </a:prstGeom>
          <a:noFill/>
        </p:spPr>
      </p:pic>
      <p:pic>
        <p:nvPicPr>
          <p:cNvPr id="3077" name="Picture 5" descr="MC900439599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81800" y="3962400"/>
            <a:ext cx="1819275" cy="2238375"/>
          </a:xfrm>
          <a:prstGeom prst="rect">
            <a:avLst/>
          </a:prstGeom>
          <a:noFill/>
        </p:spPr>
      </p:pic>
      <p:pic>
        <p:nvPicPr>
          <p:cNvPr id="3078" name="Picture 6" descr="MC90001857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" y="3810000"/>
            <a:ext cx="1463675" cy="1774825"/>
          </a:xfrm>
          <a:prstGeom prst="rect">
            <a:avLst/>
          </a:prstGeom>
          <a:noFill/>
        </p:spPr>
      </p:pic>
      <p:pic>
        <p:nvPicPr>
          <p:cNvPr id="3079" name="Picture 7" descr="MC900027489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09800" y="4572000"/>
            <a:ext cx="1635125" cy="1816100"/>
          </a:xfrm>
          <a:prstGeom prst="rect">
            <a:avLst/>
          </a:prstGeom>
          <a:noFill/>
        </p:spPr>
      </p:pic>
      <p:pic>
        <p:nvPicPr>
          <p:cNvPr id="3080" name="Picture 8" descr="MC900013578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032250" y="2674938"/>
            <a:ext cx="1079500" cy="1508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Theory of Culture Care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Planning nursing care based on knowledge that is culturally defined</a:t>
            </a:r>
          </a:p>
          <a:p>
            <a:r>
              <a:rPr lang="en-US" dirty="0" smtClean="0"/>
              <a:t>Understanding and valuing the cultural belief of the patients and practices of designated culture.</a:t>
            </a:r>
          </a:p>
          <a:p>
            <a:r>
              <a:rPr lang="en-US" dirty="0" smtClean="0"/>
              <a:t>It takes more than knowledge of another’s culture to be culturally competent, it requires reflection on one’s own values, attitudes, and perspectives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Theory of culture care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Practice from a cultural perspective begins by respecting the culture of the patient.</a:t>
            </a:r>
          </a:p>
          <a:p>
            <a:r>
              <a:rPr lang="en-US" dirty="0" smtClean="0"/>
              <a:t>As nurses we should enroll in a transcultural nursing course to learn the basic and important concepts of every culture.</a:t>
            </a:r>
          </a:p>
          <a:p>
            <a:r>
              <a:rPr lang="en-US" dirty="0" smtClean="0"/>
              <a:t>One of the most significant and growing trends in the twenty-first century.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Demonstrating Transcultural Nursing as a </a:t>
            </a:r>
            <a:r>
              <a:rPr lang="en-US" dirty="0" smtClean="0"/>
              <a:t>Student &amp; Nurse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Know, understand &amp; respect specific cultures &amp; appreciate similarities &amp; differences</a:t>
            </a:r>
          </a:p>
          <a:p>
            <a:r>
              <a:rPr lang="en-US" dirty="0" smtClean="0"/>
              <a:t>Need to know how to fit care to patients culture</a:t>
            </a:r>
          </a:p>
          <a:p>
            <a:r>
              <a:rPr lang="en-US" dirty="0" smtClean="0"/>
              <a:t>Prevent racial discrimination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Value &amp; know how to use theories of cultural care &amp; transcultural care</a:t>
            </a:r>
          </a:p>
          <a:p>
            <a:r>
              <a:rPr lang="en-US" dirty="0" smtClean="0"/>
              <a:t>Be aware of our melting pot of cultures &amp; appreciate global perspective of nursing</a:t>
            </a:r>
          </a:p>
          <a:p>
            <a:r>
              <a:rPr lang="en-US" dirty="0" smtClean="0"/>
              <a:t>Showing growth culturally &amp; gaining knowledge of cultures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Considering Culture in America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Census Bureau estimates 33.5 million foreign born Americans in 2003, 11.7% of </a:t>
            </a:r>
            <a:r>
              <a:rPr lang="en-US" dirty="0" smtClean="0"/>
              <a:t>population</a:t>
            </a:r>
          </a:p>
          <a:p>
            <a:endParaRPr lang="en-US" dirty="0" smtClean="0"/>
          </a:p>
          <a:p>
            <a:r>
              <a:rPr lang="en-US" dirty="0" smtClean="0"/>
              <a:t>U.S. has roots as a multicultural society and still does </a:t>
            </a:r>
            <a:r>
              <a:rPr lang="en-US" dirty="0" smtClean="0"/>
              <a:t>today.</a:t>
            </a:r>
          </a:p>
          <a:p>
            <a:endParaRPr lang="en-US" dirty="0" smtClean="0"/>
          </a:p>
          <a:p>
            <a:r>
              <a:rPr lang="en-US" dirty="0" smtClean="0"/>
              <a:t>Beliefs about health &amp; illness differ in different cultures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205</TotalTime>
  <Words>641</Words>
  <Application>Microsoft Office PowerPoint</Application>
  <PresentationFormat>On-screen Show (4:3)</PresentationFormat>
  <Paragraphs>105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Foundry</vt:lpstr>
      <vt:lpstr>Madeleine Leininger</vt:lpstr>
      <vt:lpstr>Biography </vt:lpstr>
      <vt:lpstr>Biography </vt:lpstr>
      <vt:lpstr>Slide 4</vt:lpstr>
      <vt:lpstr>Slide 5</vt:lpstr>
      <vt:lpstr>Theory of Culture Care </vt:lpstr>
      <vt:lpstr>Theory of culture care cont’d</vt:lpstr>
      <vt:lpstr>Demonstrating Transcultural Nursing as a Student &amp; Nurse </vt:lpstr>
      <vt:lpstr>Considering Culture in America </vt:lpstr>
      <vt:lpstr>Gadsup Akuna of the Eastern Highlands of New Guinea</vt:lpstr>
      <vt:lpstr>Culture care theory with Southern Sudanese of Africa</vt:lpstr>
      <vt:lpstr>Summary </vt:lpstr>
      <vt:lpstr>References</vt:lpstr>
      <vt:lpstr>References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Katherine Kropschot</dc:creator>
  <cp:lastModifiedBy>Katherine Kropschot</cp:lastModifiedBy>
  <cp:revision>21</cp:revision>
  <dcterms:created xsi:type="dcterms:W3CDTF">2010-10-07T18:51:44Z</dcterms:created>
  <dcterms:modified xsi:type="dcterms:W3CDTF">2010-10-07T22:58:49Z</dcterms:modified>
</cp:coreProperties>
</file>