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6"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383" autoAdjust="0"/>
  </p:normalViewPr>
  <p:slideViewPr>
    <p:cSldViewPr>
      <p:cViewPr>
        <p:scale>
          <a:sx n="66" d="100"/>
          <a:sy n="66" d="100"/>
        </p:scale>
        <p:origin x="-1188" y="-408"/>
      </p:cViewPr>
      <p:guideLst>
        <p:guide orient="horz" pos="2160"/>
        <p:guide pos="2880"/>
      </p:guideLst>
    </p:cSldViewPr>
  </p:slideViewPr>
  <p:outlineViewPr>
    <p:cViewPr>
      <p:scale>
        <a:sx n="33" d="100"/>
        <a:sy n="33" d="100"/>
      </p:scale>
      <p:origin x="0" y="1944"/>
    </p:cViewPr>
  </p:outlineViewPr>
  <p:notesTextViewPr>
    <p:cViewPr>
      <p:scale>
        <a:sx n="1" d="1"/>
        <a:sy n="1" d="1"/>
      </p:scale>
      <p:origin x="0" y="38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6B09C1-508C-4359-98AE-4076E469E239}" type="datetimeFigureOut">
              <a:rPr lang="en-US" smtClean="0"/>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369A2F-B22F-48FD-825B-231032DF17B8}" type="slidenum">
              <a:rPr lang="en-US" smtClean="0"/>
              <a:t>‹#›</a:t>
            </a:fld>
            <a:endParaRPr lang="en-US"/>
          </a:p>
        </p:txBody>
      </p:sp>
    </p:spTree>
    <p:extLst>
      <p:ext uri="{BB962C8B-B14F-4D97-AF65-F5344CB8AC3E}">
        <p14:creationId xmlns:p14="http://schemas.microsoft.com/office/powerpoint/2010/main" val="1377596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err="1" smtClean="0"/>
              <a:t>Leininger</a:t>
            </a:r>
            <a:r>
              <a:rPr lang="en-US" baseline="0" dirty="0" smtClean="0"/>
              <a:t> observed children of different cultures that had a wide variety of behavioral needs.  After much research, Madeleine became convinced about relationships of cultural differences and health practices.  This lead her to develop a theory of cultural care for nursing. Chitty and Black, (2011) in </a:t>
            </a:r>
            <a:r>
              <a:rPr lang="en-US" i="1" baseline="0" dirty="0" smtClean="0"/>
              <a:t>Professional Nursing Concepts &amp; Challenges </a:t>
            </a:r>
            <a:r>
              <a:rPr lang="en-US" baseline="0" dirty="0" smtClean="0"/>
              <a:t>states the theory has “stimulated the formation of the Transcultural Nursing Society, transcultural nursing conferences, newsletters, and the Journal of Transpersonal Caring and the awarding of master’s degrees in the specialty area known as transcultural nursing” (Chitty &amp; Black, 2011 p. 316).        </a:t>
            </a:r>
            <a:endParaRPr lang="en-US" dirty="0" smtClean="0"/>
          </a:p>
          <a:p>
            <a:endParaRPr lang="en-US" dirty="0"/>
          </a:p>
        </p:txBody>
      </p:sp>
      <p:sp>
        <p:nvSpPr>
          <p:cNvPr id="4" name="Slide Number Placeholder 3"/>
          <p:cNvSpPr>
            <a:spLocks noGrp="1"/>
          </p:cNvSpPr>
          <p:nvPr>
            <p:ph type="sldNum" sz="quarter" idx="10"/>
          </p:nvPr>
        </p:nvSpPr>
        <p:spPr/>
        <p:txBody>
          <a:bodyPr/>
          <a:lstStyle/>
          <a:p>
            <a:fld id="{46369A2F-B22F-48FD-825B-231032DF17B8}" type="slidenum">
              <a:rPr lang="en-US" smtClean="0"/>
              <a:t>5</a:t>
            </a:fld>
            <a:endParaRPr lang="en-US"/>
          </a:p>
        </p:txBody>
      </p:sp>
    </p:spTree>
    <p:extLst>
      <p:ext uri="{BB962C8B-B14F-4D97-AF65-F5344CB8AC3E}">
        <p14:creationId xmlns:p14="http://schemas.microsoft.com/office/powerpoint/2010/main" val="3266852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After developing</a:t>
            </a:r>
            <a:r>
              <a:rPr lang="en-US" baseline="0" dirty="0" smtClean="0"/>
              <a:t> her theory, </a:t>
            </a:r>
            <a:r>
              <a:rPr lang="en-US" baseline="0" dirty="0" err="1" smtClean="0"/>
              <a:t>Leininger</a:t>
            </a:r>
            <a:r>
              <a:rPr lang="en-US" baseline="0" dirty="0" smtClean="0"/>
              <a:t> began to use the term transcultural nursing.  She wanted it to surpass normal nurse planning and wanted it based on knowledge that is culturally defined, classified, and tested. When </a:t>
            </a:r>
            <a:r>
              <a:rPr lang="en-US" baseline="0" dirty="0" err="1" smtClean="0"/>
              <a:t>Leininger</a:t>
            </a:r>
            <a:r>
              <a:rPr lang="en-US" baseline="0" dirty="0" smtClean="0"/>
              <a:t> was developing her theory, she wanted it to be creative and systematic when discovering new knowledge.  She believed the easiest way to get information on culture was to use creativity when making therapeutic decisions.  When developing the theory, </a:t>
            </a:r>
            <a:r>
              <a:rPr lang="en-US" baseline="0" dirty="0" err="1" smtClean="0"/>
              <a:t>Leininger</a:t>
            </a:r>
            <a:r>
              <a:rPr lang="en-US" baseline="0" dirty="0" smtClean="0"/>
              <a:t> left the topic to be broad.  Since culture impacts every person differently, there was no one thing to pay close attention to.  This leaves the theory to be used as a global migration. (Chitty &amp; Black, 2011 p. </a:t>
            </a:r>
            <a:r>
              <a:rPr lang="en-US" baseline="0" smtClean="0"/>
              <a:t>316)</a:t>
            </a:r>
            <a:endParaRPr lang="en-US" smtClean="0"/>
          </a:p>
          <a:p>
            <a:endParaRPr lang="en-US"/>
          </a:p>
        </p:txBody>
      </p:sp>
      <p:sp>
        <p:nvSpPr>
          <p:cNvPr id="4" name="Slide Number Placeholder 3"/>
          <p:cNvSpPr>
            <a:spLocks noGrp="1"/>
          </p:cNvSpPr>
          <p:nvPr>
            <p:ph type="sldNum" sz="quarter" idx="10"/>
          </p:nvPr>
        </p:nvSpPr>
        <p:spPr/>
        <p:txBody>
          <a:bodyPr/>
          <a:lstStyle/>
          <a:p>
            <a:fld id="{46369A2F-B22F-48FD-825B-231032DF17B8}" type="slidenum">
              <a:rPr lang="en-US" smtClean="0"/>
              <a:t>6</a:t>
            </a:fld>
            <a:endParaRPr lang="en-US"/>
          </a:p>
        </p:txBody>
      </p:sp>
    </p:spTree>
    <p:extLst>
      <p:ext uri="{BB962C8B-B14F-4D97-AF65-F5344CB8AC3E}">
        <p14:creationId xmlns:p14="http://schemas.microsoft.com/office/powerpoint/2010/main" val="200196086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4572000"/>
            <a:ext cx="7848600" cy="762000"/>
          </a:xfrm>
        </p:spPr>
        <p:txBody>
          <a:bodyPr/>
          <a:lstStyle>
            <a:lvl1pPr>
              <a:defRPr>
                <a:solidFill>
                  <a:schemeClr val="tx1"/>
                </a:solidFill>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52400" y="5410200"/>
            <a:ext cx="7848600" cy="457200"/>
          </a:xfrm>
        </p:spPr>
        <p:txBody>
          <a:bodyPr anchor="ctr"/>
          <a:lstStyle>
            <a:lvl1pPr marL="0" indent="0">
              <a:buFontTx/>
              <a:buNone/>
              <a:tabLst>
                <a:tab pos="4919663" algn="l"/>
              </a:tabLst>
              <a:defRPr sz="2400"/>
            </a:lvl1pPr>
          </a:lstStyle>
          <a:p>
            <a:pPr lvl="0"/>
            <a:r>
              <a:rPr lang="en-US" noProof="0" smtClean="0"/>
              <a:t>Click to edit Master subtitle style</a:t>
            </a:r>
          </a:p>
        </p:txBody>
      </p:sp>
      <p:sp>
        <p:nvSpPr>
          <p:cNvPr id="3174" name="Rectangle 102"/>
          <p:cNvSpPr>
            <a:spLocks noGrp="1" noChangeArrowheads="1"/>
          </p:cNvSpPr>
          <p:nvPr>
            <p:ph type="dt" sz="half" idx="2"/>
          </p:nvPr>
        </p:nvSpPr>
        <p:spPr/>
        <p:txBody>
          <a:bodyPr/>
          <a:lstStyle>
            <a:lvl1pPr>
              <a:defRPr/>
            </a:lvl1pPr>
          </a:lstStyle>
          <a:p>
            <a:endParaRPr lang="en-US"/>
          </a:p>
        </p:txBody>
      </p:sp>
      <p:sp>
        <p:nvSpPr>
          <p:cNvPr id="3175" name="Rectangle 103"/>
          <p:cNvSpPr>
            <a:spLocks noGrp="1" noChangeArrowheads="1"/>
          </p:cNvSpPr>
          <p:nvPr>
            <p:ph type="ftr" sz="quarter" idx="3"/>
          </p:nvPr>
        </p:nvSpPr>
        <p:spPr/>
        <p:txBody>
          <a:bodyPr/>
          <a:lstStyle>
            <a:lvl1pPr>
              <a:defRPr/>
            </a:lvl1pPr>
          </a:lstStyle>
          <a:p>
            <a:endParaRPr lang="en-US"/>
          </a:p>
        </p:txBody>
      </p:sp>
      <p:sp>
        <p:nvSpPr>
          <p:cNvPr id="3176" name="Rectangle 104"/>
          <p:cNvSpPr>
            <a:spLocks noGrp="1" noChangeArrowheads="1"/>
          </p:cNvSpPr>
          <p:nvPr>
            <p:ph type="sldNum" sz="quarter" idx="4"/>
          </p:nvPr>
        </p:nvSpPr>
        <p:spPr/>
        <p:txBody>
          <a:bodyPr/>
          <a:lstStyle>
            <a:lvl1pPr>
              <a:defRPr/>
            </a:lvl1pPr>
          </a:lstStyle>
          <a:p>
            <a:fld id="{D0F48BF7-E4D2-43D3-9D33-1EA1258C1C1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B37C0F-C163-4026-9D68-6791D86E3F01}" type="slidenum">
              <a:rPr lang="en-US"/>
              <a:pPr/>
              <a:t>‹#›</a:t>
            </a:fld>
            <a:endParaRPr lang="en-US"/>
          </a:p>
        </p:txBody>
      </p:sp>
    </p:spTree>
    <p:extLst>
      <p:ext uri="{BB962C8B-B14F-4D97-AF65-F5344CB8AC3E}">
        <p14:creationId xmlns:p14="http://schemas.microsoft.com/office/powerpoint/2010/main" val="117408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152400"/>
            <a:ext cx="19240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52400"/>
            <a:ext cx="56197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7EBA028-2F2B-438F-BF78-E95039503FBD}" type="slidenum">
              <a:rPr lang="en-US"/>
              <a:pPr/>
              <a:t>‹#›</a:t>
            </a:fld>
            <a:endParaRPr lang="en-US"/>
          </a:p>
        </p:txBody>
      </p:sp>
    </p:spTree>
    <p:extLst>
      <p:ext uri="{BB962C8B-B14F-4D97-AF65-F5344CB8AC3E}">
        <p14:creationId xmlns:p14="http://schemas.microsoft.com/office/powerpoint/2010/main" val="3565945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6AD511F-CC48-41F9-9479-F1F79DD90813}" type="slidenum">
              <a:rPr lang="en-US"/>
              <a:pPr/>
              <a:t>‹#›</a:t>
            </a:fld>
            <a:endParaRPr lang="en-US"/>
          </a:p>
        </p:txBody>
      </p:sp>
    </p:spTree>
    <p:extLst>
      <p:ext uri="{BB962C8B-B14F-4D97-AF65-F5344CB8AC3E}">
        <p14:creationId xmlns:p14="http://schemas.microsoft.com/office/powerpoint/2010/main" val="129411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EF8B2C5-ECA9-478A-A6D1-31B60ADF33FE}" type="slidenum">
              <a:rPr lang="en-US"/>
              <a:pPr/>
              <a:t>‹#›</a:t>
            </a:fld>
            <a:endParaRPr lang="en-US"/>
          </a:p>
        </p:txBody>
      </p:sp>
    </p:spTree>
    <p:extLst>
      <p:ext uri="{BB962C8B-B14F-4D97-AF65-F5344CB8AC3E}">
        <p14:creationId xmlns:p14="http://schemas.microsoft.com/office/powerpoint/2010/main" val="2578208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04D695F-1587-4153-B68F-8DAC5C4EA936}" type="slidenum">
              <a:rPr lang="en-US"/>
              <a:pPr/>
              <a:t>‹#›</a:t>
            </a:fld>
            <a:endParaRPr lang="en-US"/>
          </a:p>
        </p:txBody>
      </p:sp>
    </p:spTree>
    <p:extLst>
      <p:ext uri="{BB962C8B-B14F-4D97-AF65-F5344CB8AC3E}">
        <p14:creationId xmlns:p14="http://schemas.microsoft.com/office/powerpoint/2010/main" val="987364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21811C0-12BD-47D8-9D9C-E9CD94698273}" type="slidenum">
              <a:rPr lang="en-US"/>
              <a:pPr/>
              <a:t>‹#›</a:t>
            </a:fld>
            <a:endParaRPr lang="en-US"/>
          </a:p>
        </p:txBody>
      </p:sp>
    </p:spTree>
    <p:extLst>
      <p:ext uri="{BB962C8B-B14F-4D97-AF65-F5344CB8AC3E}">
        <p14:creationId xmlns:p14="http://schemas.microsoft.com/office/powerpoint/2010/main" val="1297312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0650BF8-39C3-464E-9478-DB6A97A65EBF}" type="slidenum">
              <a:rPr lang="en-US"/>
              <a:pPr/>
              <a:t>‹#›</a:t>
            </a:fld>
            <a:endParaRPr lang="en-US"/>
          </a:p>
        </p:txBody>
      </p:sp>
    </p:spTree>
    <p:extLst>
      <p:ext uri="{BB962C8B-B14F-4D97-AF65-F5344CB8AC3E}">
        <p14:creationId xmlns:p14="http://schemas.microsoft.com/office/powerpoint/2010/main" val="72909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88ACCC5-5ADB-46D0-82CE-A19A6EE279F5}" type="slidenum">
              <a:rPr lang="en-US"/>
              <a:pPr/>
              <a:t>‹#›</a:t>
            </a:fld>
            <a:endParaRPr lang="en-US"/>
          </a:p>
        </p:txBody>
      </p:sp>
    </p:spTree>
    <p:extLst>
      <p:ext uri="{BB962C8B-B14F-4D97-AF65-F5344CB8AC3E}">
        <p14:creationId xmlns:p14="http://schemas.microsoft.com/office/powerpoint/2010/main" val="266274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F7D907F-BF48-4436-9946-F0427599A971}" type="slidenum">
              <a:rPr lang="en-US"/>
              <a:pPr/>
              <a:t>‹#›</a:t>
            </a:fld>
            <a:endParaRPr lang="en-US"/>
          </a:p>
        </p:txBody>
      </p:sp>
    </p:spTree>
    <p:extLst>
      <p:ext uri="{BB962C8B-B14F-4D97-AF65-F5344CB8AC3E}">
        <p14:creationId xmlns:p14="http://schemas.microsoft.com/office/powerpoint/2010/main" val="373936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113DB84-CE73-4070-83C9-20E31EF9FC50}" type="slidenum">
              <a:rPr lang="en-US"/>
              <a:pPr/>
              <a:t>‹#›</a:t>
            </a:fld>
            <a:endParaRPr lang="en-US"/>
          </a:p>
        </p:txBody>
      </p:sp>
    </p:spTree>
    <p:extLst>
      <p:ext uri="{BB962C8B-B14F-4D97-AF65-F5344CB8AC3E}">
        <p14:creationId xmlns:p14="http://schemas.microsoft.com/office/powerpoint/2010/main" val="1850445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46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447800"/>
            <a:ext cx="76962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2" name="Rectangle 28"/>
          <p:cNvSpPr>
            <a:spLocks noGrp="1" noChangeArrowheads="1"/>
          </p:cNvSpPr>
          <p:nvPr>
            <p:ph type="dt" sz="half" idx="2"/>
          </p:nvPr>
        </p:nvSpPr>
        <p:spPr bwMode="auto">
          <a:xfrm>
            <a:off x="152400" y="6477000"/>
            <a:ext cx="2403475"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53" name="Rectangle 29"/>
          <p:cNvSpPr>
            <a:spLocks noGrp="1" noChangeArrowheads="1"/>
          </p:cNvSpPr>
          <p:nvPr>
            <p:ph type="ftr" sz="quarter" idx="3"/>
          </p:nvPr>
        </p:nvSpPr>
        <p:spPr bwMode="auto">
          <a:xfrm>
            <a:off x="2687638" y="6477000"/>
            <a:ext cx="2895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54" name="Rectangle 30"/>
          <p:cNvSpPr>
            <a:spLocks noGrp="1" noChangeArrowheads="1"/>
          </p:cNvSpPr>
          <p:nvPr>
            <p:ph type="sldNum" sz="quarter" idx="4"/>
          </p:nvPr>
        </p:nvSpPr>
        <p:spPr bwMode="auto">
          <a:xfrm>
            <a:off x="5715000" y="6477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fld id="{0D686312-012D-48BB-95D3-85AA065CD5A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3600">
          <a:solidFill>
            <a:schemeClr val="tx2"/>
          </a:solidFill>
          <a:latin typeface="+mj-lt"/>
          <a:ea typeface="+mj-ea"/>
          <a:cs typeface="+mj-cs"/>
        </a:defRPr>
      </a:lvl1pPr>
      <a:lvl2pPr algn="l" rtl="0" eaLnBrk="1" fontAlgn="base" hangingPunct="1">
        <a:spcBef>
          <a:spcPct val="0"/>
        </a:spcBef>
        <a:spcAft>
          <a:spcPct val="0"/>
        </a:spcAft>
        <a:defRPr sz="3600">
          <a:solidFill>
            <a:schemeClr val="tx2"/>
          </a:solidFill>
          <a:latin typeface="Arial" charset="0"/>
        </a:defRPr>
      </a:lvl2pPr>
      <a:lvl3pPr algn="l" rtl="0" eaLnBrk="1" fontAlgn="base" hangingPunct="1">
        <a:spcBef>
          <a:spcPct val="0"/>
        </a:spcBef>
        <a:spcAft>
          <a:spcPct val="0"/>
        </a:spcAft>
        <a:defRPr sz="3600">
          <a:solidFill>
            <a:schemeClr val="tx2"/>
          </a:solidFill>
          <a:latin typeface="Arial" charset="0"/>
        </a:defRPr>
      </a:lvl3pPr>
      <a:lvl4pPr algn="l" rtl="0" eaLnBrk="1" fontAlgn="base" hangingPunct="1">
        <a:spcBef>
          <a:spcPct val="0"/>
        </a:spcBef>
        <a:spcAft>
          <a:spcPct val="0"/>
        </a:spcAft>
        <a:defRPr sz="3600">
          <a:solidFill>
            <a:schemeClr val="tx2"/>
          </a:solidFill>
          <a:latin typeface="Arial" charset="0"/>
        </a:defRPr>
      </a:lvl4pPr>
      <a:lvl5pPr algn="l" rtl="0" eaLnBrk="1" fontAlgn="base" hangingPunct="1">
        <a:spcBef>
          <a:spcPct val="0"/>
        </a:spcBef>
        <a:spcAft>
          <a:spcPct val="0"/>
        </a:spcAft>
        <a:defRPr sz="3600">
          <a:solidFill>
            <a:schemeClr val="tx2"/>
          </a:solidFill>
          <a:latin typeface="Arial" charset="0"/>
        </a:defRPr>
      </a:lvl5pPr>
      <a:lvl6pPr marL="457200" algn="l" rtl="0" eaLnBrk="1" fontAlgn="base" hangingPunct="1">
        <a:spcBef>
          <a:spcPct val="0"/>
        </a:spcBef>
        <a:spcAft>
          <a:spcPct val="0"/>
        </a:spcAft>
        <a:defRPr sz="3600">
          <a:solidFill>
            <a:schemeClr val="tx2"/>
          </a:solidFill>
          <a:latin typeface="Arial" charset="0"/>
        </a:defRPr>
      </a:lvl6pPr>
      <a:lvl7pPr marL="914400" algn="l" rtl="0" eaLnBrk="1" fontAlgn="base" hangingPunct="1">
        <a:spcBef>
          <a:spcPct val="0"/>
        </a:spcBef>
        <a:spcAft>
          <a:spcPct val="0"/>
        </a:spcAft>
        <a:defRPr sz="3600">
          <a:solidFill>
            <a:schemeClr val="tx2"/>
          </a:solidFill>
          <a:latin typeface="Arial" charset="0"/>
        </a:defRPr>
      </a:lvl7pPr>
      <a:lvl8pPr marL="1371600" algn="l" rtl="0" eaLnBrk="1" fontAlgn="base" hangingPunct="1">
        <a:spcBef>
          <a:spcPct val="0"/>
        </a:spcBef>
        <a:spcAft>
          <a:spcPct val="0"/>
        </a:spcAft>
        <a:defRPr sz="3600">
          <a:solidFill>
            <a:schemeClr val="tx2"/>
          </a:solidFill>
          <a:latin typeface="Arial" charset="0"/>
        </a:defRPr>
      </a:lvl8pPr>
      <a:lvl9pPr marL="1828800" algn="l" rtl="0" eaLnBrk="1" fontAlgn="base" hangingPunct="1">
        <a:spcBef>
          <a:spcPct val="0"/>
        </a:spcBef>
        <a:spcAft>
          <a:spcPct val="0"/>
        </a:spcAft>
        <a:defRPr sz="3600">
          <a:solidFill>
            <a:schemeClr val="tx2"/>
          </a:solidFill>
          <a:latin typeface="Arial" charset="0"/>
        </a:defRPr>
      </a:lvl9pPr>
    </p:titleStyle>
    <p:bodyStyle>
      <a:lvl1pPr marL="342900" indent="-342900" algn="l" rtl="0"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8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000">
          <a:solidFill>
            <a:schemeClr val="tx1"/>
          </a:solidFill>
          <a:latin typeface="+mn-lt"/>
        </a:defRPr>
      </a:lvl4pPr>
      <a:lvl5pPr marL="2057400" indent="-228600" algn="l" rtl="0" eaLnBrk="1" fontAlgn="base" hangingPunct="1">
        <a:spcBef>
          <a:spcPct val="20000"/>
        </a:spcBef>
        <a:spcAft>
          <a:spcPct val="0"/>
        </a:spcAft>
        <a:buClr>
          <a:schemeClr val="tx1"/>
        </a:buClr>
        <a:buChar char="»"/>
        <a:defRPr sz="2000">
          <a:solidFill>
            <a:schemeClr val="tx1"/>
          </a:solidFill>
          <a:latin typeface="+mn-lt"/>
        </a:defRPr>
      </a:lvl5pPr>
      <a:lvl6pPr marL="2514600" indent="-228600" algn="l" rtl="0" eaLnBrk="1" fontAlgn="base" hangingPunct="1">
        <a:spcBef>
          <a:spcPct val="20000"/>
        </a:spcBef>
        <a:spcAft>
          <a:spcPct val="0"/>
        </a:spcAft>
        <a:buClr>
          <a:schemeClr val="tx1"/>
        </a:buClr>
        <a:buChar char="»"/>
        <a:defRPr sz="2000">
          <a:solidFill>
            <a:schemeClr val="tx1"/>
          </a:solidFill>
          <a:latin typeface="+mn-lt"/>
        </a:defRPr>
      </a:lvl6pPr>
      <a:lvl7pPr marL="2971800" indent="-228600" algn="l" rtl="0" eaLnBrk="1" fontAlgn="base" hangingPunct="1">
        <a:spcBef>
          <a:spcPct val="20000"/>
        </a:spcBef>
        <a:spcAft>
          <a:spcPct val="0"/>
        </a:spcAft>
        <a:buClr>
          <a:schemeClr val="tx1"/>
        </a:buClr>
        <a:buChar char="»"/>
        <a:defRPr sz="2000">
          <a:solidFill>
            <a:schemeClr val="tx1"/>
          </a:solidFill>
          <a:latin typeface="+mn-lt"/>
        </a:defRPr>
      </a:lvl7pPr>
      <a:lvl8pPr marL="3429000" indent="-228600" algn="l" rtl="0" eaLnBrk="1" fontAlgn="base" hangingPunct="1">
        <a:spcBef>
          <a:spcPct val="20000"/>
        </a:spcBef>
        <a:spcAft>
          <a:spcPct val="0"/>
        </a:spcAft>
        <a:buClr>
          <a:schemeClr val="tx1"/>
        </a:buClr>
        <a:buChar char="»"/>
        <a:defRPr sz="2000">
          <a:solidFill>
            <a:schemeClr val="tx1"/>
          </a:solidFill>
          <a:latin typeface="+mn-lt"/>
        </a:defRPr>
      </a:lvl8pPr>
      <a:lvl9pPr marL="3886200" indent="-228600" algn="l" rtl="0" eaLnBrk="1" fontAlgn="base" hangingPunct="1">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pPr algn="ctr"/>
            <a:r>
              <a:rPr lang="en-US" dirty="0" smtClean="0"/>
              <a:t>Madeleine </a:t>
            </a:r>
            <a:r>
              <a:rPr lang="en-US" dirty="0" err="1" smtClean="0"/>
              <a:t>Leininger</a:t>
            </a:r>
            <a:r>
              <a:rPr lang="en-US" dirty="0" smtClean="0"/>
              <a:t> </a:t>
            </a:r>
            <a:endParaRPr lang="en-US" dirty="0"/>
          </a:p>
        </p:txBody>
      </p:sp>
      <p:sp>
        <p:nvSpPr>
          <p:cNvPr id="8" name="Content Placeholder 7"/>
          <p:cNvSpPr>
            <a:spLocks noGrp="1"/>
          </p:cNvSpPr>
          <p:nvPr>
            <p:ph idx="1"/>
          </p:nvPr>
        </p:nvSpPr>
        <p:spPr/>
        <p:txBody>
          <a:bodyPr/>
          <a:lstStyle/>
          <a:p>
            <a:pPr marL="0" indent="0" algn="ctr">
              <a:buNone/>
            </a:pPr>
            <a:r>
              <a:rPr lang="en-US" dirty="0" smtClean="0"/>
              <a:t>Presented </a:t>
            </a:r>
          </a:p>
          <a:p>
            <a:pPr marL="0" indent="0" algn="ctr">
              <a:buNone/>
            </a:pPr>
            <a:r>
              <a:rPr lang="en-US" dirty="0" smtClean="0"/>
              <a:t>By</a:t>
            </a:r>
          </a:p>
          <a:p>
            <a:pPr marL="0" indent="0" algn="ctr">
              <a:buNone/>
            </a:pPr>
            <a:r>
              <a:rPr lang="en-US" dirty="0" smtClean="0"/>
              <a:t>Ashley Reed</a:t>
            </a:r>
          </a:p>
          <a:p>
            <a:pPr marL="0" indent="0" algn="ctr">
              <a:buNone/>
            </a:pPr>
            <a:r>
              <a:rPr lang="en-US" dirty="0" smtClean="0"/>
              <a:t>Kelly Shepard</a:t>
            </a:r>
          </a:p>
          <a:p>
            <a:pPr marL="0" indent="0" algn="ctr">
              <a:buNone/>
            </a:pPr>
            <a:r>
              <a:rPr lang="en-US" dirty="0" err="1" smtClean="0"/>
              <a:t>Kaley</a:t>
            </a:r>
            <a:r>
              <a:rPr lang="en-US" dirty="0" smtClean="0"/>
              <a:t> Smith</a:t>
            </a:r>
          </a:p>
          <a:p>
            <a:pPr marL="0" indent="0" algn="ctr">
              <a:buNone/>
            </a:pPr>
            <a:r>
              <a:rPr lang="en-US" dirty="0" smtClean="0"/>
              <a:t>Whitney </a:t>
            </a:r>
            <a:r>
              <a:rPr lang="en-US" dirty="0" err="1" smtClean="0"/>
              <a:t>Steigman</a:t>
            </a:r>
            <a:endParaRPr lang="en-US" dirty="0" smtClean="0"/>
          </a:p>
          <a:p>
            <a:pPr marL="0" indent="0" algn="ctr">
              <a:buNone/>
            </a:pPr>
            <a:r>
              <a:rPr lang="en-US" dirty="0" smtClean="0"/>
              <a:t>Shawna Storm</a:t>
            </a:r>
          </a:p>
          <a:p>
            <a:pPr marL="0" indent="0" algn="ctr">
              <a:buNone/>
            </a:pPr>
            <a:r>
              <a:rPr lang="en-US" dirty="0" smtClean="0"/>
              <a:t>Lois </a:t>
            </a:r>
            <a:r>
              <a:rPr lang="en-US" dirty="0" err="1" smtClean="0"/>
              <a:t>Syse</a:t>
            </a:r>
            <a:endParaRPr lang="en-US" dirty="0" smtClean="0"/>
          </a:p>
          <a:p>
            <a:pPr marL="0" indent="0">
              <a:buNone/>
            </a:pPr>
            <a:endParaRPr lang="en-US" dirty="0"/>
          </a:p>
        </p:txBody>
      </p:sp>
    </p:spTree>
    <p:extLst>
      <p:ext uri="{BB962C8B-B14F-4D97-AF65-F5344CB8AC3E}">
        <p14:creationId xmlns:p14="http://schemas.microsoft.com/office/powerpoint/2010/main" val="3322434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xEl>
                                              <p:pRg st="2" end="2"/>
                                            </p:txEl>
                                          </p:spTgt>
                                        </p:tgtEl>
                                        <p:attrNameLst>
                                          <p:attrName>style.visibility</p:attrName>
                                        </p:attrNameLst>
                                      </p:cBhvr>
                                      <p:to>
                                        <p:strVal val="visible"/>
                                      </p:to>
                                    </p:set>
                                    <p:animEffect transition="in" filter="fade">
                                      <p:cBhvr>
                                        <p:cTn id="7" dur="1000"/>
                                        <p:tgtEl>
                                          <p:spTgt spid="8">
                                            <p:txEl>
                                              <p:pRg st="2" end="2"/>
                                            </p:txEl>
                                          </p:spTgt>
                                        </p:tgtEl>
                                      </p:cBhvr>
                                    </p:animEffect>
                                    <p:anim calcmode="lin" valueType="num">
                                      <p:cBhvr>
                                        <p:cTn id="8"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animEffect transition="in" filter="fade">
                                      <p:cBhvr>
                                        <p:cTn id="14" dur="1000"/>
                                        <p:tgtEl>
                                          <p:spTgt spid="8">
                                            <p:txEl>
                                              <p:pRg st="3" end="3"/>
                                            </p:txEl>
                                          </p:spTgt>
                                        </p:tgtEl>
                                      </p:cBhvr>
                                    </p:animEffect>
                                    <p:anim calcmode="lin" valueType="num">
                                      <p:cBhvr>
                                        <p:cTn id="15"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animEffect transition="in" filter="fade">
                                      <p:cBhvr>
                                        <p:cTn id="21" dur="1000"/>
                                        <p:tgtEl>
                                          <p:spTgt spid="8">
                                            <p:txEl>
                                              <p:pRg st="4" end="4"/>
                                            </p:txEl>
                                          </p:spTgt>
                                        </p:tgtEl>
                                      </p:cBhvr>
                                    </p:animEffect>
                                    <p:anim calcmode="lin" valueType="num">
                                      <p:cBhvr>
                                        <p:cTn id="22" dur="1000" fill="hold"/>
                                        <p:tgtEl>
                                          <p:spTgt spid="8">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5" end="5"/>
                                            </p:txEl>
                                          </p:spTgt>
                                        </p:tgtEl>
                                        <p:attrNameLst>
                                          <p:attrName>style.visibility</p:attrName>
                                        </p:attrNameLst>
                                      </p:cBhvr>
                                      <p:to>
                                        <p:strVal val="visible"/>
                                      </p:to>
                                    </p:set>
                                    <p:animEffect transition="in" filter="fade">
                                      <p:cBhvr>
                                        <p:cTn id="28" dur="1000"/>
                                        <p:tgtEl>
                                          <p:spTgt spid="8">
                                            <p:txEl>
                                              <p:pRg st="5" end="5"/>
                                            </p:txEl>
                                          </p:spTgt>
                                        </p:tgtEl>
                                      </p:cBhvr>
                                    </p:animEffect>
                                    <p:anim calcmode="lin" valueType="num">
                                      <p:cBhvr>
                                        <p:cTn id="29" dur="1000" fill="hold"/>
                                        <p:tgtEl>
                                          <p:spTgt spid="8">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6" end="6"/>
                                            </p:txEl>
                                          </p:spTgt>
                                        </p:tgtEl>
                                        <p:attrNameLst>
                                          <p:attrName>style.visibility</p:attrName>
                                        </p:attrNameLst>
                                      </p:cBhvr>
                                      <p:to>
                                        <p:strVal val="visible"/>
                                      </p:to>
                                    </p:set>
                                    <p:animEffect transition="in" filter="fade">
                                      <p:cBhvr>
                                        <p:cTn id="35" dur="1000"/>
                                        <p:tgtEl>
                                          <p:spTgt spid="8">
                                            <p:txEl>
                                              <p:pRg st="6" end="6"/>
                                            </p:txEl>
                                          </p:spTgt>
                                        </p:tgtEl>
                                      </p:cBhvr>
                                    </p:animEffect>
                                    <p:anim calcmode="lin" valueType="num">
                                      <p:cBhvr>
                                        <p:cTn id="36" dur="1000" fill="hold"/>
                                        <p:tgtEl>
                                          <p:spTgt spid="8">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
                                            <p:txEl>
                                              <p:pRg st="7" end="7"/>
                                            </p:txEl>
                                          </p:spTgt>
                                        </p:tgtEl>
                                        <p:attrNameLst>
                                          <p:attrName>style.visibility</p:attrName>
                                        </p:attrNameLst>
                                      </p:cBhvr>
                                      <p:to>
                                        <p:strVal val="visible"/>
                                      </p:to>
                                    </p:set>
                                    <p:animEffect transition="in" filter="fade">
                                      <p:cBhvr>
                                        <p:cTn id="42" dur="1000"/>
                                        <p:tgtEl>
                                          <p:spTgt spid="8">
                                            <p:txEl>
                                              <p:pRg st="7" end="7"/>
                                            </p:txEl>
                                          </p:spTgt>
                                        </p:tgtEl>
                                      </p:cBhvr>
                                    </p:animEffect>
                                    <p:anim calcmode="lin" valueType="num">
                                      <p:cBhvr>
                                        <p:cTn id="43" dur="1000" fill="hold"/>
                                        <p:tgtEl>
                                          <p:spTgt spid="8">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8">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sz="3600" dirty="0" smtClean="0">
                <a:solidFill>
                  <a:schemeClr val="accent2">
                    <a:lumMod val="75000"/>
                  </a:schemeClr>
                </a:solidFill>
              </a:rPr>
              <a:t>Basic Concept</a:t>
            </a:r>
            <a:endParaRPr lang="en-US" sz="3600" dirty="0">
              <a:solidFill>
                <a:schemeClr val="accent2">
                  <a:lumMod val="75000"/>
                </a:schemeClr>
              </a:solidFill>
            </a:endParaRPr>
          </a:p>
        </p:txBody>
      </p:sp>
      <p:pic>
        <p:nvPicPr>
          <p:cNvPr id="13" name="Content Placeholder 1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62400" y="1676400"/>
            <a:ext cx="4114800" cy="2540000"/>
          </a:xfrm>
          <a:prstGeom prst="rect">
            <a:avLst/>
          </a:prstGeom>
          <a:ln>
            <a:noFill/>
          </a:ln>
          <a:effectLst>
            <a:softEdge rad="112500"/>
          </a:effectLst>
        </p:spPr>
      </p:pic>
      <p:sp>
        <p:nvSpPr>
          <p:cNvPr id="4" name="Text Placeholder 3"/>
          <p:cNvSpPr>
            <a:spLocks noGrp="1"/>
          </p:cNvSpPr>
          <p:nvPr>
            <p:ph type="body" sz="half" idx="2"/>
          </p:nvPr>
        </p:nvSpPr>
        <p:spPr/>
        <p:txBody>
          <a:bodyPr/>
          <a:lstStyle/>
          <a:p>
            <a:pPr marL="742950" lvl="1" indent="-285750">
              <a:buFont typeface="Arial" pitchFamily="34" charset="0"/>
              <a:buChar char="•"/>
            </a:pPr>
            <a:r>
              <a:rPr lang="en-US" sz="1800" dirty="0">
                <a:latin typeface="Arial" pitchFamily="34" charset="0"/>
                <a:cs typeface="Arial" pitchFamily="34" charset="0"/>
              </a:rPr>
              <a:t>Respecting cultures</a:t>
            </a:r>
          </a:p>
          <a:p>
            <a:pPr marL="742950" lvl="1" indent="-285750">
              <a:buFont typeface="Arial" pitchFamily="34" charset="0"/>
              <a:buChar char="•"/>
            </a:pPr>
            <a:r>
              <a:rPr lang="en-US" sz="1800" dirty="0">
                <a:latin typeface="Arial" pitchFamily="34" charset="0"/>
                <a:cs typeface="Arial" pitchFamily="34" charset="0"/>
              </a:rPr>
              <a:t>Recognizing importance to nursing care</a:t>
            </a:r>
          </a:p>
          <a:p>
            <a:pPr marL="742950" lvl="1" indent="-285750">
              <a:buFont typeface="Arial" pitchFamily="34" charset="0"/>
              <a:buChar char="•"/>
            </a:pPr>
            <a:r>
              <a:rPr lang="en-US" sz="1800" dirty="0">
                <a:latin typeface="Arial" pitchFamily="34" charset="0"/>
                <a:cs typeface="Arial" pitchFamily="34" charset="0"/>
              </a:rPr>
              <a:t>Co-participation of nurses and clients</a:t>
            </a:r>
          </a:p>
          <a:p>
            <a:pPr marL="742950" lvl="1" indent="-285750">
              <a:buFont typeface="Arial" pitchFamily="34" charset="0"/>
              <a:buChar char="•"/>
            </a:pPr>
            <a:r>
              <a:rPr lang="en-US" sz="1800" dirty="0">
                <a:latin typeface="Arial" pitchFamily="34" charset="0"/>
                <a:cs typeface="Arial" pitchFamily="34" charset="0"/>
              </a:rPr>
              <a:t>Provide care that is appropriate for each culturally unique </a:t>
            </a:r>
            <a:r>
              <a:rPr lang="en-US" sz="1800" dirty="0" smtClean="0">
                <a:latin typeface="Arial" pitchFamily="34" charset="0"/>
                <a:cs typeface="Arial" pitchFamily="34" charset="0"/>
              </a:rPr>
              <a:t>patient   </a:t>
            </a:r>
            <a:r>
              <a:rPr lang="en-US" sz="1800" dirty="0">
                <a:latin typeface="Arial" pitchFamily="34" charset="0"/>
                <a:cs typeface="Arial" pitchFamily="34" charset="0"/>
              </a:rPr>
              <a:t>(Chitty &amp; Black, 2011)</a:t>
            </a:r>
          </a:p>
          <a:p>
            <a:endParaRPr lang="en-US" dirty="0"/>
          </a:p>
        </p:txBody>
      </p:sp>
    </p:spTree>
    <p:extLst>
      <p:ext uri="{BB962C8B-B14F-4D97-AF65-F5344CB8AC3E}">
        <p14:creationId xmlns:p14="http://schemas.microsoft.com/office/powerpoint/2010/main" val="1665899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heel(1)">
                                      <p:cBhvr>
                                        <p:cTn id="13" dur="2000"/>
                                        <p:tgtEl>
                                          <p:spTgt spid="1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1000"/>
                                        <p:tgtEl>
                                          <p:spTgt spid="4">
                                            <p:txEl>
                                              <p:pRg st="0" end="0"/>
                                            </p:txEl>
                                          </p:spTgt>
                                        </p:tgtEl>
                                      </p:cBhvr>
                                    </p:animEffect>
                                    <p:anim calcmode="lin" valueType="num">
                                      <p:cBhvr>
                                        <p:cTn id="19"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fade">
                                      <p:cBhvr>
                                        <p:cTn id="25" dur="1000"/>
                                        <p:tgtEl>
                                          <p:spTgt spid="4">
                                            <p:txEl>
                                              <p:pRg st="1" end="1"/>
                                            </p:txEl>
                                          </p:spTgt>
                                        </p:tgtEl>
                                      </p:cBhvr>
                                    </p:animEffect>
                                    <p:anim calcmode="lin" valueType="num">
                                      <p:cBhvr>
                                        <p:cTn id="26"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1000"/>
                                        <p:tgtEl>
                                          <p:spTgt spid="4">
                                            <p:txEl>
                                              <p:pRg st="2" end="2"/>
                                            </p:txEl>
                                          </p:spTgt>
                                        </p:tgtEl>
                                      </p:cBhvr>
                                    </p:animEffect>
                                    <p:anim calcmode="lin" valueType="num">
                                      <p:cBhvr>
                                        <p:cTn id="33"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Effect transition="in" filter="fade">
                                      <p:cBhvr>
                                        <p:cTn id="39" dur="1000"/>
                                        <p:tgtEl>
                                          <p:spTgt spid="4">
                                            <p:txEl>
                                              <p:pRg st="3" end="3"/>
                                            </p:txEl>
                                          </p:spTgt>
                                        </p:tgtEl>
                                      </p:cBhvr>
                                    </p:animEffect>
                                    <p:anim calcmode="lin" valueType="num">
                                      <p:cBhvr>
                                        <p:cTn id="4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solidFill>
                  <a:schemeClr val="accent2">
                    <a:lumMod val="75000"/>
                  </a:schemeClr>
                </a:solidFill>
              </a:rPr>
              <a:t>Theory implementation on nursing practice</a:t>
            </a:r>
            <a:endParaRPr lang="en-US" dirty="0">
              <a:solidFill>
                <a:schemeClr val="accent2">
                  <a:lumMod val="75000"/>
                </a:schemeClr>
              </a:solidFill>
            </a:endParaRPr>
          </a:p>
        </p:txBody>
      </p:sp>
      <p:sp>
        <p:nvSpPr>
          <p:cNvPr id="3" name="Text Placeholder 2"/>
          <p:cNvSpPr>
            <a:spLocks noGrp="1"/>
          </p:cNvSpPr>
          <p:nvPr>
            <p:ph type="body" idx="1"/>
          </p:nvPr>
        </p:nvSpPr>
        <p:spPr/>
        <p:txBody>
          <a:bodyPr/>
          <a:lstStyle/>
          <a:p>
            <a:r>
              <a:rPr lang="en-US" dirty="0" smtClean="0"/>
              <a:t>Transcultural Nursing</a:t>
            </a:r>
            <a:endParaRPr lang="en-US" dirty="0"/>
          </a:p>
        </p:txBody>
      </p:sp>
    </p:spTree>
    <p:extLst>
      <p:ext uri="{BB962C8B-B14F-4D97-AF65-F5344CB8AC3E}">
        <p14:creationId xmlns:p14="http://schemas.microsoft.com/office/powerpoint/2010/main" val="1541399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Transcultural Nursing</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sz="1800" dirty="0">
                <a:latin typeface="Arial" pitchFamily="34" charset="0"/>
                <a:cs typeface="Arial" pitchFamily="34" charset="0"/>
              </a:rPr>
              <a:t>D</a:t>
            </a:r>
            <a:r>
              <a:rPr lang="en-US" sz="1800" dirty="0" smtClean="0">
                <a:latin typeface="Arial" pitchFamily="34" charset="0"/>
                <a:cs typeface="Arial" pitchFamily="34" charset="0"/>
              </a:rPr>
              <a:t>eveloped </a:t>
            </a:r>
            <a:r>
              <a:rPr lang="en-US" sz="1800" dirty="0">
                <a:latin typeface="Arial" pitchFamily="34" charset="0"/>
                <a:cs typeface="Arial" pitchFamily="34" charset="0"/>
              </a:rPr>
              <a:t>by Madeline </a:t>
            </a:r>
            <a:r>
              <a:rPr lang="en-US" sz="1800" dirty="0" err="1" smtClean="0">
                <a:latin typeface="Arial" pitchFamily="34" charset="0"/>
                <a:cs typeface="Arial" pitchFamily="34" charset="0"/>
              </a:rPr>
              <a:t>Leininger</a:t>
            </a:r>
            <a:r>
              <a:rPr lang="en-US" sz="1800" dirty="0" smtClean="0">
                <a:latin typeface="Arial" pitchFamily="34" charset="0"/>
                <a:cs typeface="Arial" pitchFamily="34" charset="0"/>
              </a:rPr>
              <a:t> </a:t>
            </a:r>
          </a:p>
          <a:p>
            <a:pPr lvl="1">
              <a:buFont typeface="Arial" pitchFamily="34" charset="0"/>
              <a:buChar char="•"/>
            </a:pPr>
            <a:r>
              <a:rPr lang="en-US" sz="1800" dirty="0" smtClean="0">
                <a:latin typeface="Arial" pitchFamily="34" charset="0"/>
                <a:cs typeface="Arial" pitchFamily="34" charset="0"/>
              </a:rPr>
              <a:t>who </a:t>
            </a:r>
            <a:r>
              <a:rPr lang="en-US" sz="1800" dirty="0">
                <a:latin typeface="Arial" pitchFamily="34" charset="0"/>
                <a:cs typeface="Arial" pitchFamily="34" charset="0"/>
              </a:rPr>
              <a:t>found a relationship between cultural differences and health practices; her theory has influenced nursing today (Chitty &amp; Black, 2011)</a:t>
            </a:r>
          </a:p>
          <a:p>
            <a:r>
              <a:rPr lang="en-US" sz="1800" dirty="0" smtClean="0">
                <a:latin typeface="Arial" pitchFamily="34" charset="0"/>
                <a:cs typeface="Arial" pitchFamily="34" charset="0"/>
              </a:rPr>
              <a:t>Transcultural nursing</a:t>
            </a:r>
          </a:p>
          <a:p>
            <a:pPr lvl="1"/>
            <a:r>
              <a:rPr lang="en-US" sz="1800" dirty="0">
                <a:latin typeface="Arial" pitchFamily="34" charset="0"/>
                <a:cs typeface="Arial" pitchFamily="34" charset="0"/>
              </a:rPr>
              <a:t>“a substantive area of study and practice focused on comparative cultural care (caring) values, beliefs, and practices of individuals or groups of similar or different cultures with the goal of providing culture-specific and universal nursing care practices in promoting health or well-being or to help people to face unfavorable human conditions, illness, or death in culturally meaningful ways” (</a:t>
            </a:r>
            <a:r>
              <a:rPr lang="en-US" sz="1800" dirty="0" err="1">
                <a:latin typeface="Arial" pitchFamily="34" charset="0"/>
                <a:cs typeface="Arial" pitchFamily="34" charset="0"/>
              </a:rPr>
              <a:t>Leininger</a:t>
            </a:r>
            <a:r>
              <a:rPr lang="en-US" sz="1800" dirty="0">
                <a:latin typeface="Arial" pitchFamily="34" charset="0"/>
                <a:cs typeface="Arial" pitchFamily="34" charset="0"/>
              </a:rPr>
              <a:t>, 1993).</a:t>
            </a:r>
          </a:p>
          <a:p>
            <a:pPr lvl="1"/>
            <a:endParaRPr lang="en-US" sz="1400" dirty="0">
              <a:latin typeface="Arial" pitchFamily="34" charset="0"/>
              <a:cs typeface="Arial" pitchFamily="34" charset="0"/>
            </a:endParaRPr>
          </a:p>
        </p:txBody>
      </p:sp>
    </p:spTree>
    <p:extLst>
      <p:ext uri="{BB962C8B-B14F-4D97-AF65-F5344CB8AC3E}">
        <p14:creationId xmlns:p14="http://schemas.microsoft.com/office/powerpoint/2010/main" val="3412912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Theory Implementation</a:t>
            </a:r>
            <a:endParaRPr lang="en-US" dirty="0"/>
          </a:p>
        </p:txBody>
      </p:sp>
      <p:sp>
        <p:nvSpPr>
          <p:cNvPr id="5" name="Text Placeholder 4"/>
          <p:cNvSpPr>
            <a:spLocks noGrp="1"/>
          </p:cNvSpPr>
          <p:nvPr>
            <p:ph type="body" idx="1"/>
          </p:nvPr>
        </p:nvSpPr>
        <p:spPr/>
        <p:txBody>
          <a:bodyPr/>
          <a:lstStyle/>
          <a:p>
            <a:r>
              <a:rPr lang="en-US" dirty="0" smtClean="0"/>
              <a:t>Nursing Practice</a:t>
            </a:r>
            <a:endParaRPr lang="en-US" dirty="0"/>
          </a:p>
        </p:txBody>
      </p:sp>
      <p:sp>
        <p:nvSpPr>
          <p:cNvPr id="6" name="Content Placeholder 5"/>
          <p:cNvSpPr>
            <a:spLocks noGrp="1"/>
          </p:cNvSpPr>
          <p:nvPr>
            <p:ph sz="half" idx="2"/>
          </p:nvPr>
        </p:nvSpPr>
        <p:spPr/>
        <p:txBody>
          <a:bodyPr/>
          <a:lstStyle/>
          <a:p>
            <a:r>
              <a:rPr lang="en-US" sz="1600" dirty="0" smtClean="0">
                <a:latin typeface="Arial" pitchFamily="34" charset="0"/>
                <a:cs typeface="Arial" pitchFamily="34" charset="0"/>
              </a:rPr>
              <a:t>The </a:t>
            </a:r>
            <a:r>
              <a:rPr lang="en-US" sz="1600" dirty="0">
                <a:latin typeface="Arial" pitchFamily="34" charset="0"/>
                <a:cs typeface="Arial" pitchFamily="34" charset="0"/>
              </a:rPr>
              <a:t>theory is implemented in nursing practice today by those who can:</a:t>
            </a:r>
          </a:p>
          <a:p>
            <a:pPr lvl="1">
              <a:buFont typeface="Arial" pitchFamily="34" charset="0"/>
              <a:buChar char="•"/>
            </a:pPr>
            <a:r>
              <a:rPr lang="en-US" sz="1600" dirty="0">
                <a:latin typeface="Arial" pitchFamily="34" charset="0"/>
                <a:cs typeface="Arial" pitchFamily="34" charset="0"/>
              </a:rPr>
              <a:t> understand that culture affects the client-nurse relationship </a:t>
            </a:r>
          </a:p>
          <a:p>
            <a:pPr lvl="1">
              <a:buFont typeface="Arial" pitchFamily="34" charset="0"/>
              <a:buChar char="•"/>
            </a:pPr>
            <a:r>
              <a:rPr lang="en-US" sz="1600" dirty="0">
                <a:latin typeface="Arial" pitchFamily="34" charset="0"/>
                <a:cs typeface="Arial" pitchFamily="34" charset="0"/>
              </a:rPr>
              <a:t> ask the patient what their cultural practices and preferences are</a:t>
            </a:r>
          </a:p>
          <a:p>
            <a:pPr lvl="1">
              <a:buFont typeface="Arial" pitchFamily="34" charset="0"/>
              <a:buChar char="•"/>
            </a:pPr>
            <a:r>
              <a:rPr lang="en-US" sz="1600" dirty="0">
                <a:latin typeface="Arial" pitchFamily="34" charset="0"/>
                <a:cs typeface="Arial" pitchFamily="34" charset="0"/>
              </a:rPr>
              <a:t> incorporates the client’s cultural beliefs and values into the plan of nursing care</a:t>
            </a:r>
          </a:p>
          <a:p>
            <a:pPr lvl="1">
              <a:buFont typeface="Arial" pitchFamily="34" charset="0"/>
              <a:buChar char="•"/>
            </a:pPr>
            <a:r>
              <a:rPr lang="en-US" sz="1600" dirty="0">
                <a:latin typeface="Arial" pitchFamily="34" charset="0"/>
                <a:cs typeface="Arial" pitchFamily="34" charset="0"/>
              </a:rPr>
              <a:t> respect and appreciate the cultural diversity of the patient, and work to increase their knowledge of that culture to provide better care for the patient</a:t>
            </a:r>
          </a:p>
          <a:p>
            <a:pPr lvl="1"/>
            <a:r>
              <a:rPr lang="en-US" sz="1600" dirty="0">
                <a:latin typeface="Arial" pitchFamily="34" charset="0"/>
                <a:cs typeface="Arial" pitchFamily="34" charset="0"/>
              </a:rPr>
              <a:t>(</a:t>
            </a:r>
            <a:r>
              <a:rPr lang="en-US" sz="1600" dirty="0" err="1">
                <a:latin typeface="Arial" pitchFamily="34" charset="0"/>
                <a:cs typeface="Arial" pitchFamily="34" charset="0"/>
              </a:rPr>
              <a:t>Leininger</a:t>
            </a:r>
            <a:r>
              <a:rPr lang="en-US" sz="1600" dirty="0">
                <a:latin typeface="Arial" pitchFamily="34" charset="0"/>
                <a:cs typeface="Arial" pitchFamily="34" charset="0"/>
              </a:rPr>
              <a:t>, 1993)</a:t>
            </a:r>
          </a:p>
          <a:p>
            <a:endParaRPr lang="en-US" dirty="0"/>
          </a:p>
        </p:txBody>
      </p:sp>
      <p:sp>
        <p:nvSpPr>
          <p:cNvPr id="7" name="Text Placeholder 6"/>
          <p:cNvSpPr>
            <a:spLocks noGrp="1"/>
          </p:cNvSpPr>
          <p:nvPr>
            <p:ph type="body" sz="quarter" idx="3"/>
          </p:nvPr>
        </p:nvSpPr>
        <p:spPr/>
        <p:txBody>
          <a:bodyPr/>
          <a:lstStyle/>
          <a:p>
            <a:r>
              <a:rPr lang="en-US" dirty="0" smtClean="0"/>
              <a:t>Nursing Care</a:t>
            </a:r>
            <a:endParaRPr lang="en-US" dirty="0"/>
          </a:p>
        </p:txBody>
      </p:sp>
      <p:sp>
        <p:nvSpPr>
          <p:cNvPr id="8" name="Content Placeholder 7"/>
          <p:cNvSpPr>
            <a:spLocks noGrp="1"/>
          </p:cNvSpPr>
          <p:nvPr>
            <p:ph sz="quarter" idx="4"/>
          </p:nvPr>
        </p:nvSpPr>
        <p:spPr/>
        <p:txBody>
          <a:bodyPr/>
          <a:lstStyle/>
          <a:p>
            <a:pPr lvl="1">
              <a:buFont typeface="Arial" pitchFamily="34" charset="0"/>
              <a:buChar char="•"/>
            </a:pPr>
            <a:r>
              <a:rPr lang="en-US" sz="1600" dirty="0">
                <a:latin typeface="Arial" pitchFamily="34" charset="0"/>
                <a:cs typeface="Arial" pitchFamily="34" charset="0"/>
              </a:rPr>
              <a:t>The core behind the development of </a:t>
            </a:r>
            <a:r>
              <a:rPr lang="en-US" sz="1600" dirty="0" err="1">
                <a:latin typeface="Arial" pitchFamily="34" charset="0"/>
                <a:cs typeface="Arial" pitchFamily="34" charset="0"/>
              </a:rPr>
              <a:t>Leninger’s</a:t>
            </a:r>
            <a:r>
              <a:rPr lang="en-US" sz="1600" dirty="0">
                <a:latin typeface="Arial" pitchFamily="34" charset="0"/>
                <a:cs typeface="Arial" pitchFamily="34" charset="0"/>
              </a:rPr>
              <a:t> theory was care</a:t>
            </a:r>
          </a:p>
          <a:p>
            <a:pPr lvl="1"/>
            <a:endParaRPr lang="en-US" sz="1600" dirty="0">
              <a:latin typeface="Arial" pitchFamily="34" charset="0"/>
              <a:cs typeface="Arial" pitchFamily="34" charset="0"/>
            </a:endParaRPr>
          </a:p>
          <a:p>
            <a:pPr lvl="1">
              <a:buFont typeface="Arial" pitchFamily="34" charset="0"/>
              <a:buChar char="•"/>
            </a:pPr>
            <a:r>
              <a:rPr lang="en-US" sz="1600" dirty="0">
                <a:latin typeface="Arial" pitchFamily="34" charset="0"/>
                <a:cs typeface="Arial" pitchFamily="34" charset="0"/>
              </a:rPr>
              <a:t> A nurse must be able to recognize the importance of a patient’s culture and its relationship to nursing care</a:t>
            </a:r>
          </a:p>
          <a:p>
            <a:pPr lvl="1"/>
            <a:endParaRPr lang="en-US" sz="1600" dirty="0">
              <a:latin typeface="Arial" pitchFamily="34" charset="0"/>
              <a:cs typeface="Arial" pitchFamily="34" charset="0"/>
            </a:endParaRPr>
          </a:p>
          <a:p>
            <a:pPr lvl="1">
              <a:buFont typeface="Arial" pitchFamily="34" charset="0"/>
              <a:buChar char="•"/>
            </a:pPr>
            <a:r>
              <a:rPr lang="en-US" sz="1600" dirty="0">
                <a:latin typeface="Arial" pitchFamily="34" charset="0"/>
                <a:cs typeface="Arial" pitchFamily="34" charset="0"/>
              </a:rPr>
              <a:t>“competent nursing care can only occur when client beliefs and values are thoughtfully and skillfully incorporated into nursing care plans” (</a:t>
            </a:r>
            <a:r>
              <a:rPr lang="en-US" sz="1600" dirty="0" err="1">
                <a:latin typeface="Arial" pitchFamily="34" charset="0"/>
                <a:cs typeface="Arial" pitchFamily="34" charset="0"/>
              </a:rPr>
              <a:t>Leininger</a:t>
            </a:r>
            <a:r>
              <a:rPr lang="en-US" sz="1600" dirty="0">
                <a:latin typeface="Arial" pitchFamily="34" charset="0"/>
                <a:cs typeface="Arial" pitchFamily="34" charset="0"/>
              </a:rPr>
              <a:t>, 1993).</a:t>
            </a:r>
          </a:p>
          <a:p>
            <a:endParaRPr lang="en-US" dirty="0"/>
          </a:p>
        </p:txBody>
      </p:sp>
    </p:spTree>
    <p:extLst>
      <p:ext uri="{BB962C8B-B14F-4D97-AF65-F5344CB8AC3E}">
        <p14:creationId xmlns:p14="http://schemas.microsoft.com/office/powerpoint/2010/main" val="2888093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err="1" smtClean="0"/>
              <a:t>Leininger</a:t>
            </a:r>
            <a:r>
              <a:rPr lang="en-US" dirty="0" smtClean="0"/>
              <a:t> Goal</a:t>
            </a:r>
            <a:endParaRPr lang="en-US" dirty="0"/>
          </a:p>
        </p:txBody>
      </p:sp>
      <p:sp>
        <p:nvSpPr>
          <p:cNvPr id="8" name="Content Placeholder 7"/>
          <p:cNvSpPr>
            <a:spLocks noGrp="1"/>
          </p:cNvSpPr>
          <p:nvPr>
            <p:ph sz="half" idx="1"/>
          </p:nvPr>
        </p:nvSpPr>
        <p:spPr/>
        <p:txBody>
          <a:bodyPr/>
          <a:lstStyle/>
          <a:p>
            <a:r>
              <a:rPr lang="en-US" sz="1400" dirty="0" err="1" smtClean="0">
                <a:latin typeface="Arial" pitchFamily="34" charset="0"/>
                <a:cs typeface="Arial" pitchFamily="34" charset="0"/>
              </a:rPr>
              <a:t>Leininger’s</a:t>
            </a:r>
            <a:r>
              <a:rPr lang="en-US" sz="1400" dirty="0" smtClean="0">
                <a:latin typeface="Arial" pitchFamily="34" charset="0"/>
                <a:cs typeface="Arial" pitchFamily="34" charset="0"/>
              </a:rPr>
              <a:t> </a:t>
            </a:r>
            <a:r>
              <a:rPr lang="en-US" sz="1400" dirty="0">
                <a:latin typeface="Arial" pitchFamily="34" charset="0"/>
                <a:cs typeface="Arial" pitchFamily="34" charset="0"/>
              </a:rPr>
              <a:t>goal that nurses be able to provide culturally congruent, holistic care to patients (</a:t>
            </a:r>
            <a:r>
              <a:rPr lang="en-US" sz="1400" dirty="0" err="1">
                <a:latin typeface="Arial" pitchFamily="34" charset="0"/>
                <a:cs typeface="Arial" pitchFamily="34" charset="0"/>
              </a:rPr>
              <a:t>Leininger</a:t>
            </a:r>
            <a:r>
              <a:rPr lang="en-US" sz="1400" dirty="0">
                <a:latin typeface="Arial" pitchFamily="34" charset="0"/>
                <a:cs typeface="Arial" pitchFamily="34" charset="0"/>
              </a:rPr>
              <a:t>, 1993).  </a:t>
            </a:r>
          </a:p>
          <a:p>
            <a:pPr>
              <a:buFont typeface="Arial" pitchFamily="34" charset="0"/>
              <a:buChar char="•"/>
            </a:pPr>
            <a:endParaRPr lang="en-US" sz="1400" dirty="0">
              <a:latin typeface="Arial" pitchFamily="34" charset="0"/>
              <a:cs typeface="Arial" pitchFamily="34" charset="0"/>
            </a:endParaRPr>
          </a:p>
          <a:p>
            <a:pPr>
              <a:buFont typeface="Arial" pitchFamily="34" charset="0"/>
              <a:buChar char="•"/>
            </a:pPr>
            <a:r>
              <a:rPr lang="en-US" sz="1400" dirty="0">
                <a:latin typeface="Arial" pitchFamily="34" charset="0"/>
                <a:cs typeface="Arial" pitchFamily="34" charset="0"/>
              </a:rPr>
              <a:t>She stated </a:t>
            </a:r>
            <a:r>
              <a:rPr lang="en-US" sz="1400" dirty="0" smtClean="0">
                <a:latin typeface="Arial" pitchFamily="34" charset="0"/>
                <a:cs typeface="Arial" pitchFamily="34" charset="0"/>
              </a:rPr>
              <a:t>that:</a:t>
            </a:r>
          </a:p>
          <a:p>
            <a:pPr lvl="1">
              <a:buFont typeface="Arial" pitchFamily="34" charset="0"/>
              <a:buChar char="•"/>
            </a:pPr>
            <a:r>
              <a:rPr lang="en-US" sz="1200" dirty="0" smtClean="0">
                <a:latin typeface="Arial" pitchFamily="34" charset="0"/>
                <a:cs typeface="Arial" pitchFamily="34" charset="0"/>
              </a:rPr>
              <a:t>nurses </a:t>
            </a:r>
            <a:r>
              <a:rPr lang="en-US" sz="1200" dirty="0">
                <a:latin typeface="Arial" pitchFamily="34" charset="0"/>
                <a:cs typeface="Arial" pitchFamily="34" charset="0"/>
              </a:rPr>
              <a:t>are able to provide culturally congruent care when together, the nurse and client can use care knowledge and skill to identify, plan, implement, and evaluate care that suites the client and his culture best (</a:t>
            </a:r>
            <a:r>
              <a:rPr lang="en-US" sz="1200" dirty="0" err="1">
                <a:latin typeface="Arial" pitchFamily="34" charset="0"/>
                <a:cs typeface="Arial" pitchFamily="34" charset="0"/>
              </a:rPr>
              <a:t>Leininger</a:t>
            </a:r>
            <a:r>
              <a:rPr lang="en-US" sz="1200" dirty="0">
                <a:latin typeface="Arial" pitchFamily="34" charset="0"/>
                <a:cs typeface="Arial" pitchFamily="34" charset="0"/>
              </a:rPr>
              <a:t>, 1993</a:t>
            </a:r>
            <a:r>
              <a:rPr lang="en-US" sz="1200" dirty="0" smtClean="0">
                <a:latin typeface="Arial" pitchFamily="34" charset="0"/>
                <a:cs typeface="Arial" pitchFamily="34" charset="0"/>
              </a:rPr>
              <a:t>).</a:t>
            </a:r>
          </a:p>
          <a:p>
            <a:pPr marL="457200" lvl="1" indent="0">
              <a:buNone/>
            </a:pPr>
            <a:endParaRPr lang="en-US" sz="1200" dirty="0">
              <a:latin typeface="Arial" pitchFamily="34" charset="0"/>
              <a:cs typeface="Arial" pitchFamily="34" charset="0"/>
            </a:endParaRPr>
          </a:p>
          <a:p>
            <a:pPr>
              <a:buFont typeface="Arial" pitchFamily="34" charset="0"/>
              <a:buChar char="•"/>
            </a:pPr>
            <a:r>
              <a:rPr lang="en-US" sz="1400" dirty="0" smtClean="0">
                <a:latin typeface="Arial" pitchFamily="34" charset="0"/>
                <a:cs typeface="Arial" pitchFamily="34" charset="0"/>
              </a:rPr>
              <a:t>Transcultural nursing </a:t>
            </a:r>
            <a:r>
              <a:rPr lang="en-US" sz="1400" dirty="0">
                <a:latin typeface="Arial" pitchFamily="34" charset="0"/>
                <a:cs typeface="Arial" pitchFamily="34" charset="0"/>
              </a:rPr>
              <a:t>provides the patient with a plan that recognizes the values and beliefs of their culture, and is implemented to preserve and accommodate to their culture (Chitty &amp; Black, 2011). </a:t>
            </a:r>
          </a:p>
          <a:p>
            <a:endParaRPr lang="en-US" dirty="0"/>
          </a:p>
        </p:txBody>
      </p:sp>
      <p:pic>
        <p:nvPicPr>
          <p:cNvPr id="2" name="Content Placeholder 1"/>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310255" y="1371600"/>
            <a:ext cx="2928746" cy="4343399"/>
          </a:xfrm>
        </p:spPr>
      </p:pic>
    </p:spTree>
    <p:extLst>
      <p:ext uri="{BB962C8B-B14F-4D97-AF65-F5344CB8AC3E}">
        <p14:creationId xmlns:p14="http://schemas.microsoft.com/office/powerpoint/2010/main" val="713823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heel(1)">
                                      <p:cBhvr>
                                        <p:cTn id="14" dur="20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anim calcmode="lin" valueType="num">
                                      <p:cBhvr additive="base">
                                        <p:cTn id="19"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 calcmode="lin" valueType="num">
                                      <p:cBhvr additive="base">
                                        <p:cTn id="25"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8">
                                            <p:txEl>
                                              <p:pRg st="3" end="3"/>
                                            </p:txEl>
                                          </p:spTgt>
                                        </p:tgtEl>
                                        <p:attrNameLst>
                                          <p:attrName>style.visibility</p:attrName>
                                        </p:attrNameLst>
                                      </p:cBhvr>
                                      <p:to>
                                        <p:strVal val="visible"/>
                                      </p:to>
                                    </p:set>
                                    <p:anim calcmode="lin" valueType="num">
                                      <p:cBhvr additive="base">
                                        <p:cTn id="29"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additive="base">
                                        <p:cTn id="35"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Summary of Theory</a:t>
            </a:r>
            <a:endParaRPr lang="en-US" dirty="0">
              <a:solidFill>
                <a:schemeClr val="accent2">
                  <a:lumMod val="75000"/>
                </a:schemeClr>
              </a:solidFill>
            </a:endParaRPr>
          </a:p>
        </p:txBody>
      </p:sp>
      <p:sp>
        <p:nvSpPr>
          <p:cNvPr id="3" name="Text Placeholder 2"/>
          <p:cNvSpPr>
            <a:spLocks noGrp="1"/>
          </p:cNvSpPr>
          <p:nvPr>
            <p:ph type="body" idx="1"/>
          </p:nvPr>
        </p:nvSpPr>
        <p:spPr/>
        <p:txBody>
          <a:bodyPr/>
          <a:lstStyle/>
          <a:p>
            <a:r>
              <a:rPr lang="en-US" dirty="0" smtClean="0"/>
              <a:t>Contribution</a:t>
            </a:r>
            <a:endParaRPr lang="en-US" dirty="0"/>
          </a:p>
        </p:txBody>
      </p:sp>
    </p:spTree>
    <p:extLst>
      <p:ext uri="{BB962C8B-B14F-4D97-AF65-F5344CB8AC3E}">
        <p14:creationId xmlns:p14="http://schemas.microsoft.com/office/powerpoint/2010/main" val="514978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Madeleine </a:t>
            </a:r>
            <a:r>
              <a:rPr lang="en-US" dirty="0" err="1" smtClean="0"/>
              <a:t>Leininger</a:t>
            </a:r>
            <a:endParaRPr lang="en-US" dirty="0"/>
          </a:p>
        </p:txBody>
      </p:sp>
      <p:sp>
        <p:nvSpPr>
          <p:cNvPr id="3" name="Content Placeholder 2"/>
          <p:cNvSpPr>
            <a:spLocks noGrp="1"/>
          </p:cNvSpPr>
          <p:nvPr>
            <p:ph idx="1"/>
          </p:nvPr>
        </p:nvSpPr>
        <p:spPr/>
        <p:txBody>
          <a:bodyPr/>
          <a:lstStyle/>
          <a:p>
            <a:pPr lvl="0"/>
            <a:r>
              <a:rPr lang="en-US" sz="1800" dirty="0">
                <a:latin typeface="Arial" pitchFamily="34" charset="0"/>
                <a:cs typeface="Arial" pitchFamily="34" charset="0"/>
              </a:rPr>
              <a:t>A pioneer who shaped the way we plan and implement patient care while assessing a patients cultural needs along with their physical needs. </a:t>
            </a:r>
          </a:p>
          <a:p>
            <a:pPr lvl="0"/>
            <a:r>
              <a:rPr lang="en-US" sz="1800" dirty="0">
                <a:latin typeface="Arial" pitchFamily="34" charset="0"/>
                <a:cs typeface="Arial" pitchFamily="34" charset="0"/>
              </a:rPr>
              <a:t>Responsible for the creation of Tran cultural Nursing Society, </a:t>
            </a:r>
            <a:r>
              <a:rPr lang="en-US" sz="1800" dirty="0" smtClean="0">
                <a:latin typeface="Arial" pitchFamily="34" charset="0"/>
                <a:cs typeface="Arial" pitchFamily="34" charset="0"/>
              </a:rPr>
              <a:t>transcultural </a:t>
            </a:r>
            <a:r>
              <a:rPr lang="en-US" sz="1800" dirty="0">
                <a:latin typeface="Arial" pitchFamily="34" charset="0"/>
                <a:cs typeface="Arial" pitchFamily="34" charset="0"/>
              </a:rPr>
              <a:t>nursing conferences, newsletters and the </a:t>
            </a:r>
            <a:r>
              <a:rPr lang="en-US" sz="1800" i="1" dirty="0">
                <a:latin typeface="Arial" pitchFamily="34" charset="0"/>
                <a:cs typeface="Arial" pitchFamily="34" charset="0"/>
              </a:rPr>
              <a:t>Journal of Transpersonal Caring</a:t>
            </a:r>
            <a:r>
              <a:rPr lang="en-US" sz="1800" dirty="0">
                <a:latin typeface="Arial" pitchFamily="34" charset="0"/>
                <a:cs typeface="Arial" pitchFamily="34" charset="0"/>
              </a:rPr>
              <a:t> and the awarding of master’s degree in the specialty are known as transcultural nursing.</a:t>
            </a:r>
          </a:p>
          <a:p>
            <a:pPr lvl="0"/>
            <a:r>
              <a:rPr lang="en-US" sz="1800" dirty="0" smtClean="0">
                <a:latin typeface="Arial" pitchFamily="34" charset="0"/>
                <a:cs typeface="Arial" pitchFamily="34" charset="0"/>
              </a:rPr>
              <a:t>Madeleine </a:t>
            </a:r>
            <a:r>
              <a:rPr lang="en-US" sz="1800" dirty="0" err="1" smtClean="0">
                <a:latin typeface="Arial" pitchFamily="34" charset="0"/>
                <a:cs typeface="Arial" pitchFamily="34" charset="0"/>
              </a:rPr>
              <a:t>Leininger’s</a:t>
            </a:r>
            <a:r>
              <a:rPr lang="en-US" sz="1800" dirty="0" smtClean="0">
                <a:latin typeface="Arial" pitchFamily="34" charset="0"/>
                <a:cs typeface="Arial" pitchFamily="34" charset="0"/>
              </a:rPr>
              <a:t> </a:t>
            </a:r>
            <a:r>
              <a:rPr lang="en-US" sz="1800" dirty="0">
                <a:latin typeface="Arial" pitchFamily="34" charset="0"/>
                <a:cs typeface="Arial" pitchFamily="34" charset="0"/>
              </a:rPr>
              <a:t>work is seen as a theory rather than as a model of care. </a:t>
            </a:r>
            <a:endParaRPr lang="en-US" sz="1800" dirty="0" smtClean="0">
              <a:latin typeface="Arial" pitchFamily="34" charset="0"/>
              <a:cs typeface="Arial" pitchFamily="34" charset="0"/>
            </a:endParaRPr>
          </a:p>
          <a:p>
            <a:pPr lvl="0"/>
            <a:r>
              <a:rPr lang="en-US" sz="1800" dirty="0">
                <a:latin typeface="Arial" pitchFamily="34" charset="0"/>
                <a:cs typeface="Arial" pitchFamily="34" charset="0"/>
              </a:rPr>
              <a:t>Her work has been distributed as a theory rather than a concept model.</a:t>
            </a:r>
          </a:p>
          <a:p>
            <a:r>
              <a:rPr lang="en-US" sz="1800" dirty="0">
                <a:latin typeface="Arial" pitchFamily="34" charset="0"/>
                <a:cs typeface="Arial" pitchFamily="34" charset="0"/>
              </a:rPr>
              <a:t>In order to be successful in the arena of transcultural nursing, you must understand that there is more to this than just being culturally aware of your surroundings. You must </a:t>
            </a:r>
            <a:r>
              <a:rPr lang="en-US" sz="1800" dirty="0" smtClean="0">
                <a:latin typeface="Arial" pitchFamily="34" charset="0"/>
                <a:cs typeface="Arial" pitchFamily="34" charset="0"/>
              </a:rPr>
              <a:t>continue </a:t>
            </a:r>
            <a:r>
              <a:rPr lang="en-US" sz="1800" dirty="0">
                <a:latin typeface="Arial" pitchFamily="34" charset="0"/>
                <a:cs typeface="Arial" pitchFamily="34" charset="0"/>
              </a:rPr>
              <a:t>to be aware of your patient’s cultural needs and wants while formulating a patient care plan and during implementation. </a:t>
            </a:r>
            <a:endParaRPr lang="en-US" sz="1800" dirty="0" smtClean="0">
              <a:latin typeface="Arial" pitchFamily="34" charset="0"/>
              <a:cs typeface="Arial" pitchFamily="34" charset="0"/>
            </a:endParaRPr>
          </a:p>
          <a:p>
            <a:endParaRPr lang="en-US" sz="1600" dirty="0">
              <a:latin typeface="Arial Narrow" pitchFamily="34" charset="0"/>
            </a:endParaRPr>
          </a:p>
        </p:txBody>
      </p:sp>
    </p:spTree>
    <p:extLst>
      <p:ext uri="{BB962C8B-B14F-4D97-AF65-F5344CB8AC3E}">
        <p14:creationId xmlns:p14="http://schemas.microsoft.com/office/powerpoint/2010/main" val="16597430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Madeleine </a:t>
            </a:r>
            <a:r>
              <a:rPr lang="en-US" dirty="0" err="1" smtClean="0"/>
              <a:t>Leininger</a:t>
            </a:r>
            <a:r>
              <a:rPr lang="en-US" dirty="0" smtClean="0"/>
              <a:t> </a:t>
            </a:r>
            <a:r>
              <a:rPr lang="en-US" dirty="0" err="1" smtClean="0"/>
              <a:t>cont</a:t>
            </a:r>
            <a:r>
              <a:rPr lang="en-US" dirty="0" smtClean="0"/>
              <a:t>…</a:t>
            </a:r>
            <a:endParaRPr lang="en-US" dirty="0"/>
          </a:p>
        </p:txBody>
      </p:sp>
      <p:sp>
        <p:nvSpPr>
          <p:cNvPr id="3" name="Content Placeholder 2"/>
          <p:cNvSpPr>
            <a:spLocks noGrp="1"/>
          </p:cNvSpPr>
          <p:nvPr>
            <p:ph idx="1"/>
          </p:nvPr>
        </p:nvSpPr>
        <p:spPr/>
        <p:txBody>
          <a:bodyPr/>
          <a:lstStyle/>
          <a:p>
            <a:pPr lvl="0"/>
            <a:r>
              <a:rPr lang="en-US" sz="1800" dirty="0">
                <a:latin typeface="Arial" pitchFamily="34" charset="0"/>
                <a:cs typeface="Arial" pitchFamily="34" charset="0"/>
              </a:rPr>
              <a:t>Utilizing culturally congruent nursing care is essential to providing exceptional and inoffensive patient care. </a:t>
            </a:r>
          </a:p>
          <a:p>
            <a:pPr lvl="0"/>
            <a:r>
              <a:rPr lang="en-US" sz="1800" dirty="0">
                <a:latin typeface="Arial" pitchFamily="34" charset="0"/>
                <a:cs typeface="Arial" pitchFamily="34" charset="0"/>
              </a:rPr>
              <a:t>Being able to recognize your ignorance in a situation and either ask for help and guidance or bow out gracefully is the best care you can give for your patient. </a:t>
            </a:r>
          </a:p>
          <a:p>
            <a:pPr lvl="0"/>
            <a:r>
              <a:rPr lang="en-US" sz="1800" dirty="0">
                <a:latin typeface="Arial" pitchFamily="34" charset="0"/>
                <a:cs typeface="Arial" pitchFamily="34" charset="0"/>
              </a:rPr>
              <a:t>Understanding your patient and their background will give you a greater sense of how you need to be a professional and exemplary example. </a:t>
            </a:r>
          </a:p>
          <a:p>
            <a:pPr lvl="0"/>
            <a:r>
              <a:rPr lang="en-US" sz="1800" dirty="0">
                <a:latin typeface="Arial" pitchFamily="34" charset="0"/>
                <a:cs typeface="Arial" pitchFamily="34" charset="0"/>
              </a:rPr>
              <a:t>If you do not understand what needs your patient has or wants, ask someone who might have cared for them or ask their family how you can be of assistance. </a:t>
            </a:r>
          </a:p>
          <a:p>
            <a:pPr lvl="0"/>
            <a:r>
              <a:rPr lang="en-US" sz="1800" dirty="0">
                <a:latin typeface="Arial" pitchFamily="34" charset="0"/>
                <a:cs typeface="Arial" pitchFamily="34" charset="0"/>
              </a:rPr>
              <a:t>Using your mistakes as a learning tool for the next patient is going to provide you with ongoing cultural education as well as learning from the mistakes of others. </a:t>
            </a:r>
          </a:p>
          <a:p>
            <a:endParaRPr lang="en-US" dirty="0"/>
          </a:p>
        </p:txBody>
      </p:sp>
    </p:spTree>
    <p:extLst>
      <p:ext uri="{BB962C8B-B14F-4D97-AF65-F5344CB8AC3E}">
        <p14:creationId xmlns:p14="http://schemas.microsoft.com/office/powerpoint/2010/main" val="38297206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sz="1800" dirty="0">
                <a:latin typeface="Arial" pitchFamily="34" charset="0"/>
                <a:cs typeface="Arial" pitchFamily="34" charset="0"/>
              </a:rPr>
              <a:t>Chitty, K. K., &amp; Black, B. P. (2011). Nursing Theory: The Basis for Professional Nursing. </a:t>
            </a:r>
            <a:r>
              <a:rPr lang="en-US" sz="1800" i="1" dirty="0">
                <a:latin typeface="Arial" pitchFamily="34" charset="0"/>
                <a:cs typeface="Arial" pitchFamily="34" charset="0"/>
              </a:rPr>
              <a:t>Professional nursing: concepts &amp; challenges</a:t>
            </a:r>
            <a:r>
              <a:rPr lang="en-US" sz="1800" dirty="0">
                <a:latin typeface="Arial" pitchFamily="34" charset="0"/>
                <a:cs typeface="Arial" pitchFamily="34" charset="0"/>
              </a:rPr>
              <a:t> (6th ed., p. 316). St. Louis, MI: Saunders Elsevier.</a:t>
            </a:r>
          </a:p>
          <a:p>
            <a:endParaRPr lang="en-US" sz="1800" dirty="0">
              <a:latin typeface="Arial" pitchFamily="34" charset="0"/>
              <a:cs typeface="Arial" pitchFamily="34" charset="0"/>
            </a:endParaRPr>
          </a:p>
          <a:p>
            <a:r>
              <a:rPr lang="en-US" sz="1800" dirty="0" err="1">
                <a:latin typeface="Arial" pitchFamily="34" charset="0"/>
                <a:cs typeface="Arial" pitchFamily="34" charset="0"/>
              </a:rPr>
              <a:t>Leininger's</a:t>
            </a:r>
            <a:r>
              <a:rPr lang="en-US" sz="1800" dirty="0">
                <a:latin typeface="Arial" pitchFamily="34" charset="0"/>
                <a:cs typeface="Arial" pitchFamily="34" charset="0"/>
              </a:rPr>
              <a:t> Theory of Nursing: Cultural Care Diversity and Universality . (</a:t>
            </a:r>
            <a:r>
              <a:rPr lang="en-US" sz="1800" dirty="0" err="1">
                <a:latin typeface="Arial" pitchFamily="34" charset="0"/>
                <a:cs typeface="Arial" pitchFamily="34" charset="0"/>
              </a:rPr>
              <a:t>n.d.</a:t>
            </a:r>
            <a:r>
              <a:rPr lang="en-US" sz="1800" dirty="0">
                <a:latin typeface="Arial" pitchFamily="34" charset="0"/>
                <a:cs typeface="Arial" pitchFamily="34" charset="0"/>
              </a:rPr>
              <a:t>). </a:t>
            </a:r>
            <a:r>
              <a:rPr lang="en-US" sz="1800" i="1" dirty="0">
                <a:latin typeface="Arial" pitchFamily="34" charset="0"/>
                <a:cs typeface="Arial" pitchFamily="34" charset="0"/>
              </a:rPr>
              <a:t>Nursing Science Quarterly </a:t>
            </a:r>
            <a:r>
              <a:rPr lang="en-US" sz="1800" dirty="0">
                <a:latin typeface="Arial" pitchFamily="34" charset="0"/>
                <a:cs typeface="Arial" pitchFamily="34" charset="0"/>
              </a:rPr>
              <a:t>. Retrieved October 2, 2011, from http://nsq.sagepub.com/content/1/4/152.short </a:t>
            </a:r>
          </a:p>
          <a:p>
            <a:endParaRPr lang="en-US" dirty="0"/>
          </a:p>
        </p:txBody>
      </p:sp>
    </p:spTree>
    <p:extLst>
      <p:ext uri="{BB962C8B-B14F-4D97-AF65-F5344CB8AC3E}">
        <p14:creationId xmlns:p14="http://schemas.microsoft.com/office/powerpoint/2010/main" val="2235391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Madeleine </a:t>
            </a:r>
            <a:r>
              <a:rPr lang="en-US" dirty="0" err="1" smtClean="0"/>
              <a:t>Leininger</a:t>
            </a:r>
            <a:endParaRPr lang="en-US" dirty="0"/>
          </a:p>
        </p:txBody>
      </p:sp>
      <p:sp>
        <p:nvSpPr>
          <p:cNvPr id="5" name="Subtitle 4"/>
          <p:cNvSpPr>
            <a:spLocks noGrp="1"/>
          </p:cNvSpPr>
          <p:nvPr>
            <p:ph sz="half" idx="1"/>
          </p:nvPr>
        </p:nvSpPr>
        <p:spPr/>
        <p:txBody>
          <a:bodyPr/>
          <a:lstStyle/>
          <a:p>
            <a:pPr marL="0" indent="0" algn="ctr">
              <a:buNone/>
            </a:pPr>
            <a:endParaRPr lang="en-US" dirty="0" smtClean="0"/>
          </a:p>
          <a:p>
            <a:pPr marL="0" indent="0" algn="ctr">
              <a:buNone/>
            </a:pPr>
            <a:endParaRPr lang="en-US" dirty="0"/>
          </a:p>
        </p:txBody>
      </p:sp>
      <p:sp>
        <p:nvSpPr>
          <p:cNvPr id="9" name="Content Placeholder 8"/>
          <p:cNvSpPr>
            <a:spLocks noGrp="1"/>
          </p:cNvSpPr>
          <p:nvPr>
            <p:ph sz="half" idx="2"/>
          </p:nvPr>
        </p:nvSpPr>
        <p:spPr/>
        <p:txBody>
          <a:bodyPr/>
          <a:lstStyle/>
          <a:p>
            <a:r>
              <a:rPr lang="en-US" sz="1800" dirty="0" smtClean="0">
                <a:latin typeface="Arial" pitchFamily="34" charset="0"/>
                <a:cs typeface="Arial" pitchFamily="34" charset="0"/>
              </a:rPr>
              <a:t>Madeline </a:t>
            </a:r>
            <a:r>
              <a:rPr lang="en-US" sz="1800" dirty="0" err="1" smtClean="0">
                <a:latin typeface="Arial" pitchFamily="34" charset="0"/>
                <a:cs typeface="Arial" pitchFamily="34" charset="0"/>
              </a:rPr>
              <a:t>Leininger</a:t>
            </a:r>
            <a:r>
              <a:rPr lang="en-US" sz="1800" dirty="0" smtClean="0">
                <a:latin typeface="Arial" pitchFamily="34" charset="0"/>
                <a:cs typeface="Arial" pitchFamily="34" charset="0"/>
              </a:rPr>
              <a:t> was born in Sutton, Nebraska in 1924. </a:t>
            </a:r>
          </a:p>
          <a:p>
            <a:r>
              <a:rPr lang="en-US" sz="1800" dirty="0" smtClean="0">
                <a:latin typeface="Arial" pitchFamily="34" charset="0"/>
                <a:cs typeface="Arial" pitchFamily="34" charset="0"/>
              </a:rPr>
              <a:t>She received her diploma of nursing at St. Anthony’s School of Nursing in Denver, Colorado </a:t>
            </a:r>
          </a:p>
          <a:p>
            <a:r>
              <a:rPr lang="en-US" sz="1800" dirty="0">
                <a:latin typeface="Arial" pitchFamily="34" charset="0"/>
                <a:cs typeface="Arial" pitchFamily="34" charset="0"/>
              </a:rPr>
              <a:t>C</a:t>
            </a:r>
            <a:r>
              <a:rPr lang="en-US" sz="1800" dirty="0" smtClean="0">
                <a:latin typeface="Arial" pitchFamily="34" charset="0"/>
                <a:cs typeface="Arial" pitchFamily="34" charset="0"/>
              </a:rPr>
              <a:t>ompleted her BS degree in biological science two years later from Benedictine College in Atchison, Kansas.</a:t>
            </a:r>
          </a:p>
          <a:p>
            <a:r>
              <a:rPr lang="en-US" sz="1800" dirty="0" smtClean="0">
                <a:latin typeface="Arial" pitchFamily="34" charset="0"/>
                <a:cs typeface="Arial" pitchFamily="34" charset="0"/>
              </a:rPr>
              <a:t>In 1954 she received her MSN from Catholic University in Washington, D.C</a:t>
            </a:r>
          </a:p>
          <a:p>
            <a:r>
              <a:rPr lang="en-US" sz="1800" dirty="0">
                <a:latin typeface="Arial" pitchFamily="34" charset="0"/>
                <a:cs typeface="Arial" pitchFamily="34" charset="0"/>
              </a:rPr>
              <a:t>I</a:t>
            </a:r>
            <a:r>
              <a:rPr lang="en-US" sz="1800" dirty="0" smtClean="0">
                <a:latin typeface="Arial" pitchFamily="34" charset="0"/>
                <a:cs typeface="Arial" pitchFamily="34" charset="0"/>
              </a:rPr>
              <a:t>n 1965 she got her PhD in anthropology from the University of Washington in Seattle</a:t>
            </a:r>
            <a:endParaRPr lang="en-US" sz="1800" dirty="0">
              <a:latin typeface="Arial" pitchFamily="34" charset="0"/>
              <a:cs typeface="Arial" pitchFamily="34" charset="0"/>
            </a:endParaRPr>
          </a:p>
        </p:txBody>
      </p:sp>
      <p:pic>
        <p:nvPicPr>
          <p:cNvPr id="145410" name="Picture 2" descr="http://www.madeleine-leininger.com/en/picts/sideba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26334"/>
            <a:ext cx="3810000" cy="4745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8209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sz="half" idx="2"/>
          </p:nvPr>
        </p:nvSpPr>
        <p:spPr>
          <a:xfrm>
            <a:off x="1905000" y="4953000"/>
            <a:ext cx="5486400" cy="914400"/>
          </a:xfrm>
        </p:spPr>
        <p:txBody>
          <a:bodyPr/>
          <a:lstStyle/>
          <a:p>
            <a:r>
              <a:rPr lang="en-US" sz="1800" dirty="0" smtClean="0">
                <a:latin typeface="Arial" pitchFamily="34" charset="0"/>
                <a:cs typeface="Arial" pitchFamily="34" charset="0"/>
              </a:rPr>
              <a:t>The theory of nursing  is the best way nurses could provide care to their patients that were culturally congruent. (Chitty &amp; Black, 2011)</a:t>
            </a:r>
          </a:p>
          <a:p>
            <a:pPr marL="0" indent="0">
              <a:buNone/>
            </a:pPr>
            <a:r>
              <a:rPr lang="en-US" dirty="0" smtClean="0"/>
              <a:t> </a:t>
            </a:r>
            <a:endParaRPr lang="en-US" dirty="0"/>
          </a:p>
        </p:txBody>
      </p:sp>
      <p:pic>
        <p:nvPicPr>
          <p:cNvPr id="12" name="Picture Placeholder 11"/>
          <p:cNvPicPr>
            <a:picLocks noGrp="1" noChangeAspect="1"/>
          </p:cNvPicPr>
          <p:nvPr>
            <p:ph type="pic" idx="1"/>
          </p:nvPr>
        </p:nvPicPr>
        <p:blipFill>
          <a:blip r:embed="rId2">
            <a:extLst>
              <a:ext uri="{BEBA8EAE-BF5A-486C-A8C5-ECC9F3942E4B}">
                <a14:imgProps xmlns:a14="http://schemas.microsoft.com/office/drawing/2010/main">
                  <a14:imgLayer r:embed="rId3">
                    <a14:imgEffect>
                      <a14:brightnessContrast bright="-20000" contrast="40000"/>
                    </a14:imgEffect>
                  </a14:imgLayer>
                </a14:imgProps>
              </a:ext>
              <a:ext uri="{28A0092B-C50C-407E-A947-70E740481C1C}">
                <a14:useLocalDpi xmlns:a14="http://schemas.microsoft.com/office/drawing/2010/main" val="0"/>
              </a:ext>
            </a:extLst>
          </a:blip>
          <a:srcRect t="22500" b="22500"/>
          <a:stretch>
            <a:fillRect/>
          </a:stretch>
        </p:blipFill>
        <p:spPr>
          <a:xfrm>
            <a:off x="2438400" y="1371600"/>
            <a:ext cx="3657600" cy="3429001"/>
          </a:xfrm>
        </p:spPr>
      </p:pic>
    </p:spTree>
    <p:extLst>
      <p:ext uri="{BB962C8B-B14F-4D97-AF65-F5344CB8AC3E}">
        <p14:creationId xmlns:p14="http://schemas.microsoft.com/office/powerpoint/2010/main" val="204272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4800" y="4800600"/>
            <a:ext cx="7772400" cy="1362075"/>
          </a:xfrm>
        </p:spPr>
        <p:txBody>
          <a:bodyPr/>
          <a:lstStyle/>
          <a:p>
            <a:r>
              <a:rPr lang="en-US" dirty="0" smtClean="0">
                <a:solidFill>
                  <a:schemeClr val="tx1"/>
                </a:solidFill>
              </a:rPr>
              <a:t>Madeleine </a:t>
            </a:r>
            <a:r>
              <a:rPr lang="en-US" dirty="0" err="1" smtClean="0">
                <a:solidFill>
                  <a:schemeClr val="tx1"/>
                </a:solidFill>
              </a:rPr>
              <a:t>Leininger</a:t>
            </a:r>
            <a:endParaRPr lang="en-US" dirty="0">
              <a:solidFill>
                <a:schemeClr val="tx1"/>
              </a:solidFill>
            </a:endParaRPr>
          </a:p>
        </p:txBody>
      </p:sp>
      <p:sp>
        <p:nvSpPr>
          <p:cNvPr id="3" name="Text Placeholder 2"/>
          <p:cNvSpPr>
            <a:spLocks noGrp="1"/>
          </p:cNvSpPr>
          <p:nvPr>
            <p:ph type="body" idx="1"/>
          </p:nvPr>
        </p:nvSpPr>
        <p:spPr>
          <a:xfrm>
            <a:off x="381000" y="3200400"/>
            <a:ext cx="7772400" cy="1500187"/>
          </a:xfrm>
        </p:spPr>
        <p:txBody>
          <a:bodyPr/>
          <a:lstStyle/>
          <a:p>
            <a:r>
              <a:rPr lang="en-US" dirty="0" smtClean="0"/>
              <a:t>How theory came to be developed</a:t>
            </a:r>
            <a:endParaRPr lang="en-US" dirty="0"/>
          </a:p>
        </p:txBody>
      </p:sp>
    </p:spTree>
    <p:extLst>
      <p:ext uri="{BB962C8B-B14F-4D97-AF65-F5344CB8AC3E}">
        <p14:creationId xmlns:p14="http://schemas.microsoft.com/office/powerpoint/2010/main" val="287605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fade">
                                      <p:cBhvr>
                                        <p:cTn id="25" dur="1000"/>
                                        <p:tgtEl>
                                          <p:spTgt spid="3">
                                            <p:txEl>
                                              <p:pRg st="0" end="0"/>
                                            </p:txEl>
                                          </p:spTgt>
                                        </p:tgtEl>
                                      </p:cBhvr>
                                    </p:animEffect>
                                    <p:anim calcmode="lin" valueType="num">
                                      <p:cBhvr>
                                        <p:cTn id="26"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How theory came to be developed</a:t>
            </a:r>
            <a:endParaRPr lang="en-US" dirty="0"/>
          </a:p>
        </p:txBody>
      </p:sp>
      <p:sp>
        <p:nvSpPr>
          <p:cNvPr id="7" name="Content Placeholder 6"/>
          <p:cNvSpPr>
            <a:spLocks noGrp="1"/>
          </p:cNvSpPr>
          <p:nvPr>
            <p:ph sz="half" idx="2"/>
          </p:nvPr>
        </p:nvSpPr>
        <p:spPr/>
        <p:txBody>
          <a:bodyPr/>
          <a:lstStyle/>
          <a:p>
            <a:r>
              <a:rPr lang="en-US" sz="1800" dirty="0" smtClean="0">
                <a:latin typeface="Arial" pitchFamily="34" charset="0"/>
                <a:cs typeface="Arial" pitchFamily="34" charset="0"/>
              </a:rPr>
              <a:t>Work grew out of her early nursing experiences </a:t>
            </a:r>
          </a:p>
          <a:p>
            <a:r>
              <a:rPr lang="en-US" sz="1800" dirty="0" smtClean="0">
                <a:latin typeface="Arial" pitchFamily="34" charset="0"/>
                <a:cs typeface="Arial" pitchFamily="34" charset="0"/>
              </a:rPr>
              <a:t>Developed a theory of cultural care for nursing</a:t>
            </a:r>
          </a:p>
          <a:p>
            <a:r>
              <a:rPr lang="en-US" sz="1800" dirty="0" smtClean="0">
                <a:latin typeface="Arial" pitchFamily="34" charset="0"/>
                <a:cs typeface="Arial" pitchFamily="34" charset="0"/>
              </a:rPr>
              <a:t>Observed children of different cultures </a:t>
            </a:r>
          </a:p>
          <a:p>
            <a:pPr marL="0" indent="0">
              <a:buNone/>
            </a:pPr>
            <a:endParaRPr lang="en-US" dirty="0"/>
          </a:p>
        </p:txBody>
      </p:sp>
      <p:pic>
        <p:nvPicPr>
          <p:cNvPr id="2" name="Content Placeholder 1"/>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57200" y="1447800"/>
            <a:ext cx="3200400" cy="4724400"/>
          </a:xfrm>
        </p:spPr>
      </p:pic>
    </p:spTree>
    <p:extLst>
      <p:ext uri="{BB962C8B-B14F-4D97-AF65-F5344CB8AC3E}">
        <p14:creationId xmlns:p14="http://schemas.microsoft.com/office/powerpoint/2010/main" val="3237070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sz="4000" dirty="0" smtClean="0">
                <a:solidFill>
                  <a:schemeClr val="tx1">
                    <a:lumMod val="75000"/>
                  </a:schemeClr>
                </a:solidFill>
              </a:rPr>
              <a:t>Developed Theories</a:t>
            </a:r>
            <a:endParaRPr lang="en-US" sz="4000" dirty="0">
              <a:solidFill>
                <a:schemeClr val="tx1">
                  <a:lumMod val="75000"/>
                </a:schemeClr>
              </a:solidFill>
            </a:endParaRPr>
          </a:p>
        </p:txBody>
      </p:sp>
      <p:sp>
        <p:nvSpPr>
          <p:cNvPr id="7" name="Text Placeholder 6"/>
          <p:cNvSpPr>
            <a:spLocks noGrp="1"/>
          </p:cNvSpPr>
          <p:nvPr>
            <p:ph type="body" sz="half" idx="2"/>
          </p:nvPr>
        </p:nvSpPr>
        <p:spPr/>
        <p:txBody>
          <a:bodyPr/>
          <a:lstStyle/>
          <a:p>
            <a:r>
              <a:rPr lang="en-US" sz="3200" dirty="0" smtClean="0"/>
              <a:t>Transcultural nursing</a:t>
            </a:r>
          </a:p>
          <a:p>
            <a:r>
              <a:rPr lang="en-US" sz="3200" dirty="0" smtClean="0"/>
              <a:t>Creative and systematic </a:t>
            </a:r>
          </a:p>
          <a:p>
            <a:r>
              <a:rPr lang="en-US" sz="3200" dirty="0" smtClean="0"/>
              <a:t>Theory is broad </a:t>
            </a:r>
          </a:p>
          <a:p>
            <a:endParaRPr lang="en-US" dirty="0"/>
          </a:p>
        </p:txBody>
      </p:sp>
      <p:sp>
        <p:nvSpPr>
          <p:cNvPr id="2" name="Content Placeholder 1"/>
          <p:cNvSpPr>
            <a:spLocks noGrp="1"/>
          </p:cNvSpPr>
          <p:nvPr>
            <p:ph idx="1"/>
          </p:nvPr>
        </p:nvSpPr>
        <p:spPr/>
        <p:txBody>
          <a:bodyPr/>
          <a:lstStyle/>
          <a:p>
            <a:endParaRPr lang="en-US"/>
          </a:p>
        </p:txBody>
      </p:sp>
    </p:spTree>
    <p:extLst>
      <p:ext uri="{BB962C8B-B14F-4D97-AF65-F5344CB8AC3E}">
        <p14:creationId xmlns:p14="http://schemas.microsoft.com/office/powerpoint/2010/main" val="30404761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1" end="1"/>
                                            </p:txEl>
                                          </p:spTgt>
                                        </p:tgtEl>
                                        <p:attrNameLst>
                                          <p:attrName>style.visibility</p:attrName>
                                        </p:attrNameLst>
                                      </p:cBhvr>
                                      <p:to>
                                        <p:strVal val="visible"/>
                                      </p:to>
                                    </p:set>
                                    <p:anim calcmode="lin" valueType="num">
                                      <p:cBhvr additive="base">
                                        <p:cTn id="31"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anim calcmode="lin" valueType="num">
                                      <p:cBhvr additive="base">
                                        <p:cTn id="37"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2060"/>
                </a:solidFill>
              </a:rPr>
              <a:t>Description of Theory</a:t>
            </a:r>
            <a:endParaRPr lang="en-US" dirty="0">
              <a:solidFill>
                <a:srgbClr val="002060"/>
              </a:solidFill>
            </a:endParaRPr>
          </a:p>
        </p:txBody>
      </p:sp>
      <p:sp>
        <p:nvSpPr>
          <p:cNvPr id="3" name="Text Placeholder 2"/>
          <p:cNvSpPr>
            <a:spLocks noGrp="1"/>
          </p:cNvSpPr>
          <p:nvPr>
            <p:ph type="body" idx="1"/>
          </p:nvPr>
        </p:nvSpPr>
        <p:spPr/>
        <p:txBody>
          <a:bodyPr/>
          <a:lstStyle/>
          <a:p>
            <a:r>
              <a:rPr lang="en-US" dirty="0" smtClean="0"/>
              <a:t>Basic Concept</a:t>
            </a:r>
            <a:endParaRPr lang="en-US" dirty="0"/>
          </a:p>
        </p:txBody>
      </p:sp>
    </p:spTree>
    <p:extLst>
      <p:ext uri="{BB962C8B-B14F-4D97-AF65-F5344CB8AC3E}">
        <p14:creationId xmlns:p14="http://schemas.microsoft.com/office/powerpoint/2010/main" val="3717142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Culture Care</a:t>
            </a:r>
            <a:endParaRPr lang="en-US" dirty="0"/>
          </a:p>
        </p:txBody>
      </p:sp>
      <p:pic>
        <p:nvPicPr>
          <p:cNvPr id="7" name="Content Placeholder 6"/>
          <p:cNvPicPr>
            <a:picLocks noGrp="1" noChangeAspect="1"/>
          </p:cNvPicPr>
          <p:nvPr>
            <p:ph sz="half" idx="1"/>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tretch>
            <a:fillRect/>
          </a:stretch>
        </p:blipFill>
        <p:spPr>
          <a:xfrm>
            <a:off x="152400" y="1371600"/>
            <a:ext cx="3771900" cy="51054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Content Placeholder 5"/>
          <p:cNvSpPr>
            <a:spLocks noGrp="1"/>
          </p:cNvSpPr>
          <p:nvPr>
            <p:ph sz="half" idx="2"/>
          </p:nvPr>
        </p:nvSpPr>
        <p:spPr>
          <a:xfrm>
            <a:off x="4076700" y="1371600"/>
            <a:ext cx="3771900" cy="4800600"/>
          </a:xfrm>
        </p:spPr>
        <p:txBody>
          <a:bodyPr/>
          <a:lstStyle/>
          <a:p>
            <a:pPr>
              <a:buFont typeface="Arial" pitchFamily="34" charset="0"/>
              <a:buChar char="•"/>
            </a:pPr>
            <a:r>
              <a:rPr lang="en-US" sz="1800" dirty="0" err="1">
                <a:latin typeface="Arial" pitchFamily="34" charset="0"/>
                <a:cs typeface="Arial" pitchFamily="34" charset="0"/>
              </a:rPr>
              <a:t>Leininger</a:t>
            </a:r>
            <a:r>
              <a:rPr lang="en-US" sz="1800" dirty="0">
                <a:latin typeface="Arial" pitchFamily="34" charset="0"/>
                <a:cs typeface="Arial" pitchFamily="34" charset="0"/>
              </a:rPr>
              <a:t> experienced during practice that children of different cultures had widely varying behaviors and needs (Chitty &amp; Black, 2011, p. 316</a:t>
            </a:r>
            <a:r>
              <a:rPr lang="en-US" sz="1800" dirty="0" smtClean="0">
                <a:latin typeface="Arial" pitchFamily="34" charset="0"/>
                <a:cs typeface="Arial" pitchFamily="34" charset="0"/>
              </a:rPr>
              <a:t>)</a:t>
            </a:r>
          </a:p>
          <a:p>
            <a:pPr>
              <a:buFont typeface="Arial" pitchFamily="34" charset="0"/>
              <a:buChar char="•"/>
            </a:pPr>
            <a:r>
              <a:rPr lang="en-US" sz="1800" dirty="0" smtClean="0">
                <a:latin typeface="Arial" pitchFamily="34" charset="0"/>
                <a:cs typeface="Arial" pitchFamily="34" charset="0"/>
              </a:rPr>
              <a:t>Lead </a:t>
            </a:r>
            <a:r>
              <a:rPr lang="en-US" sz="1800" dirty="0">
                <a:latin typeface="Arial" pitchFamily="34" charset="0"/>
                <a:cs typeface="Arial" pitchFamily="34" charset="0"/>
              </a:rPr>
              <a:t>to study of cultural differences and impact on health </a:t>
            </a:r>
            <a:r>
              <a:rPr lang="en-US" sz="1800" dirty="0" smtClean="0">
                <a:latin typeface="Arial" pitchFamily="34" charset="0"/>
                <a:cs typeface="Arial" pitchFamily="34" charset="0"/>
              </a:rPr>
              <a:t>practices</a:t>
            </a:r>
          </a:p>
          <a:p>
            <a:pPr>
              <a:buFont typeface="Arial" pitchFamily="34" charset="0"/>
              <a:buChar char="•"/>
            </a:pPr>
            <a:r>
              <a:rPr lang="en-US" sz="1800" dirty="0" smtClean="0">
                <a:latin typeface="Arial" pitchFamily="34" charset="0"/>
                <a:cs typeface="Arial" pitchFamily="34" charset="0"/>
              </a:rPr>
              <a:t>Work </a:t>
            </a:r>
            <a:r>
              <a:rPr lang="en-US" sz="1800" dirty="0">
                <a:latin typeface="Arial" pitchFamily="34" charset="0"/>
                <a:cs typeface="Arial" pitchFamily="34" charset="0"/>
              </a:rPr>
              <a:t>lead to development of Culture Care Nursing</a:t>
            </a:r>
          </a:p>
          <a:p>
            <a:pPr lvl="2">
              <a:buFont typeface="Arial" pitchFamily="34" charset="0"/>
              <a:buChar char="•"/>
            </a:pPr>
            <a:r>
              <a:rPr lang="en-US" sz="1800" dirty="0">
                <a:latin typeface="Arial" pitchFamily="34" charset="0"/>
                <a:cs typeface="Arial" pitchFamily="34" charset="0"/>
              </a:rPr>
              <a:t>Transcultural</a:t>
            </a:r>
          </a:p>
          <a:p>
            <a:endParaRPr lang="en-US" dirty="0"/>
          </a:p>
        </p:txBody>
      </p:sp>
    </p:spTree>
    <p:extLst>
      <p:ext uri="{BB962C8B-B14F-4D97-AF65-F5344CB8AC3E}">
        <p14:creationId xmlns:p14="http://schemas.microsoft.com/office/powerpoint/2010/main" val="25281604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heel(1)">
                                      <p:cBhvr>
                                        <p:cTn id="14" dur="2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anim calcmode="lin" valueType="num">
                                      <p:cBhvr>
                                        <p:cTn id="27"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Effect transition="in" filter="fade">
                                      <p:cBhvr>
                                        <p:cTn id="33" dur="1000"/>
                                        <p:tgtEl>
                                          <p:spTgt spid="6">
                                            <p:txEl>
                                              <p:pRg st="2" end="2"/>
                                            </p:txEl>
                                          </p:spTgt>
                                        </p:tgtEl>
                                      </p:cBhvr>
                                    </p:animEffect>
                                    <p:anim calcmode="lin" valueType="num">
                                      <p:cBhvr>
                                        <p:cTn id="34"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6">
                                            <p:txEl>
                                              <p:pRg st="2" end="2"/>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6">
                                            <p:txEl>
                                              <p:pRg st="3" end="3"/>
                                            </p:txEl>
                                          </p:spTgt>
                                        </p:tgtEl>
                                        <p:attrNameLst>
                                          <p:attrName>style.visibility</p:attrName>
                                        </p:attrNameLst>
                                      </p:cBhvr>
                                      <p:to>
                                        <p:strVal val="visible"/>
                                      </p:to>
                                    </p:set>
                                    <p:animEffect transition="in" filter="fade">
                                      <p:cBhvr>
                                        <p:cTn id="38" dur="1000"/>
                                        <p:tgtEl>
                                          <p:spTgt spid="6">
                                            <p:txEl>
                                              <p:pRg st="3" end="3"/>
                                            </p:txEl>
                                          </p:spTgt>
                                        </p:tgtEl>
                                      </p:cBhvr>
                                    </p:animEffect>
                                    <p:anim calcmode="lin" valueType="num">
                                      <p:cBhvr>
                                        <p:cTn id="39"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Culture Care </a:t>
            </a:r>
            <a:r>
              <a:rPr lang="en-US" dirty="0" err="1" smtClean="0"/>
              <a:t>cont</a:t>
            </a:r>
            <a:r>
              <a:rPr lang="en-US" dirty="0" smtClean="0"/>
              <a:t>…</a:t>
            </a:r>
            <a:endParaRPr lang="en-US" dirty="0"/>
          </a:p>
        </p:txBody>
      </p:sp>
      <p:sp>
        <p:nvSpPr>
          <p:cNvPr id="6" name="Content Placeholder 5"/>
          <p:cNvSpPr>
            <a:spLocks noGrp="1"/>
          </p:cNvSpPr>
          <p:nvPr>
            <p:ph sz="half" idx="1"/>
          </p:nvPr>
        </p:nvSpPr>
        <p:spPr/>
        <p:txBody>
          <a:bodyPr/>
          <a:lstStyle/>
          <a:p>
            <a:pPr>
              <a:buFont typeface="Arial" pitchFamily="34" charset="0"/>
              <a:buChar char="•"/>
            </a:pPr>
            <a:r>
              <a:rPr lang="en-US" sz="1800" dirty="0">
                <a:latin typeface="Arial" pitchFamily="34" charset="0"/>
                <a:cs typeface="Arial" pitchFamily="34" charset="0"/>
              </a:rPr>
              <a:t>Incorporates patient’s cultural health beliefs into care (Chitty &amp; Black, 2011, p. 316)</a:t>
            </a:r>
          </a:p>
          <a:p>
            <a:pPr>
              <a:buFont typeface="Arial" pitchFamily="34" charset="0"/>
              <a:buChar char="•"/>
            </a:pPr>
            <a:r>
              <a:rPr lang="en-US" sz="1800" dirty="0">
                <a:latin typeface="Arial" pitchFamily="34" charset="0"/>
                <a:cs typeface="Arial" pitchFamily="34" charset="0"/>
              </a:rPr>
              <a:t>Known as Transcultural Nursing</a:t>
            </a:r>
          </a:p>
          <a:p>
            <a:pPr lvl="1">
              <a:buFont typeface="Arial" pitchFamily="34" charset="0"/>
              <a:buChar char="•"/>
            </a:pPr>
            <a:r>
              <a:rPr lang="en-US" sz="1800" dirty="0">
                <a:latin typeface="Arial" pitchFamily="34" charset="0"/>
                <a:cs typeface="Arial" pitchFamily="34" charset="0"/>
              </a:rPr>
              <a:t>Based on knowledge that is culturally defined, classified, and tested</a:t>
            </a:r>
          </a:p>
          <a:p>
            <a:pPr lvl="1">
              <a:buFont typeface="Arial" pitchFamily="34" charset="0"/>
              <a:buChar char="•"/>
            </a:pPr>
            <a:r>
              <a:rPr lang="en-US" sz="1800" dirty="0">
                <a:latin typeface="Arial" pitchFamily="34" charset="0"/>
                <a:cs typeface="Arial" pitchFamily="34" charset="0"/>
              </a:rPr>
              <a:t>Used to make culturally congruent therapeutic decisions (</a:t>
            </a:r>
            <a:r>
              <a:rPr lang="en-US" sz="1800" dirty="0" err="1">
                <a:latin typeface="Arial" pitchFamily="34" charset="0"/>
                <a:cs typeface="Arial" pitchFamily="34" charset="0"/>
              </a:rPr>
              <a:t>Leininger's</a:t>
            </a:r>
            <a:r>
              <a:rPr lang="en-US" sz="1800" dirty="0">
                <a:latin typeface="Arial" pitchFamily="34" charset="0"/>
                <a:cs typeface="Arial" pitchFamily="34" charset="0"/>
              </a:rPr>
              <a:t> Theory of Nursing)</a:t>
            </a:r>
          </a:p>
          <a:p>
            <a:endParaRPr lang="en-US" dirty="0"/>
          </a:p>
        </p:txBody>
      </p:sp>
      <p:pic>
        <p:nvPicPr>
          <p:cNvPr id="13" name="Content Placeholder 12"/>
          <p:cNvPicPr>
            <a:picLocks noGrp="1" noChangeAspect="1"/>
          </p:cNvPicPr>
          <p:nvPr>
            <p:ph sz="half" idx="2"/>
          </p:nvPr>
        </p:nvPicPr>
        <p:blipFill>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tretch>
            <a:fillRect/>
          </a:stretch>
        </p:blipFill>
        <p:spPr>
          <a:xfrm>
            <a:off x="3962400" y="1143000"/>
            <a:ext cx="4000500" cy="5334000"/>
          </a:xfrm>
          <a:prstGeom prst="rect">
            <a:avLst/>
          </a:prstGeom>
          <a:ln>
            <a:noFill/>
          </a:ln>
          <a:effectLst>
            <a:softEdge rad="112500"/>
          </a:effectLst>
        </p:spPr>
      </p:pic>
    </p:spTree>
    <p:extLst>
      <p:ext uri="{BB962C8B-B14F-4D97-AF65-F5344CB8AC3E}">
        <p14:creationId xmlns:p14="http://schemas.microsoft.com/office/powerpoint/2010/main" val="1015817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wheel(1)">
                                      <p:cBhvr>
                                        <p:cTn id="14" dur="20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Effect transition="in" filter="fade">
                                      <p:cBhvr>
                                        <p:cTn id="19" dur="1000"/>
                                        <p:tgtEl>
                                          <p:spTgt spid="6">
                                            <p:txEl>
                                              <p:pRg st="0" end="0"/>
                                            </p:txEl>
                                          </p:spTgt>
                                        </p:tgtEl>
                                      </p:cBhvr>
                                    </p:animEffect>
                                    <p:anim calcmode="lin" valueType="num">
                                      <p:cBhvr>
                                        <p:cTn id="20"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6">
                                            <p:txEl>
                                              <p:pRg st="1" end="1"/>
                                            </p:txEl>
                                          </p:spTgt>
                                        </p:tgtEl>
                                        <p:attrNameLst>
                                          <p:attrName>style.visibility</p:attrName>
                                        </p:attrNameLst>
                                      </p:cBhvr>
                                      <p:to>
                                        <p:strVal val="visible"/>
                                      </p:to>
                                    </p:set>
                                    <p:animEffect transition="in" filter="fade">
                                      <p:cBhvr>
                                        <p:cTn id="26" dur="1000"/>
                                        <p:tgtEl>
                                          <p:spTgt spid="6">
                                            <p:txEl>
                                              <p:pRg st="1" end="1"/>
                                            </p:txEl>
                                          </p:spTgt>
                                        </p:tgtEl>
                                      </p:cBhvr>
                                    </p:animEffect>
                                    <p:anim calcmode="lin" valueType="num">
                                      <p:cBhvr>
                                        <p:cTn id="27"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6">
                                            <p:txEl>
                                              <p:pRg st="2" end="2"/>
                                            </p:txEl>
                                          </p:spTgt>
                                        </p:tgtEl>
                                        <p:attrNameLst>
                                          <p:attrName>style.visibility</p:attrName>
                                        </p:attrNameLst>
                                      </p:cBhvr>
                                      <p:to>
                                        <p:strVal val="visible"/>
                                      </p:to>
                                    </p:set>
                                    <p:animEffect transition="in" filter="fade">
                                      <p:cBhvr>
                                        <p:cTn id="33" dur="1000"/>
                                        <p:tgtEl>
                                          <p:spTgt spid="6">
                                            <p:txEl>
                                              <p:pRg st="2" end="2"/>
                                            </p:txEl>
                                          </p:spTgt>
                                        </p:tgtEl>
                                      </p:cBhvr>
                                    </p:animEffect>
                                    <p:anim calcmode="lin" valueType="num">
                                      <p:cBhvr>
                                        <p:cTn id="34"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fade">
                                      <p:cBhvr>
                                        <p:cTn id="40" dur="1000"/>
                                        <p:tgtEl>
                                          <p:spTgt spid="6">
                                            <p:txEl>
                                              <p:pRg st="3" end="3"/>
                                            </p:txEl>
                                          </p:spTgt>
                                        </p:tgtEl>
                                      </p:cBhvr>
                                    </p:animEffect>
                                    <p:anim calcmode="lin" valueType="num">
                                      <p:cBhvr>
                                        <p:cTn id="41"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Medical stethoscope design template">
  <a:themeElements>
    <a:clrScheme name="">
      <a:dk1>
        <a:srgbClr val="000066"/>
      </a:dk1>
      <a:lt1>
        <a:srgbClr val="FFFFFF"/>
      </a:lt1>
      <a:dk2>
        <a:srgbClr val="FFFFFF"/>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fontScheme name="PPP_SNATU_TXT_New_Lif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PP_SNATU_TXT_New_Lif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NATU_TXT_New_Lif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NATU_TXT_New_Lif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NATU_TXT_New_Lif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NATU_TXT_New_Lif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NATU_TXT_New_Lif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NATU_TXT_New_Lif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NATU_TXT_New_Lif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NATU_TXT_New_Lif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NATU_TXT_New_Lif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NATU_TXT_New_Lif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NATU_TXT_New_Lif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Medical stethoscope design template</Template>
  <TotalTime>553</TotalTime>
  <Words>1258</Words>
  <Application>Microsoft Office PowerPoint</Application>
  <PresentationFormat>On-screen Show (4:3)</PresentationFormat>
  <Paragraphs>94</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Medical stethoscope design template</vt:lpstr>
      <vt:lpstr>Madeleine Leininger </vt:lpstr>
      <vt:lpstr>Madeleine Leininger</vt:lpstr>
      <vt:lpstr>PowerPoint Presentation</vt:lpstr>
      <vt:lpstr>Madeleine Leininger</vt:lpstr>
      <vt:lpstr>How theory came to be developed</vt:lpstr>
      <vt:lpstr>Developed Theories</vt:lpstr>
      <vt:lpstr>Description of Theory</vt:lpstr>
      <vt:lpstr>Culture Care</vt:lpstr>
      <vt:lpstr>Culture Care cont…</vt:lpstr>
      <vt:lpstr>Basic Concept</vt:lpstr>
      <vt:lpstr>Theory implementation on nursing practice</vt:lpstr>
      <vt:lpstr>Transcultural Nursing</vt:lpstr>
      <vt:lpstr>Theory Implementation</vt:lpstr>
      <vt:lpstr>Leininger Goal</vt:lpstr>
      <vt:lpstr>Summary of Theory</vt:lpstr>
      <vt:lpstr>Madeleine Leininger</vt:lpstr>
      <vt:lpstr>Madeleine Leininger cont…</vt:lpstr>
      <vt:lpstr>References</vt:lpstr>
    </vt:vector>
  </TitlesOfParts>
  <Company>PresentationPRO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Madeleine Leininger Theory</dc:title>
  <dc:creator>DEBORAH SYSE</dc:creator>
  <cp:lastModifiedBy>Kelly</cp:lastModifiedBy>
  <cp:revision>33</cp:revision>
  <dcterms:created xsi:type="dcterms:W3CDTF">2011-10-05T02:23:31Z</dcterms:created>
  <dcterms:modified xsi:type="dcterms:W3CDTF">2011-10-06T01:43:42Z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TC102862121033</vt:lpwstr>
  </property>
</Properties>
</file>