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AB7E4-6565-400D-9C78-E36316F17D82}" type="datetimeFigureOut">
              <a:rPr lang="en-US" smtClean="0"/>
              <a:t>9/15/2011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040AA-869E-4FEC-A329-3E541B1B6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02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040AA-869E-4FEC-A329-3E541B1B6D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5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040AA-869E-4FEC-A329-3E541B1B6D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60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040AA-869E-4FEC-A329-3E541B1B6D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08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040AA-869E-4FEC-A329-3E541B1B6D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82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040AA-869E-4FEC-A329-3E541B1B6D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33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040AA-869E-4FEC-A329-3E541B1B6D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12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040AA-869E-4FEC-A329-3E541B1B6D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81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040AA-869E-4FEC-A329-3E541B1B6D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21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040AA-869E-4FEC-A329-3E541B1B6D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05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040AA-869E-4FEC-A329-3E541B1B6D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25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040AA-869E-4FEC-A329-3E541B1B6D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02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040AA-869E-4FEC-A329-3E541B1B6D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8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040AA-869E-4FEC-A329-3E541B1B6D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7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040AA-869E-4FEC-A329-3E541B1B6D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3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0ED5-5B52-4B36-BF54-F8632622C5C6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0376-5948-48AB-A5F6-5E5C4A8F2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0ED5-5B52-4B36-BF54-F8632622C5C6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0376-5948-48AB-A5F6-5E5C4A8F2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0ED5-5B52-4B36-BF54-F8632622C5C6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0376-5948-48AB-A5F6-5E5C4A8F2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0ED5-5B52-4B36-BF54-F8632622C5C6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0376-5948-48AB-A5F6-5E5C4A8F2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0ED5-5B52-4B36-BF54-F8632622C5C6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0376-5948-48AB-A5F6-5E5C4A8F2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0ED5-5B52-4B36-BF54-F8632622C5C6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0376-5948-48AB-A5F6-5E5C4A8F2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0ED5-5B52-4B36-BF54-F8632622C5C6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0376-5948-48AB-A5F6-5E5C4A8F2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0ED5-5B52-4B36-BF54-F8632622C5C6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0376-5948-48AB-A5F6-5E5C4A8F2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0ED5-5B52-4B36-BF54-F8632622C5C6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0376-5948-48AB-A5F6-5E5C4A8F2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0ED5-5B52-4B36-BF54-F8632622C5C6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0376-5948-48AB-A5F6-5E5C4A8F2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0ED5-5B52-4B36-BF54-F8632622C5C6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0376-5948-48AB-A5F6-5E5C4A8F2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20ED5-5B52-4B36-BF54-F8632622C5C6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20376-5948-48AB-A5F6-5E5C4A8F2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atel\AppData\Local\Microsoft\Windows\Temporary Internet Files\Content.IE5\RZ6BC6TJ\MP900444360[1]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624" y="0"/>
            <a:ext cx="9138376" cy="6858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92D050"/>
                </a:solidFill>
                <a:latin typeface="Australian Sunrise" pitchFamily="2" charset="0"/>
              </a:rPr>
              <a:t>LYME DISEASE</a:t>
            </a:r>
            <a:endParaRPr lang="en-US" sz="8800" dirty="0">
              <a:solidFill>
                <a:srgbClr val="92D050"/>
              </a:solidFill>
              <a:latin typeface="Australian Sunrise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7526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4400" b="1" dirty="0" smtClean="0"/>
          </a:p>
          <a:p>
            <a:pPr algn="ctr">
              <a:buNone/>
            </a:pPr>
            <a:r>
              <a:rPr lang="en-US" sz="12800" b="1" dirty="0" smtClean="0"/>
              <a:t>Nick Becker</a:t>
            </a:r>
          </a:p>
          <a:p>
            <a:pPr algn="ctr">
              <a:buNone/>
            </a:pPr>
            <a:r>
              <a:rPr lang="en-US" sz="12800" b="1" dirty="0" smtClean="0"/>
              <a:t>N308</a:t>
            </a:r>
            <a:endParaRPr lang="en-US" sz="12800" b="1" dirty="0"/>
          </a:p>
          <a:p>
            <a:pPr algn="ctr">
              <a:buNone/>
            </a:pPr>
            <a:r>
              <a:rPr lang="en-US" sz="12800" b="1" dirty="0" smtClean="0"/>
              <a:t>September 19, 2011</a:t>
            </a:r>
          </a:p>
          <a:p>
            <a:pPr algn="ctr">
              <a:buNone/>
            </a:pPr>
            <a:r>
              <a:rPr lang="en-US" sz="12800" b="1" dirty="0" smtClean="0"/>
              <a:t>Lakeview College of Nursing</a:t>
            </a:r>
            <a:endParaRPr lang="en-US" sz="1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Cody &amp; Dani\AppData\Local\Microsoft\Windows\Temporary Internet Files\Content.IE5\MMM9HL1P\MP900437317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3"/>
          <a:stretch/>
        </p:blipFill>
        <p:spPr bwMode="auto">
          <a:xfrm>
            <a:off x="8466" y="-26640"/>
            <a:ext cx="9135534" cy="688464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PRIMARY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828800"/>
            <a:ext cx="4419600" cy="4876800"/>
          </a:xfrm>
        </p:spPr>
        <p:txBody>
          <a:bodyPr/>
          <a:lstStyle/>
          <a:p>
            <a:r>
              <a:rPr lang="en-US" dirty="0" smtClean="0"/>
              <a:t>Personal protective measures </a:t>
            </a:r>
          </a:p>
          <a:p>
            <a:pPr lvl="1"/>
            <a:r>
              <a:rPr lang="en-US" dirty="0" smtClean="0"/>
              <a:t>Protective clothing</a:t>
            </a:r>
          </a:p>
          <a:p>
            <a:pPr lvl="1"/>
            <a:r>
              <a:rPr lang="en-US" dirty="0" smtClean="0"/>
              <a:t>Repellents/ </a:t>
            </a:r>
            <a:r>
              <a:rPr lang="en-US" dirty="0" err="1" smtClean="0"/>
              <a:t>acaricides</a:t>
            </a:r>
            <a:endParaRPr lang="en-US" dirty="0" smtClean="0"/>
          </a:p>
          <a:p>
            <a:pPr lvl="1"/>
            <a:r>
              <a:rPr lang="en-US" dirty="0" smtClean="0"/>
              <a:t>Tick checks</a:t>
            </a:r>
          </a:p>
          <a:p>
            <a:pPr lvl="1"/>
            <a:r>
              <a:rPr lang="en-US" dirty="0" smtClean="0"/>
              <a:t>Landscape modification</a:t>
            </a:r>
          </a:p>
          <a:p>
            <a:pPr lvl="1" algn="r">
              <a:buNone/>
            </a:pPr>
            <a:endParaRPr lang="en-US" sz="1600" dirty="0" smtClean="0"/>
          </a:p>
          <a:p>
            <a:pPr lvl="1" algn="r">
              <a:buNone/>
            </a:pPr>
            <a:endParaRPr lang="en-US" sz="1600" dirty="0"/>
          </a:p>
          <a:p>
            <a:pPr lvl="1" algn="r">
              <a:buNone/>
            </a:pPr>
            <a:endParaRPr lang="en-US" sz="1600" dirty="0" smtClean="0"/>
          </a:p>
          <a:p>
            <a:pPr lvl="1" algn="r">
              <a:buNone/>
            </a:pPr>
            <a:endParaRPr lang="en-US" sz="1600" dirty="0"/>
          </a:p>
          <a:p>
            <a:pPr lvl="1" algn="r">
              <a:buNone/>
            </a:pPr>
            <a:r>
              <a:rPr lang="en-US" sz="1600" dirty="0" smtClean="0"/>
              <a:t>(</a:t>
            </a:r>
            <a:r>
              <a:rPr lang="en-US" sz="1600" dirty="0" err="1" smtClean="0"/>
              <a:t>Steere</a:t>
            </a:r>
            <a:r>
              <a:rPr lang="en-US" sz="1600" dirty="0" smtClean="0"/>
              <a:t>, Coburn, &amp; </a:t>
            </a:r>
            <a:r>
              <a:rPr lang="en-US" sz="1600" dirty="0" err="1" smtClean="0"/>
              <a:t>Glickstein</a:t>
            </a:r>
            <a:r>
              <a:rPr lang="en-US" sz="1600" dirty="0" smtClean="0"/>
              <a:t>, 2004)</a:t>
            </a:r>
          </a:p>
          <a:p>
            <a:pPr lvl="1" algn="r">
              <a:buNone/>
            </a:pPr>
            <a:endParaRPr lang="en-US" dirty="0"/>
          </a:p>
        </p:txBody>
      </p:sp>
      <p:pic>
        <p:nvPicPr>
          <p:cNvPr id="3074" name="Picture 2" descr="C:\Users\Cody &amp; Dani\AppData\Local\Microsoft\Windows\Temporary Internet Files\Content.IE5\M0JA2208\MC90008983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81" y="1752600"/>
            <a:ext cx="336853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ody &amp; Dani\AppData\Local\Microsoft\Windows\Temporary Internet Files\Content.IE5\O238TL1L\MP900289292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"/>
          <a:stretch/>
        </p:blipFill>
        <p:spPr bwMode="auto">
          <a:xfrm>
            <a:off x="0" y="-4764"/>
            <a:ext cx="9144000" cy="686276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74638"/>
            <a:ext cx="5257800" cy="1858962"/>
          </a:xfrm>
        </p:spPr>
        <p:txBody>
          <a:bodyPr>
            <a:normAutofit/>
          </a:bodyPr>
          <a:lstStyle/>
          <a:p>
            <a:r>
              <a:rPr lang="en-US" dirty="0" smtClean="0"/>
              <a:t>PRIMARY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286000"/>
            <a:ext cx="48006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LYME DISAESE VACCINE?</a:t>
            </a:r>
          </a:p>
          <a:p>
            <a:pPr lvl="0">
              <a:buNone/>
            </a:pPr>
            <a:r>
              <a:rPr lang="en-US" dirty="0" smtClean="0"/>
              <a:t>In the 1990’s a vaccine </a:t>
            </a:r>
            <a:r>
              <a:rPr lang="en-US" dirty="0" smtClean="0"/>
              <a:t>was</a:t>
            </a:r>
          </a:p>
          <a:p>
            <a:pPr lvl="0">
              <a:buNone/>
            </a:pPr>
            <a:r>
              <a:rPr lang="en-US" dirty="0" smtClean="0"/>
              <a:t>created </a:t>
            </a:r>
            <a:r>
              <a:rPr lang="en-US" dirty="0" smtClean="0"/>
              <a:t>but was not </a:t>
            </a:r>
            <a:r>
              <a:rPr lang="en-US" dirty="0" smtClean="0"/>
              <a:t>readily</a:t>
            </a:r>
          </a:p>
          <a:p>
            <a:pPr lvl="0">
              <a:buNone/>
            </a:pPr>
            <a:r>
              <a:rPr lang="en-US" dirty="0" smtClean="0"/>
              <a:t>accepted </a:t>
            </a:r>
            <a:r>
              <a:rPr lang="en-US" dirty="0" smtClean="0"/>
              <a:t>by the public </a:t>
            </a:r>
            <a:r>
              <a:rPr lang="en-US" dirty="0" smtClean="0"/>
              <a:t>and</a:t>
            </a:r>
          </a:p>
          <a:p>
            <a:pPr lvl="0">
              <a:buNone/>
            </a:pPr>
            <a:r>
              <a:rPr lang="en-US" dirty="0" smtClean="0"/>
              <a:t>physicians </a:t>
            </a:r>
            <a:r>
              <a:rPr lang="en-US" dirty="0" smtClean="0"/>
              <a:t>so it </a:t>
            </a:r>
            <a:r>
              <a:rPr lang="en-US" dirty="0" smtClean="0"/>
              <a:t>was</a:t>
            </a:r>
          </a:p>
          <a:p>
            <a:pPr lvl="0">
              <a:buNone/>
            </a:pPr>
            <a:r>
              <a:rPr lang="en-US" dirty="0" smtClean="0"/>
              <a:t>withdrawn </a:t>
            </a:r>
            <a:r>
              <a:rPr lang="en-US" dirty="0" smtClean="0"/>
              <a:t>by </a:t>
            </a:r>
            <a:r>
              <a:rPr lang="en-US" dirty="0" smtClean="0"/>
              <a:t>the</a:t>
            </a:r>
          </a:p>
          <a:p>
            <a:pPr lvl="0">
              <a:buNone/>
            </a:pPr>
            <a:r>
              <a:rPr lang="en-US" dirty="0" smtClean="0"/>
              <a:t>manufacturer </a:t>
            </a:r>
            <a:r>
              <a:rPr lang="en-US" dirty="0" smtClean="0"/>
              <a:t>in 2002                                      </a:t>
            </a:r>
            <a:endParaRPr lang="en-US" dirty="0" smtClean="0"/>
          </a:p>
          <a:p>
            <a:pPr lvl="0">
              <a:buNone/>
            </a:pPr>
            <a:endParaRPr lang="en-US" sz="1600" dirty="0"/>
          </a:p>
          <a:p>
            <a:pPr lvl="0">
              <a:buNone/>
            </a:pPr>
            <a:endParaRPr lang="en-US" sz="1600" dirty="0" smtClean="0"/>
          </a:p>
          <a:p>
            <a:pPr lvl="0" algn="r">
              <a:buNone/>
            </a:pPr>
            <a:r>
              <a:rPr lang="en-US" sz="1600" dirty="0" smtClean="0"/>
              <a:t>(</a:t>
            </a:r>
            <a:r>
              <a:rPr lang="en-US" sz="1600" dirty="0" err="1" smtClean="0"/>
              <a:t>Steere</a:t>
            </a:r>
            <a:r>
              <a:rPr lang="en-US" sz="1600" dirty="0" smtClean="0"/>
              <a:t>, Coburn, &amp; </a:t>
            </a:r>
            <a:r>
              <a:rPr lang="en-US" sz="1600" dirty="0" err="1" smtClean="0"/>
              <a:t>Glickstein</a:t>
            </a:r>
            <a:r>
              <a:rPr lang="en-US" sz="1600" dirty="0" smtClean="0"/>
              <a:t>, 2004)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ody &amp; Dani\AppData\Local\Microsoft\Windows\Temporary Internet Files\Content.IE5\MMM9HL1P\MP90044681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SECONDARY PREVENTION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TREATMENT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Patients treated with appropriate antibiotics in the early stages of Lyme disease usually recover rapidly and completely.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Antibiotics commonly used for oral treatment include </a:t>
            </a:r>
            <a:r>
              <a:rPr lang="en-US" dirty="0" err="1" smtClean="0">
                <a:solidFill>
                  <a:schemeClr val="bg1"/>
                </a:solidFill>
              </a:rPr>
              <a:t>doxycycline</a:t>
            </a:r>
            <a:r>
              <a:rPr lang="en-US" dirty="0" smtClean="0">
                <a:solidFill>
                  <a:schemeClr val="bg1"/>
                </a:solidFill>
              </a:rPr>
              <a:t>, amoxicillin, or </a:t>
            </a:r>
            <a:r>
              <a:rPr lang="en-US" dirty="0" err="1" smtClean="0">
                <a:solidFill>
                  <a:schemeClr val="bg1"/>
                </a:solidFill>
              </a:rPr>
              <a:t>cefuroxime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axetil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pPr lvl="1">
              <a:buNone/>
            </a:pPr>
            <a:endParaRPr lang="en-US" dirty="0" smtClean="0"/>
          </a:p>
          <a:p>
            <a:pPr lvl="0" algn="r">
              <a:buNone/>
            </a:pPr>
            <a:r>
              <a:rPr lang="en-US" sz="1600" dirty="0" smtClean="0"/>
              <a:t>(</a:t>
            </a:r>
            <a:r>
              <a:rPr lang="en-US" sz="1600" dirty="0" err="1" smtClean="0"/>
              <a:t>Steere</a:t>
            </a:r>
            <a:r>
              <a:rPr lang="en-US" sz="1600" dirty="0" smtClean="0"/>
              <a:t>, Coburn, &amp; </a:t>
            </a:r>
            <a:r>
              <a:rPr lang="en-US" sz="1600" dirty="0" err="1" smtClean="0"/>
              <a:t>Glickstein</a:t>
            </a:r>
            <a:r>
              <a:rPr lang="en-US" sz="1600" dirty="0" smtClean="0"/>
              <a:t>, 2004)</a:t>
            </a:r>
          </a:p>
          <a:p>
            <a:pPr algn="r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274638"/>
            <a:ext cx="441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TERTIARY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599" y="1600200"/>
            <a:ext cx="4800601" cy="5257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LYME ARTHRITIS</a:t>
            </a:r>
          </a:p>
          <a:p>
            <a:pPr marL="457200" lvl="1" indent="0" algn="ctr">
              <a:buNone/>
            </a:pPr>
            <a:r>
              <a:rPr lang="en-US" dirty="0" smtClean="0"/>
              <a:t>- NSAIDS</a:t>
            </a:r>
            <a:endParaRPr lang="en-US" dirty="0" smtClean="0"/>
          </a:p>
          <a:p>
            <a:pPr marL="457200" lvl="1" indent="0" algn="ctr">
              <a:buNone/>
            </a:pPr>
            <a:r>
              <a:rPr lang="en-US" dirty="0" smtClean="0"/>
              <a:t>- DISEASE </a:t>
            </a:r>
            <a:r>
              <a:rPr lang="en-US" dirty="0" smtClean="0"/>
              <a:t>MODIFIYING ANTIRHEUMATIC AGENTS</a:t>
            </a:r>
          </a:p>
          <a:p>
            <a:pPr marL="457200" lvl="1" indent="0" algn="ctr">
              <a:buNone/>
            </a:pPr>
            <a:r>
              <a:rPr lang="en-US" dirty="0" smtClean="0"/>
              <a:t>- ARTHROSCOPIC SYNOVECTOMY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b="1" dirty="0" smtClean="0"/>
              <a:t>POST-LYME </a:t>
            </a:r>
            <a:r>
              <a:rPr lang="en-US" b="1" dirty="0" smtClean="0"/>
              <a:t>DISEASE </a:t>
            </a:r>
            <a:r>
              <a:rPr lang="en-US" b="1" dirty="0" smtClean="0"/>
              <a:t>SYNDROME</a:t>
            </a:r>
          </a:p>
          <a:p>
            <a:pPr marL="457200" lvl="1" indent="0" algn="ctr">
              <a:buNone/>
            </a:pPr>
            <a:r>
              <a:rPr lang="en-US" dirty="0" smtClean="0"/>
              <a:t>-</a:t>
            </a:r>
            <a:r>
              <a:rPr lang="en-US" dirty="0" smtClean="0"/>
              <a:t>Treatments </a:t>
            </a:r>
            <a:r>
              <a:rPr lang="en-US" dirty="0" smtClean="0"/>
              <a:t>for chronic fatigue syndrome and fibromyalgia</a:t>
            </a:r>
          </a:p>
          <a:p>
            <a:pPr lvl="2" algn="r">
              <a:buNone/>
            </a:pPr>
            <a:endParaRPr lang="en-US" sz="1600" dirty="0" smtClean="0"/>
          </a:p>
          <a:p>
            <a:pPr lvl="2" algn="r">
              <a:buNone/>
            </a:pPr>
            <a:r>
              <a:rPr lang="en-US" sz="1600" dirty="0" smtClean="0"/>
              <a:t>(</a:t>
            </a:r>
            <a:r>
              <a:rPr lang="en-US" sz="1600" dirty="0" err="1" smtClean="0"/>
              <a:t>Steere</a:t>
            </a:r>
            <a:r>
              <a:rPr lang="en-US" sz="1600" dirty="0" smtClean="0"/>
              <a:t>, Coburn, &amp; </a:t>
            </a:r>
            <a:r>
              <a:rPr lang="en-US" sz="1600" dirty="0" err="1" smtClean="0"/>
              <a:t>Glickstein</a:t>
            </a:r>
            <a:r>
              <a:rPr lang="en-US" sz="1600" dirty="0" smtClean="0"/>
              <a:t>, 2004)</a:t>
            </a:r>
          </a:p>
          <a:p>
            <a:pPr lvl="2" algn="r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6146" name="Picture 2" descr="C:\Users\Cody &amp; Dani\AppData\Local\Microsoft\Windows\Temporary Internet Files\Content.IE5\XWI3TIMY\MP90030890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2" y="0"/>
            <a:ext cx="4021667" cy="6858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hangingPunct="0"/>
            <a:r>
              <a:rPr lang="en-US" dirty="0" smtClean="0"/>
              <a:t>Centers for Disease Control and Prevention. (2011). http://www.cdc.gov/lyme/</a:t>
            </a:r>
          </a:p>
          <a:p>
            <a:pPr hangingPunct="0"/>
            <a:r>
              <a:rPr lang="en-US" dirty="0" smtClean="0"/>
              <a:t>Halsey, N. A., Abramson, J. S., Chesney, J. P., Fisher, M. C., Marcy, M. S., Murray, D. L.,...Prober, C. G. (2000, January). Prevention of Lyme Disease. </a:t>
            </a:r>
            <a:r>
              <a:rPr lang="en-US" i="1" dirty="0" smtClean="0"/>
              <a:t>American Academy of Pediatrics</a:t>
            </a:r>
            <a:r>
              <a:rPr lang="en-US" dirty="0" smtClean="0"/>
              <a:t>, </a:t>
            </a:r>
            <a:r>
              <a:rPr lang="en-US" i="1" dirty="0" smtClean="0"/>
              <a:t>105(1)</a:t>
            </a:r>
            <a:r>
              <a:rPr lang="en-US" dirty="0" smtClean="0"/>
              <a:t>, 142-147.</a:t>
            </a:r>
          </a:p>
          <a:p>
            <a:pPr hangingPunct="0"/>
            <a:r>
              <a:rPr lang="en-US" dirty="0" err="1" smtClean="0"/>
              <a:t>Steere</a:t>
            </a:r>
            <a:r>
              <a:rPr lang="en-US" dirty="0" smtClean="0"/>
              <a:t>, A. C., Coburn, J., &amp; </a:t>
            </a:r>
            <a:r>
              <a:rPr lang="en-US" dirty="0" err="1" smtClean="0"/>
              <a:t>Glickstein</a:t>
            </a:r>
            <a:r>
              <a:rPr lang="en-US" dirty="0" smtClean="0"/>
              <a:t>, L. (2004, April). The Emergence of Lyme Disease. </a:t>
            </a:r>
            <a:r>
              <a:rPr lang="en-US" i="1" dirty="0" smtClean="0"/>
              <a:t>The Journal of Clinical Investigation</a:t>
            </a:r>
            <a:r>
              <a:rPr lang="en-US" dirty="0" smtClean="0"/>
              <a:t>, </a:t>
            </a:r>
            <a:r>
              <a:rPr lang="en-US" i="1" dirty="0" smtClean="0"/>
              <a:t>113(8</a:t>
            </a:r>
            <a:r>
              <a:rPr lang="en-US" dirty="0" smtClean="0"/>
              <a:t>), 1093-1101.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b.burgdoferi.jp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lum bright="-10000" contrast="40000"/>
          </a:blip>
          <a:srcRect l="14533" r="31675" b="8889"/>
          <a:stretch>
            <a:fillRect/>
          </a:stretch>
        </p:blipFill>
        <p:spPr>
          <a:xfrm>
            <a:off x="0" y="0"/>
            <a:ext cx="9144000" cy="6866374"/>
          </a:xfrm>
          <a:effectLst>
            <a:softEdge rad="317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1371600"/>
            <a:ext cx="6211888" cy="4800600"/>
          </a:xfrm>
        </p:spPr>
        <p:txBody>
          <a:bodyPr>
            <a:noAutofit/>
          </a:bodyPr>
          <a:lstStyle/>
          <a:p>
            <a:pPr algn="ctr"/>
            <a:endParaRPr lang="en-US" sz="66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66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Borrelia</a:t>
            </a:r>
            <a:r>
              <a:rPr lang="en-US" sz="6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6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Burgdorferi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6477000"/>
            <a:ext cx="3581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ASM MicrobeLibrary.org © Nelson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Blacklegged Tick (deer tick) (</a:t>
            </a:r>
            <a:r>
              <a:rPr lang="en-US" i="1" dirty="0" err="1" smtClean="0"/>
              <a:t>Ixodes</a:t>
            </a:r>
            <a:r>
              <a:rPr lang="en-US" i="1" dirty="0" smtClean="0"/>
              <a:t> </a:t>
            </a:r>
            <a:r>
              <a:rPr lang="en-US" i="1" dirty="0" err="1" smtClean="0"/>
              <a:t>scapularis</a:t>
            </a:r>
            <a:r>
              <a:rPr lang="en-US" dirty="0" smtClean="0"/>
              <a:t>)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 Western Blacklegged Tick (</a:t>
            </a:r>
            <a:r>
              <a:rPr lang="en-US" i="1" dirty="0" err="1" smtClean="0"/>
              <a:t>Ixodes</a:t>
            </a:r>
            <a:r>
              <a:rPr lang="en-US" i="1" dirty="0" smtClean="0"/>
              <a:t> </a:t>
            </a:r>
            <a:r>
              <a:rPr lang="en-US" i="1" dirty="0" err="1" smtClean="0"/>
              <a:t>pacificus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5" name="Picture 4" descr="tick_siz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600" y="3657600"/>
            <a:ext cx="8737600" cy="2628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0" y="5791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/>
            <a:r>
              <a:rPr lang="en-US" dirty="0" smtClean="0"/>
              <a:t>(</a:t>
            </a:r>
            <a:r>
              <a:rPr lang="en-US" sz="1100" dirty="0" smtClean="0"/>
              <a:t>Centers for Disease Control and Prevention, 2011)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274638"/>
            <a:ext cx="464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lgerian" pitchFamily="82" charset="0"/>
              </a:rPr>
              <a:t>METHOD OF EXPOSURE</a:t>
            </a:r>
            <a:endParaRPr lang="en-US" dirty="0">
              <a:solidFill>
                <a:srgbClr val="00B0F0"/>
              </a:solidFill>
              <a:latin typeface="Algerian" pitchFamily="82" charset="0"/>
            </a:endParaRPr>
          </a:p>
        </p:txBody>
      </p:sp>
      <p:pic>
        <p:nvPicPr>
          <p:cNvPr id="2050" name="Picture 2" descr="C:\Users\patel\AppData\Local\Microsoft\Windows\Temporary Internet Files\Content.IE5\Z549CJP3\MP900444131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contrast="40000"/>
          </a:blip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495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Most cases are believed to result from exposure to infected ticks by persons engaged in:</a:t>
            </a:r>
          </a:p>
          <a:p>
            <a:r>
              <a:rPr lang="en-US" dirty="0" smtClean="0"/>
              <a:t> recreational </a:t>
            </a:r>
          </a:p>
          <a:p>
            <a:r>
              <a:rPr lang="en-US" dirty="0" smtClean="0"/>
              <a:t>leisure </a:t>
            </a:r>
          </a:p>
          <a:p>
            <a:r>
              <a:rPr lang="en-US" dirty="0" smtClean="0"/>
              <a:t>property maintenance activities</a:t>
            </a:r>
          </a:p>
          <a:p>
            <a:pPr lvl="0">
              <a:buNone/>
            </a:pPr>
            <a:endParaRPr lang="en-US" sz="1200" dirty="0" smtClean="0"/>
          </a:p>
          <a:p>
            <a:pPr lvl="0">
              <a:buNone/>
            </a:pPr>
            <a:endParaRPr lang="en-US" sz="1200" dirty="0" smtClean="0"/>
          </a:p>
          <a:p>
            <a:pPr lvl="0">
              <a:buNone/>
            </a:pPr>
            <a:endParaRPr lang="en-US" sz="1200" dirty="0" smtClean="0"/>
          </a:p>
          <a:p>
            <a:pPr lvl="0">
              <a:buNone/>
            </a:pPr>
            <a:endParaRPr lang="en-US" sz="1200" dirty="0" smtClean="0"/>
          </a:p>
          <a:p>
            <a:pPr lvl="0" algn="r">
              <a:buNone/>
            </a:pPr>
            <a:r>
              <a:rPr lang="en-US" sz="1200" dirty="0" smtClean="0"/>
              <a:t>(Halsey et al., 2000)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atel\AppData\Local\Microsoft\Windows\Temporary Internet Files\Content.IE5\Z549CJP3\MP900426626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40000"/>
          </a:blip>
          <a:srcRect b="26099"/>
          <a:stretch>
            <a:fillRect/>
          </a:stretch>
        </p:blipFill>
        <p:spPr bwMode="auto">
          <a:xfrm>
            <a:off x="0" y="0"/>
            <a:ext cx="9209158" cy="67056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524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Baveuse" pitchFamily="2" charset="0"/>
              </a:rPr>
              <a:t>INCUBATION PERIOD</a:t>
            </a:r>
            <a:endParaRPr lang="en-US" sz="5400" b="1" dirty="0">
              <a:solidFill>
                <a:srgbClr val="FF0000"/>
              </a:solidFill>
              <a:latin typeface="Baveus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1828800"/>
            <a:ext cx="701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600" dirty="0" smtClean="0"/>
          </a:p>
          <a:p>
            <a:r>
              <a:rPr lang="en-US" sz="7200" b="1" dirty="0" smtClean="0">
                <a:solidFill>
                  <a:srgbClr val="FF0000"/>
                </a:solidFill>
                <a:latin typeface="Baveuse" pitchFamily="2" charset="0"/>
              </a:rPr>
              <a:t>3-32 days</a:t>
            </a:r>
            <a:endParaRPr lang="en-US" sz="7200" b="1" dirty="0">
              <a:solidFill>
                <a:srgbClr val="FF0000"/>
              </a:solidFill>
              <a:latin typeface="Baveus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6400800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/>
            <a:r>
              <a:rPr lang="en-US" sz="1200" dirty="0" smtClean="0"/>
              <a:t>(</a:t>
            </a:r>
            <a:r>
              <a:rPr lang="en-US" sz="1200" dirty="0" err="1" smtClean="0"/>
              <a:t>Steere</a:t>
            </a:r>
            <a:r>
              <a:rPr lang="en-US" sz="1200" dirty="0" smtClean="0"/>
              <a:t>, Coburn, &amp; </a:t>
            </a:r>
            <a:r>
              <a:rPr lang="en-US" sz="1200" dirty="0" err="1" smtClean="0"/>
              <a:t>Glickstein</a:t>
            </a:r>
            <a:r>
              <a:rPr lang="en-US" sz="1200" dirty="0" smtClean="0"/>
              <a:t>, 2004)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74638"/>
            <a:ext cx="4267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SIGNS AND SYMPTOMS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Content Placeholder 4" descr="lyme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0" y="0"/>
            <a:ext cx="4191000" cy="6858000"/>
          </a:xfrm>
          <a:effectLst>
            <a:softEdge rad="1270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EARLY LOCALIZED STAGE</a:t>
            </a:r>
          </a:p>
          <a:p>
            <a:r>
              <a:rPr lang="en-US" dirty="0" smtClean="0"/>
              <a:t>3-30 days post bite</a:t>
            </a:r>
          </a:p>
          <a:p>
            <a:r>
              <a:rPr lang="en-US" dirty="0" err="1" smtClean="0"/>
              <a:t>Erythema</a:t>
            </a:r>
            <a:r>
              <a:rPr lang="en-US" dirty="0" smtClean="0"/>
              <a:t> </a:t>
            </a:r>
            <a:r>
              <a:rPr lang="en-US" dirty="0" err="1" smtClean="0"/>
              <a:t>Migrans</a:t>
            </a:r>
            <a:r>
              <a:rPr lang="en-US" dirty="0" smtClean="0"/>
              <a:t> (Bulls eye rash)</a:t>
            </a:r>
          </a:p>
          <a:p>
            <a:r>
              <a:rPr lang="en-US" dirty="0" smtClean="0"/>
              <a:t>Fatigue, chills, fever, headache, muscles/joint ache, and swollen lymph nodes</a:t>
            </a:r>
          </a:p>
          <a:p>
            <a:pPr>
              <a:buNone/>
            </a:pPr>
            <a:endParaRPr lang="en-US" dirty="0" smtClean="0"/>
          </a:p>
          <a:p>
            <a:pPr lvl="0">
              <a:buNone/>
            </a:pPr>
            <a:endParaRPr lang="en-US" sz="1200" dirty="0" smtClean="0"/>
          </a:p>
          <a:p>
            <a:pPr lvl="0">
              <a:buNone/>
            </a:pPr>
            <a:endParaRPr lang="en-US" sz="1200" dirty="0" smtClean="0"/>
          </a:p>
          <a:p>
            <a:pPr lvl="0">
              <a:buNone/>
            </a:pPr>
            <a:endParaRPr lang="en-US" sz="1200" dirty="0" smtClean="0"/>
          </a:p>
          <a:p>
            <a:pPr lvl="0">
              <a:buNone/>
            </a:pPr>
            <a:r>
              <a:rPr lang="en-US" sz="1200" dirty="0" smtClean="0"/>
              <a:t>(Centers for Disease Control and Prevention, 2011)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2895600" cy="365125"/>
          </a:xfrm>
        </p:spPr>
        <p:txBody>
          <a:bodyPr/>
          <a:lstStyle/>
          <a:p>
            <a:r>
              <a:rPr lang="en-US" dirty="0" smtClean="0"/>
              <a:t>www.gideononline.com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74638"/>
            <a:ext cx="4572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SIGNS AND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76400"/>
            <a:ext cx="4267200" cy="424483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EARLY DISSEMINATED STAGE</a:t>
            </a:r>
          </a:p>
          <a:p>
            <a:r>
              <a:rPr lang="en-US" dirty="0" smtClean="0"/>
              <a:t>Additional EM lesions in other areas of the body</a:t>
            </a:r>
          </a:p>
          <a:p>
            <a:r>
              <a:rPr lang="en-US" dirty="0" smtClean="0"/>
              <a:t>Facial or Bell's palsy </a:t>
            </a:r>
          </a:p>
          <a:p>
            <a:r>
              <a:rPr lang="en-US" dirty="0" smtClean="0"/>
              <a:t>Severe headaches and neck stiffness due to meningitis</a:t>
            </a:r>
          </a:p>
          <a:p>
            <a:r>
              <a:rPr lang="en-US" dirty="0" smtClean="0"/>
              <a:t>Pain and swelling in the large joints </a:t>
            </a:r>
          </a:p>
          <a:p>
            <a:r>
              <a:rPr lang="en-US" dirty="0" smtClean="0"/>
              <a:t>Shooting pains that may interfere with sleep</a:t>
            </a:r>
          </a:p>
          <a:p>
            <a:pPr lvl="0"/>
            <a:r>
              <a:rPr lang="en-US" dirty="0" smtClean="0"/>
              <a:t>Heart palpitations and dizziness due to changes in heartbeat                                      </a:t>
            </a:r>
            <a:r>
              <a:rPr lang="en-US" sz="1200" dirty="0" smtClean="0"/>
              <a:t>(Centers for Disease Control and Prevention, 2011)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Cody &amp; Dani\AppData\Local\Microsoft\Windows\Temporary Internet Files\Content.IE5\M0JA2208\MC90043879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89" y="-2822"/>
            <a:ext cx="4151489" cy="686082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274638"/>
            <a:ext cx="4724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SIGNS AND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00200"/>
            <a:ext cx="4419600" cy="48768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LATE DISSEMINATED STAGE</a:t>
            </a:r>
          </a:p>
          <a:p>
            <a:r>
              <a:rPr lang="en-US" dirty="0" smtClean="0"/>
              <a:t>Months to years post tick bite</a:t>
            </a:r>
          </a:p>
          <a:p>
            <a:r>
              <a:rPr lang="en-US" dirty="0" smtClean="0"/>
              <a:t>Approximately 60% of patients with untreated infection may begin to have intermittent bouts of arthritis, with severe joint pain and swelling</a:t>
            </a:r>
          </a:p>
          <a:p>
            <a:pPr lvl="0"/>
            <a:r>
              <a:rPr lang="en-US" dirty="0" smtClean="0"/>
              <a:t>Up to 5% of untreated patients may develop chronic neurological complaints months to years after infection</a:t>
            </a:r>
            <a:r>
              <a:rPr lang="en-US" baseline="30000" dirty="0" smtClean="0"/>
              <a:t>4</a:t>
            </a:r>
            <a:r>
              <a:rPr lang="en-US" dirty="0" smtClean="0"/>
              <a:t>. These include shooting pains, numbness or tingling in the hands or feet, and problems with short-term memory. </a:t>
            </a:r>
            <a:r>
              <a:rPr lang="en-US" sz="900" dirty="0" smtClean="0"/>
              <a:t>(Centers for Disease Control and Prevention, 2011)</a:t>
            </a:r>
          </a:p>
          <a:p>
            <a:endParaRPr lang="en-US" dirty="0" smtClean="0"/>
          </a:p>
          <a:p>
            <a:endParaRPr lang="en-US" b="1" dirty="0"/>
          </a:p>
        </p:txBody>
      </p:sp>
      <p:pic>
        <p:nvPicPr>
          <p:cNvPr id="2050" name="Picture 2" descr="C:\Users\Cody &amp; Dani\AppData\Local\Microsoft\Windows\Temporary Internet Files\Content.IE5\MMM9HL1P\MC90043874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2400" cy="6858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274638"/>
            <a:ext cx="4495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DIAGNOSTIC TESTS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38600" y="1600200"/>
            <a:ext cx="49530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Based on the recognition of  classic clinical signs and symptoms (Bull’s eye rash)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Serologic testing: ELISA and WESTERN BLOT</a:t>
            </a:r>
          </a:p>
          <a:p>
            <a:pPr lvl="0" algn="r">
              <a:buNone/>
            </a:pPr>
            <a:endParaRPr lang="en-US" sz="1400" dirty="0" smtClean="0"/>
          </a:p>
          <a:p>
            <a:pPr lvl="0" algn="r">
              <a:buNone/>
            </a:pPr>
            <a:endParaRPr lang="en-US" sz="1400" dirty="0" smtClean="0"/>
          </a:p>
          <a:p>
            <a:pPr lvl="0" algn="r">
              <a:buNone/>
            </a:pPr>
            <a:endParaRPr lang="en-US" sz="1400" dirty="0" smtClean="0"/>
          </a:p>
          <a:p>
            <a:pPr lvl="0" algn="r">
              <a:buNone/>
            </a:pPr>
            <a:endParaRPr lang="en-US" sz="1400" dirty="0" smtClean="0"/>
          </a:p>
          <a:p>
            <a:pPr lvl="0" algn="r">
              <a:buNone/>
            </a:pPr>
            <a:endParaRPr lang="en-US" sz="1400" dirty="0" smtClean="0"/>
          </a:p>
          <a:p>
            <a:pPr lvl="0" algn="r">
              <a:buNone/>
            </a:pPr>
            <a:endParaRPr lang="en-US" sz="1400" dirty="0" smtClean="0"/>
          </a:p>
          <a:p>
            <a:pPr lvl="0" algn="r">
              <a:buNone/>
            </a:pPr>
            <a:endParaRPr lang="en-US" sz="1400" dirty="0" smtClean="0"/>
          </a:p>
          <a:p>
            <a:pPr lvl="0" algn="r">
              <a:buNone/>
            </a:pPr>
            <a:endParaRPr lang="en-US" sz="1400" dirty="0" smtClean="0"/>
          </a:p>
          <a:p>
            <a:pPr lvl="0" algn="r">
              <a:buNone/>
            </a:pPr>
            <a:endParaRPr lang="en-US" sz="1400" dirty="0" smtClean="0"/>
          </a:p>
          <a:p>
            <a:pPr lvl="0" algn="r">
              <a:buNone/>
            </a:pPr>
            <a:r>
              <a:rPr lang="en-US" sz="1400" dirty="0" smtClean="0"/>
              <a:t>(</a:t>
            </a:r>
            <a:r>
              <a:rPr lang="en-US" sz="1400" dirty="0" err="1" smtClean="0"/>
              <a:t>Steere</a:t>
            </a:r>
            <a:r>
              <a:rPr lang="en-US" sz="1400" dirty="0" smtClean="0"/>
              <a:t>, Coburn, &amp; </a:t>
            </a:r>
            <a:r>
              <a:rPr lang="en-US" sz="1400" dirty="0" err="1" smtClean="0"/>
              <a:t>Glickstein</a:t>
            </a:r>
            <a:r>
              <a:rPr lang="en-US" sz="1400" dirty="0" smtClean="0"/>
              <a:t>, 2004)</a:t>
            </a:r>
          </a:p>
          <a:p>
            <a:pPr algn="r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patel\AppData\Local\Microsoft\Windows\Temporary Internet Files\Content.IE5\RZ6BC6TJ\MP900446639[1]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3805525" cy="6858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587</Words>
  <Application>Microsoft Office PowerPoint</Application>
  <PresentationFormat>On-screen Show (4:3)</PresentationFormat>
  <Paragraphs>122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LYME DISEASE</vt:lpstr>
      <vt:lpstr>PowerPoint Presentation</vt:lpstr>
      <vt:lpstr>VECTORS</vt:lpstr>
      <vt:lpstr>METHOD OF EXPOSURE</vt:lpstr>
      <vt:lpstr>INCUBATION PERIOD</vt:lpstr>
      <vt:lpstr>SIGNS AND SYMPTOMS</vt:lpstr>
      <vt:lpstr>SIGNS AND SYMPTOMS</vt:lpstr>
      <vt:lpstr>SIGNS AND SYMPTOMS</vt:lpstr>
      <vt:lpstr>DIAGNOSTIC TESTS</vt:lpstr>
      <vt:lpstr>PRIMARY PREVENTION</vt:lpstr>
      <vt:lpstr>PRIMARY PREVENTION</vt:lpstr>
      <vt:lpstr>SECONDARY PREVENTION</vt:lpstr>
      <vt:lpstr>TERTIARY PREVENTION</vt:lpstr>
      <vt:lpstr>REFERENCES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patel</dc:creator>
  <cp:lastModifiedBy>Cody &amp; Dani</cp:lastModifiedBy>
  <cp:revision>20</cp:revision>
  <dcterms:created xsi:type="dcterms:W3CDTF">2011-09-15T02:12:07Z</dcterms:created>
  <dcterms:modified xsi:type="dcterms:W3CDTF">2011-09-16T00:17:09Z</dcterms:modified>
</cp:coreProperties>
</file>