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1B5FD-7C59-4348-B6D6-192FD2A78ACA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09BCA-60E3-47EE-9740-C872EF9F3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97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09BCA-60E3-47EE-9740-C872EF9F3C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55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2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3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7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78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6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99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8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4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9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3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0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F31EC-36B9-4342-8B5F-C115AA6A37D5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3D4FB-7E1B-4E2E-A921-6CD50795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0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Sunrise Enabler to Discover</a:t>
            </a:r>
            <a:br>
              <a:rPr lang="en-US" dirty="0" smtClean="0"/>
            </a:br>
            <a:r>
              <a:rPr lang="en-US" dirty="0" smtClean="0"/>
              <a:t>Cultural Care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166" y="1828034"/>
            <a:ext cx="3487667" cy="4070294"/>
          </a:xfrm>
        </p:spPr>
      </p:pic>
    </p:spTree>
    <p:extLst>
      <p:ext uri="{BB962C8B-B14F-4D97-AF65-F5344CB8AC3E}">
        <p14:creationId xmlns:p14="http://schemas.microsoft.com/office/powerpoint/2010/main" val="415856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86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Care is the essence . . . and unifying focus of nursing;</a:t>
            </a:r>
          </a:p>
          <a:p>
            <a:r>
              <a:rPr lang="en-US" sz="2800" dirty="0" smtClean="0"/>
              <a:t>Culture care expressions, meanings, patterns . . . are diverse but some commonalities (universalities) exist among and between cultures;</a:t>
            </a:r>
          </a:p>
          <a:p>
            <a:r>
              <a:rPr lang="en-US" sz="2800" dirty="0" smtClean="0"/>
              <a:t>Every culture has generic (emic) and usually some professional (etic) care to be discovered and used for culturally congruent care practices (pp. 18–19).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i="1" dirty="0" smtClean="0"/>
              <a:t>(</a:t>
            </a:r>
            <a:r>
              <a:rPr lang="en-US" sz="1400" i="1" dirty="0" err="1" smtClean="0"/>
              <a:t>Leininger</a:t>
            </a:r>
            <a:r>
              <a:rPr lang="en-US" sz="1400" i="1" dirty="0" smtClean="0"/>
              <a:t>, 2006)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310720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Modes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sz="3600" dirty="0" smtClean="0"/>
              <a:t>Preservation and/or maintenance</a:t>
            </a:r>
          </a:p>
          <a:p>
            <a:pPr lvl="1"/>
            <a:r>
              <a:rPr lang="en-US" sz="2400" dirty="0" smtClean="0"/>
              <a:t>Decisions which maintain or preserve values and beliefs</a:t>
            </a:r>
          </a:p>
          <a:p>
            <a:r>
              <a:rPr lang="en-US" sz="3600" dirty="0" smtClean="0"/>
              <a:t>Accommodation and/or negotiation</a:t>
            </a:r>
          </a:p>
          <a:p>
            <a:pPr lvl="1"/>
            <a:r>
              <a:rPr lang="en-US" sz="2400" dirty="0" smtClean="0"/>
              <a:t>Care adapted to fit the patient’s culture/beliefs</a:t>
            </a:r>
          </a:p>
          <a:p>
            <a:r>
              <a:rPr lang="en-US" sz="3600" dirty="0" smtClean="0"/>
              <a:t>Repatterning and/or restructuring</a:t>
            </a:r>
          </a:p>
          <a:p>
            <a:pPr lvl="1"/>
            <a:r>
              <a:rPr lang="en-US" sz="2400" dirty="0" smtClean="0"/>
              <a:t>Decisions made mutually during modification of practice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i="1" dirty="0" smtClean="0"/>
              <a:t>(</a:t>
            </a:r>
            <a:r>
              <a:rPr lang="en-US" sz="1400" i="1" dirty="0" err="1" smtClean="0"/>
              <a:t>Sagar</a:t>
            </a:r>
            <a:r>
              <a:rPr lang="en-US" sz="1400" i="1" dirty="0" smtClean="0"/>
              <a:t>, 2011)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355343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References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sz="1400" dirty="0" err="1"/>
              <a:t>Leininger</a:t>
            </a:r>
            <a:r>
              <a:rPr lang="en-US" sz="1400" dirty="0"/>
              <a:t>, M. M. (</a:t>
            </a:r>
            <a:r>
              <a:rPr lang="en-US" sz="1400" dirty="0" smtClean="0"/>
              <a:t>2006). </a:t>
            </a:r>
            <a:r>
              <a:rPr lang="en-US" sz="1400" dirty="0"/>
              <a:t>Culture </a:t>
            </a:r>
            <a:r>
              <a:rPr lang="en-US" sz="1400" dirty="0" smtClean="0"/>
              <a:t>Care Diversity </a:t>
            </a:r>
            <a:r>
              <a:rPr lang="en-US" sz="1400" dirty="0"/>
              <a:t>and </a:t>
            </a:r>
            <a:r>
              <a:rPr lang="en-US" sz="1400" dirty="0" smtClean="0"/>
              <a:t>Universality </a:t>
            </a:r>
            <a:r>
              <a:rPr lang="en-US" sz="1400" dirty="0"/>
              <a:t>and </a:t>
            </a:r>
            <a:r>
              <a:rPr lang="en-US" sz="1400" dirty="0" smtClean="0"/>
              <a:t>evolution of </a:t>
            </a:r>
            <a:r>
              <a:rPr lang="en-US" sz="1400" dirty="0"/>
              <a:t>the </a:t>
            </a:r>
            <a:r>
              <a:rPr lang="en-US" sz="1400" dirty="0" smtClean="0"/>
              <a:t>	</a:t>
            </a:r>
            <a:r>
              <a:rPr lang="en-US" sz="1400" dirty="0" err="1" smtClean="0"/>
              <a:t>ethnonursing</a:t>
            </a:r>
            <a:r>
              <a:rPr lang="en-US" sz="1400" dirty="0" smtClean="0"/>
              <a:t> </a:t>
            </a:r>
            <a:r>
              <a:rPr lang="en-US" sz="1400" dirty="0"/>
              <a:t>method. In M. </a:t>
            </a:r>
            <a:r>
              <a:rPr lang="en-US" sz="1400" dirty="0" err="1"/>
              <a:t>Leininger</a:t>
            </a:r>
            <a:r>
              <a:rPr lang="en-US" sz="1400" dirty="0"/>
              <a:t> &amp; M. McFarland (Eds</a:t>
            </a:r>
            <a:r>
              <a:rPr lang="en-US" sz="1400" dirty="0" smtClean="0"/>
              <a:t>.), </a:t>
            </a:r>
            <a:r>
              <a:rPr lang="en-US" sz="1400" i="1" dirty="0" smtClean="0"/>
              <a:t>Culture care diversity and 	universality: A worldwide nursing theory </a:t>
            </a:r>
            <a:r>
              <a:rPr lang="en-US" sz="1400" dirty="0" smtClean="0"/>
              <a:t>(pp. 1–41). Sudbury, MA: Jones &amp; Bartlett.</a:t>
            </a:r>
          </a:p>
          <a:p>
            <a:endParaRPr lang="en-US" sz="1400" dirty="0"/>
          </a:p>
          <a:p>
            <a:r>
              <a:rPr lang="en-US" sz="1400" dirty="0" err="1" smtClean="0"/>
              <a:t>Sagar</a:t>
            </a:r>
            <a:r>
              <a:rPr lang="en-US" sz="1400" dirty="0"/>
              <a:t>, P. S. (2011). </a:t>
            </a:r>
            <a:r>
              <a:rPr lang="en-US" sz="1400" i="1" dirty="0"/>
              <a:t>Transcultural nursing theory and models, application in nursing education, </a:t>
            </a:r>
            <a:r>
              <a:rPr lang="en-US" sz="1400" i="1" dirty="0" smtClean="0"/>
              <a:t>practice</a:t>
            </a:r>
            <a:r>
              <a:rPr lang="en-US" sz="1400" i="1" dirty="0"/>
              <a:t>, and </a:t>
            </a:r>
            <a:r>
              <a:rPr lang="en-US" sz="1400" i="1" dirty="0" smtClean="0"/>
              <a:t>	administration</a:t>
            </a:r>
            <a:r>
              <a:rPr lang="en-US" sz="1400" dirty="0"/>
              <a:t>. Springer Pub Co. Retrieved </a:t>
            </a:r>
            <a:r>
              <a:rPr lang="en-US" sz="1400" dirty="0" smtClean="0"/>
              <a:t>from 	http</a:t>
            </a:r>
            <a:r>
              <a:rPr lang="en-US" sz="1400" dirty="0"/>
              <a:t>://</a:t>
            </a:r>
            <a:r>
              <a:rPr lang="en-US" sz="1400" dirty="0" smtClean="0"/>
              <a:t>www.springerpub.com/samples/9780826107480_chapter.pdf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09091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136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Sunrise Enabler to Discover Cultural Care</vt:lpstr>
      <vt:lpstr>Assumptions</vt:lpstr>
      <vt:lpstr>Modes of Action</vt:lpstr>
      <vt:lpstr>References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Sunrise Enabler to Discover Cultural Care</dc:title>
  <dc:creator>ltslab</dc:creator>
  <cp:lastModifiedBy>ltslab</cp:lastModifiedBy>
  <cp:revision>3</cp:revision>
  <dcterms:created xsi:type="dcterms:W3CDTF">2013-04-03T21:29:08Z</dcterms:created>
  <dcterms:modified xsi:type="dcterms:W3CDTF">2013-04-03T21:50:58Z</dcterms:modified>
</cp:coreProperties>
</file>