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70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5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66592BB8-2268-4378-9393-7C2CBEE81E47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B53AF8-FB22-45E2-A018-1974D55C8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AA98C-9EA2-4D12-ABE4-E26282D1D3F9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3C7BA-CD69-459C-82F8-CC1D0A2AB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AA41A-FCE5-4939-A60C-E03CC6F6A58D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094B5-7679-4420-B96E-0759F34FD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5DBE2-9888-40CF-BDC9-95B83A5DA896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9F694-29FD-4C40-9045-411F6D1C8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Isosceles Triangle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7C6AE-A517-44EC-A520-F830294CE698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E63ED-247F-4E60-BB64-CDF266F9E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18AA5-E09A-4359-A590-EBAD34FF3012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5FFDF-A9A9-43B3-AF65-BE5F9DF9DD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51EF0-9593-4CB8-B976-1D1EDC91A69C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F43DFC76-A254-4AF7-8FD2-B171BA633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CB2F4-0A29-4672-89A0-E6CC03E9A1B6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70613-094D-478B-AD88-DAEC9BA9C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A0B5F-63F5-4C8D-B9F7-95A8C35CC2FF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745D0-29D6-4BD2-923B-90DEADD9F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4890E174-96B1-4C37-947B-ED59D347EAAC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C505A02D-98BB-473E-9D9F-9152264F3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7DC039FC-014E-4952-946C-EB931E5464D6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7E83754A-3647-4FC4-917B-A05D4C883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AF798D3-EC30-4483-A98B-8D176DAE48E8}" type="datetimeFigureOut">
              <a:rPr lang="en-US"/>
              <a:pPr>
                <a:defRPr/>
              </a:pPr>
              <a:t>2/21/2011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F222817-27CE-41B1-A771-AAE0B543A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1" r:id="rId6"/>
    <p:sldLayoutId id="2147483730" r:id="rId7"/>
    <p:sldLayoutId id="2147483737" r:id="rId8"/>
    <p:sldLayoutId id="2147483738" r:id="rId9"/>
    <p:sldLayoutId id="2147483729" r:id="rId10"/>
    <p:sldLayoutId id="2147483728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ook Antiqua" pitchFamily="18" charset="0"/>
              </a:rPr>
              <a:t>Biography of Madeleine </a:t>
            </a:r>
            <a:r>
              <a:rPr lang="en-US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Book Antiqua" pitchFamily="18" charset="0"/>
              </a:rPr>
              <a:t>Leininger</a:t>
            </a:r>
            <a:endParaRPr lang="en-US" i="1" dirty="0">
              <a:solidFill>
                <a:schemeClr val="accent1">
                  <a:tint val="83000"/>
                  <a:satMod val="1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dirty="0" smtClean="0">
                <a:latin typeface="Book Antiqua" pitchFamily="18" charset="0"/>
              </a:rPr>
              <a:t>Is the founder and leader of the academic field of transcultural nursing with focus on comparative human care, theory, and research.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dirty="0" smtClean="0">
                <a:latin typeface="Book Antiqua" pitchFamily="18" charset="0"/>
              </a:rPr>
              <a:t>Professor at Emeritus, College of Nursing, Wayne State University, Detroit, Michigan, and Adjunct professor, College of Nursing, University of Nebraska Medical Center, Omaha Nebraska.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dirty="0" smtClean="0">
                <a:latin typeface="Book Antiqua" pitchFamily="18" charset="0"/>
              </a:rPr>
              <a:t>Internationally known  transcultural nursing lecturer, educator, author, theorist, administrator, researcher, and consultant in nursing and anthropology.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dirty="0" smtClean="0">
                <a:latin typeface="Book Antiqua" pitchFamily="18" charset="0"/>
              </a:rPr>
              <a:t>Living Legend of the American Academy of Nursing and an Emeritus Member of the American association of Colleges of Nursing.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000" dirty="0" smtClean="0">
                <a:latin typeface="Book Antiqua" pitchFamily="18" charset="0"/>
              </a:rPr>
              <a:t>She was one of the first to graduate professional nurses prepared with a PhD in cultural anthropology.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Implementations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Nurses strive to discover insights about our own cultural background</a:t>
            </a:r>
          </a:p>
          <a:p>
            <a:r>
              <a:rPr lang="en-US" smtClean="0"/>
              <a:t>Nurses discover the clients cultural beliefs</a:t>
            </a:r>
          </a:p>
          <a:p>
            <a:r>
              <a:rPr lang="en-US" smtClean="0"/>
              <a:t>Nurses will gain an appreciation for cultural commonalties and differences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A6EU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533400"/>
            <a:ext cx="4714875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Main Concepts 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“Care is (or should be) the essence and central domain of nursing.”</a:t>
            </a:r>
          </a:p>
          <a:p>
            <a:pPr>
              <a:lnSpc>
                <a:spcPct val="90000"/>
              </a:lnSpc>
            </a:pPr>
            <a:r>
              <a:rPr lang="en-US" smtClean="0"/>
              <a:t>Madeleine Leininger also stated that caring is the moral of nursing.</a:t>
            </a:r>
          </a:p>
          <a:p>
            <a:pPr>
              <a:lnSpc>
                <a:spcPct val="90000"/>
              </a:lnSpc>
            </a:pPr>
            <a:r>
              <a:rPr lang="en-US" smtClean="0"/>
              <a:t>She wanted to develop a plan care that was universal and fit for all cultures around the world.</a:t>
            </a:r>
          </a:p>
          <a:p>
            <a:pPr>
              <a:lnSpc>
                <a:spcPct val="90000"/>
              </a:lnSpc>
            </a:pPr>
            <a:r>
              <a:rPr lang="en-US" smtClean="0"/>
              <a:t>Care is a basic essential for human needs, growth, development, and survival.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Predictive Tents Essentials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Commonalities</a:t>
            </a:r>
          </a:p>
          <a:p>
            <a:r>
              <a:rPr lang="en-US" smtClean="0"/>
              <a:t>Worldview and Social Structure</a:t>
            </a:r>
          </a:p>
          <a:p>
            <a:r>
              <a:rPr lang="en-US" smtClean="0"/>
              <a:t>Professional and Generic Care</a:t>
            </a:r>
          </a:p>
          <a:p>
            <a:r>
              <a:rPr lang="en-US" smtClean="0"/>
              <a:t>Modalities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Assumptions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Care is essential for growth, development, and survival</a:t>
            </a:r>
          </a:p>
          <a:p>
            <a:r>
              <a:rPr lang="en-US" smtClean="0"/>
              <a:t>Care is essential in curing and healing</a:t>
            </a:r>
          </a:p>
          <a:p>
            <a:r>
              <a:rPr lang="en-US" smtClean="0"/>
              <a:t>Forms, expressions, and patterns will vary</a:t>
            </a:r>
          </a:p>
          <a:p>
            <a:r>
              <a:rPr lang="en-US" smtClean="0"/>
              <a:t>Every culture has both types of care</a:t>
            </a:r>
          </a:p>
          <a:p>
            <a:r>
              <a:rPr lang="en-US" smtClean="0"/>
              <a:t>Culture care, values, and beliefs are embedded with in the culture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Assumptions cont.</a:t>
            </a:r>
            <a:br>
              <a:rPr lang="en-US" smtClean="0">
                <a:ln>
                  <a:noFill/>
                </a:ln>
                <a:effectLst/>
              </a:rPr>
            </a:br>
            <a:endParaRPr lang="en-US" smtClean="0">
              <a:ln>
                <a:noFill/>
              </a:ln>
              <a:effectLst/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Therapeutic nursing can only occur under certain circumstances</a:t>
            </a:r>
          </a:p>
          <a:p>
            <a:r>
              <a:rPr lang="en-US" smtClean="0"/>
              <a:t>Differences within must be understood</a:t>
            </a:r>
          </a:p>
          <a:p>
            <a:r>
              <a:rPr lang="en-US" smtClean="0"/>
              <a:t>Culturally congruency, specific, or universal care are essential</a:t>
            </a:r>
          </a:p>
          <a:p>
            <a:r>
              <a:rPr lang="en-US" smtClean="0"/>
              <a:t>Nursing is an essential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en-US" sz="72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ook Antiqua" pitchFamily="18" charset="0"/>
              </a:rPr>
              <a:t>References</a:t>
            </a:r>
            <a:endParaRPr lang="en-US" sz="7200" b="1" i="1" dirty="0">
              <a:solidFill>
                <a:schemeClr val="accent1">
                  <a:tint val="83000"/>
                  <a:satMod val="1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en-US" smtClean="0">
                <a:latin typeface="Book Antiqua" pitchFamily="18" charset="0"/>
              </a:rPr>
              <a:t>Leininger, M., &amp; McFarland, M. R. (2002). </a:t>
            </a:r>
            <a:r>
              <a:rPr lang="en-US" i="1" smtClean="0">
                <a:latin typeface="Book Antiqua" pitchFamily="18" charset="0"/>
              </a:rPr>
              <a:t>Transcultural nursing: Concepts, theories, research, &amp; practice. </a:t>
            </a:r>
            <a:r>
              <a:rPr lang="en-US" smtClean="0">
                <a:latin typeface="Book Antiqua" pitchFamily="18" charset="0"/>
              </a:rPr>
              <a:t>New York, NY: McGraw-Hill.</a:t>
            </a:r>
          </a:p>
          <a:p>
            <a:endParaRPr lang="en-US" i="1" smtClean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en-US" i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Book Antiqua" pitchFamily="18" charset="0"/>
              </a:rPr>
              <a:t>Biography Continued</a:t>
            </a:r>
            <a:endParaRPr lang="en-US" i="1" dirty="0">
              <a:solidFill>
                <a:schemeClr val="accent1">
                  <a:tint val="83000"/>
                  <a:satMod val="1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Book Antiqua" pitchFamily="18" charset="0"/>
              </a:rPr>
              <a:t>She initiated the Nurse Scientist and several transcultural nursing programs in the 1970s and 1980s.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Book Antiqua" pitchFamily="18" charset="0"/>
              </a:rPr>
              <a:t>Editor of the Journal of </a:t>
            </a:r>
            <a:r>
              <a:rPr lang="en-US" i="1" dirty="0" smtClean="0">
                <a:latin typeface="Book Antiqua" pitchFamily="18" charset="0"/>
              </a:rPr>
              <a:t>Transcultural Nursing </a:t>
            </a:r>
            <a:r>
              <a:rPr lang="en-US" dirty="0" smtClean="0">
                <a:latin typeface="Book Antiqua" pitchFamily="18" charset="0"/>
              </a:rPr>
              <a:t>and started the </a:t>
            </a:r>
            <a:r>
              <a:rPr lang="en-US" i="1" dirty="0" smtClean="0">
                <a:latin typeface="Book Antiqua" pitchFamily="18" charset="0"/>
              </a:rPr>
              <a:t>Transcultural Nursing Society.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Book Antiqua" pitchFamily="18" charset="0"/>
              </a:rPr>
              <a:t>She is a distinguished Professor and Lecturer in over 90 universities and has given over 1200 public addresses in the USA and overseas.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Book Antiqua" pitchFamily="18" charset="0"/>
              </a:rPr>
              <a:t>Author and editor of 28 books and has published over 220 articles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>
                <a:latin typeface="Book Antiqua" pitchFamily="18" charset="0"/>
              </a:rPr>
              <a:t>She published the first qualitative nursing research book (1985), an early psychiatric nursing book (1960) and the first Culture Care Diversity and Universality Theory book.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 smtClean="0">
                <a:latin typeface="Book Antiqua" pitchFamily="18" charset="0"/>
              </a:rPr>
              <a:t>Leininger</a:t>
            </a:r>
            <a:r>
              <a:rPr lang="en-US" dirty="0" smtClean="0">
                <a:latin typeface="Book Antiqua" pitchFamily="18" charset="0"/>
              </a:rPr>
              <a:t> resides in Omaha, Nebraska and is active as a worldwide transcultural nursing consultant, educator, lecturer, and writer.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887663"/>
            <a:ext cx="1766888" cy="298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2887663"/>
            <a:ext cx="182880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4600" y="2887663"/>
            <a:ext cx="1766888" cy="298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84632" indent="0" algn="ctr" fontAlgn="auto">
              <a:spcAft>
                <a:spcPts val="0"/>
              </a:spcAft>
              <a:defRPr/>
            </a:pPr>
            <a:r>
              <a:rPr lang="en-US" sz="96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Kunstler Script" pitchFamily="66" charset="0"/>
              </a:rPr>
              <a:t>Madeleine </a:t>
            </a:r>
            <a:r>
              <a:rPr lang="en-US" sz="96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latin typeface="Kunstler Script" pitchFamily="66" charset="0"/>
              </a:rPr>
              <a:t>Leininger</a:t>
            </a:r>
            <a:r>
              <a:rPr lang="en-US" sz="96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Kunstler Script" pitchFamily="66" charset="0"/>
              </a:rPr>
              <a:t> </a:t>
            </a:r>
            <a:endParaRPr lang="en-US" sz="9600" b="1" dirty="0">
              <a:solidFill>
                <a:schemeClr val="accent1">
                  <a:tint val="83000"/>
                  <a:satMod val="150000"/>
                </a:schemeClr>
              </a:solidFill>
              <a:latin typeface="Kunstler Script" pitchFamily="66" charset="0"/>
            </a:endParaRPr>
          </a:p>
        </p:txBody>
      </p:sp>
      <p:sp>
        <p:nvSpPr>
          <p:cNvPr id="15365" name="Content Placeholder 7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marL="63500" indent="0" algn="ctr">
              <a:buFont typeface="Wingdings 2" pitchFamily="18" charset="2"/>
              <a:buNone/>
            </a:pPr>
            <a:r>
              <a:rPr lang="en-US" sz="2400" smtClean="0"/>
              <a:t>Rides in Omaha, Nebraska and is 86 years 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     Development Of Theory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Developed -from clinical experience</a:t>
            </a:r>
          </a:p>
          <a:p>
            <a:pPr>
              <a:spcBef>
                <a:spcPct val="0"/>
              </a:spcBef>
            </a:pPr>
            <a:r>
              <a:rPr lang="en-US" smtClean="0"/>
              <a:t>Evolved- over 3 decades</a:t>
            </a:r>
          </a:p>
          <a:p>
            <a:pPr>
              <a:spcBef>
                <a:spcPct val="0"/>
              </a:spcBef>
            </a:pPr>
            <a:r>
              <a:rPr lang="en-US" smtClean="0"/>
              <a:t>Recognized- Culture was missing a link in nursing knowledge and practice</a:t>
            </a:r>
          </a:p>
          <a:p>
            <a:pPr>
              <a:spcBef>
                <a:spcPct val="0"/>
              </a:spcBef>
            </a:pPr>
            <a:r>
              <a:rPr lang="en-US" smtClean="0"/>
              <a:t>Concept f of culture&gt;&gt;&gt; anthropology (enthonursing)</a:t>
            </a:r>
          </a:p>
          <a:p>
            <a:pPr>
              <a:spcBef>
                <a:spcPct val="0"/>
              </a:spcBef>
            </a:pPr>
            <a:r>
              <a:rPr lang="en-US" smtClean="0"/>
              <a:t>Concept of care&gt;&gt;&gt;nursing practice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        Culture and Caring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300" smtClean="0"/>
              <a:t>Theory developed through 2 concepts: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300" smtClean="0"/>
              <a:t>1. Caring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300" smtClean="0"/>
              <a:t>2. Culture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300" smtClean="0"/>
              <a:t>1.  40s-Worked as a student nurse &amp; a hospital staff nurse and gained a lot of experience here.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300" smtClean="0"/>
              <a:t>     50s-Was a psychiatric nurse for children of different backgrounds. Realized there was missing link and experienced culture shock.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300" smtClean="0"/>
              <a:t>2. Caring in some form was universally present in all cultures but some practices of care were different. Ethnonursing was a tool used to explore the transcultural concept (understands the diversity and universality of care).  As a result, her theory came to be called The Culture Care Theory.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Transcultural Nursing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Many nurses have limited knowledge about culture</a:t>
            </a:r>
          </a:p>
          <a:p>
            <a:r>
              <a:rPr lang="en-US" smtClean="0"/>
              <a:t>Demand for transcultural nursing knowledge will continue to increase, Leininger wants nurses to have a willingness to learn about cultural differences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Cultural Beliefs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When handing Saudi Arabian patients medications, do not use left hand as it is seen as unclean</a:t>
            </a:r>
          </a:p>
          <a:p>
            <a:r>
              <a:rPr lang="en-US" smtClean="0"/>
              <a:t>Using high-tech equipment may be seen as a cultural taboo to the Amish</a:t>
            </a:r>
          </a:p>
          <a:p>
            <a:r>
              <a:rPr lang="en-US" smtClean="0"/>
              <a:t>Patient may refuse help if we do not respect their beliefs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Cultural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smtClean="0"/>
              <a:t>The use of folk healers is now widely accepted in the hospital setting, as long as it does not harm or interfere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Herble medicines and teas are now used in conjuction with western medicine as long as it does not interact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Nurses who are aware of Madeleines teachings about cultural practices are looked highly upon as hospitals are looking for those who are culturally aware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How It Helps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smtClean="0"/>
              <a:t>Makes nursing easier and more acceptable</a:t>
            </a:r>
          </a:p>
          <a:p>
            <a:r>
              <a:rPr lang="en-US" smtClean="0"/>
              <a:t>Makes it more rewarding to patient</a:t>
            </a:r>
          </a:p>
          <a:p>
            <a:pPr lvl="1"/>
            <a:r>
              <a:rPr lang="en-US" smtClean="0"/>
              <a:t>Builds trust faster if nurse is aware of their belifes</a:t>
            </a:r>
          </a:p>
          <a:p>
            <a:r>
              <a:rPr lang="en-US" smtClean="0"/>
              <a:t>Makes it easier for nurse</a:t>
            </a:r>
          </a:p>
          <a:p>
            <a:pPr lvl="1"/>
            <a:r>
              <a:rPr lang="en-US" smtClean="0"/>
              <a:t>Knowledge base for different cultural belifs towards pain and death</a:t>
            </a:r>
          </a:p>
          <a:p>
            <a:pPr lvl="1"/>
            <a:r>
              <a:rPr lang="en-US" smtClean="0"/>
              <a:t>Easier to make nursing diagnoses towards pain and healing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113</TotalTime>
  <Words>708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Century Gothic</vt:lpstr>
      <vt:lpstr>Arial</vt:lpstr>
      <vt:lpstr>Wingdings 2</vt:lpstr>
      <vt:lpstr>Verdana</vt:lpstr>
      <vt:lpstr>Calibri</vt:lpstr>
      <vt:lpstr>Book Antiqua</vt:lpstr>
      <vt:lpstr>Verve</vt:lpstr>
      <vt:lpstr>Verve</vt:lpstr>
      <vt:lpstr>Verve</vt:lpstr>
      <vt:lpstr>Verve</vt:lpstr>
      <vt:lpstr>Verve</vt:lpstr>
      <vt:lpstr>Verve</vt:lpstr>
      <vt:lpstr>Verve</vt:lpstr>
      <vt:lpstr>Verve</vt:lpstr>
      <vt:lpstr>Slide 1</vt:lpstr>
      <vt:lpstr>Slide 2</vt:lpstr>
      <vt:lpstr>Slide 3</vt:lpstr>
      <vt:lpstr>     Development Of Theory</vt:lpstr>
      <vt:lpstr>        Culture and Caring</vt:lpstr>
      <vt:lpstr>Transcultural Nursing</vt:lpstr>
      <vt:lpstr>Cultural Beliefs</vt:lpstr>
      <vt:lpstr>Cultural Practices</vt:lpstr>
      <vt:lpstr>How It Helps</vt:lpstr>
      <vt:lpstr>Implementations</vt:lpstr>
      <vt:lpstr>Slide 11</vt:lpstr>
      <vt:lpstr>Main Concepts </vt:lpstr>
      <vt:lpstr>Predictive Tents Essentials</vt:lpstr>
      <vt:lpstr>Assumptions</vt:lpstr>
      <vt:lpstr>Assumptions cont. 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Biography of Madeleine Leininger</dc:title>
  <dc:creator>Debra</dc:creator>
  <cp:lastModifiedBy>labuser</cp:lastModifiedBy>
  <cp:revision>13</cp:revision>
  <dcterms:created xsi:type="dcterms:W3CDTF">2011-02-20T04:12:57Z</dcterms:created>
  <dcterms:modified xsi:type="dcterms:W3CDTF">2011-02-21T18:40:09Z</dcterms:modified>
</cp:coreProperties>
</file>