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70" r:id="rId5"/>
    <p:sldId id="271" r:id="rId6"/>
    <p:sldId id="260" r:id="rId7"/>
    <p:sldId id="261" r:id="rId8"/>
    <p:sldId id="262" r:id="rId9"/>
    <p:sldId id="263" r:id="rId10"/>
    <p:sldId id="264" r:id="rId11"/>
    <p:sldId id="265" r:id="rId12"/>
    <p:sldId id="266" r:id="rId13"/>
    <p:sldId id="267" r:id="rId14"/>
    <p:sldId id="268" r:id="rId15"/>
    <p:sldId id="269" r:id="rId16"/>
    <p:sldId id="25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7987EB-3A17-46C2-8B6E-0293A474079E}" type="datetimeFigureOut">
              <a:rPr lang="en-US" smtClean="0"/>
              <a:t>2/22/2011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FE2D01-9799-4081-801B-3B9117ED29D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Madeline</a:t>
            </a:r>
            <a:r>
              <a:rPr lang="en-US" baseline="0" dirty="0" smtClean="0"/>
              <a:t> believed that we as nurses need to discover our own beliefs about our cultural backgrounds before we can begin to understand anyone </a:t>
            </a:r>
            <a:r>
              <a:rPr lang="en-US" baseline="0" dirty="0" err="1" smtClean="0"/>
              <a:t>elses</a:t>
            </a:r>
            <a:r>
              <a:rPr lang="en-US" baseline="0" dirty="0" smtClean="0"/>
              <a:t>. After we have discovered our own beliefs, we can then work towards understanding and accepting other cultures. With this discovery and understanding, she then believed that we as nurses will gain an appreciation for different cultures.</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Leininger</a:t>
            </a:r>
            <a:r>
              <a:rPr lang="en-US" baseline="0" dirty="0" smtClean="0"/>
              <a:t> recognized the fact that nurses had a lack of knowledge about the variety of cultures that they could possible be encountering. </a:t>
            </a:r>
          </a:p>
          <a:p>
            <a:r>
              <a:rPr lang="en-US" baseline="0" dirty="0" smtClean="0"/>
              <a:t>She understood that the cultures would continue to change. </a:t>
            </a:r>
            <a:r>
              <a:rPr lang="en-US" baseline="0" dirty="0" err="1" smtClean="0"/>
              <a:t>Leininger</a:t>
            </a:r>
            <a:r>
              <a:rPr lang="en-US" baseline="0" dirty="0" smtClean="0"/>
              <a:t> wanted nurses to be passionate and willing to learn about different cultures. </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teaching her followers, she wanted to make clear that not all cultures</a:t>
            </a:r>
            <a:r>
              <a:rPr lang="en-US" baseline="0" dirty="0" smtClean="0"/>
              <a:t> were the same. Different cultures have a different beliefs. For example, Saudi Arabian patients will not accept medication from the left hand of a nurse, they view that hand as unclean. Another example has to do with the Amish, and their belief of not using technology.</a:t>
            </a:r>
          </a:p>
          <a:p>
            <a:r>
              <a:rPr lang="en-US" baseline="0" dirty="0" smtClean="0"/>
              <a:t>	</a:t>
            </a:r>
            <a:r>
              <a:rPr lang="en-US" baseline="0" dirty="0" err="1" smtClean="0"/>
              <a:t>Leininger</a:t>
            </a:r>
            <a:r>
              <a:rPr lang="en-US" baseline="0" dirty="0" smtClean="0"/>
              <a:t> wanted to make it clear that understanding cultural differences is a </a:t>
            </a:r>
            <a:r>
              <a:rPr lang="en-US" baseline="0" dirty="0" err="1" smtClean="0"/>
              <a:t>neccesity</a:t>
            </a:r>
            <a:r>
              <a:rPr lang="en-US" baseline="0" dirty="0" smtClean="0"/>
              <a:t>. Without the proper knowledge, patient to nurse interactions may be unsuccessful.</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r>
              <a:rPr lang="en-US" baseline="0" dirty="0" smtClean="0"/>
              <a:t> stated in, those who are aware of Madeleine’s teaching about the need for understanding different cultures are looked highly upon. Our society is constantly changing &amp; </a:t>
            </a:r>
            <a:r>
              <a:rPr lang="en-US" baseline="0" dirty="0" err="1" smtClean="0"/>
              <a:t>Leininger</a:t>
            </a:r>
            <a:r>
              <a:rPr lang="en-US" baseline="0" dirty="0" smtClean="0"/>
              <a:t> recognized that it was becoming a necessity to incorporate culture beliefs into nursing. For example, folk healers and </a:t>
            </a:r>
            <a:r>
              <a:rPr lang="en-US" baseline="0" dirty="0" err="1" smtClean="0"/>
              <a:t>herble</a:t>
            </a:r>
            <a:r>
              <a:rPr lang="en-US" baseline="0" dirty="0" smtClean="0"/>
              <a:t> medicines are now accepted in hospital settings, as long as it does not interfere with treatment.</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Leinenger</a:t>
            </a:r>
            <a:r>
              <a:rPr lang="en-US" baseline="0" dirty="0" smtClean="0"/>
              <a:t> believed that when her theory was learned and incorporated with everyday patient interactions, the nurse will benefit. Understanding a patients culture and respecting their beliefs can allow the patient to gain trust. </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smtClean="0"/>
            </a:lvl1pPr>
          </a:lstStyle>
          <a:p>
            <a:pPr>
              <a:defRPr/>
            </a:pPr>
            <a:fld id="{66592BB8-2268-4378-9393-7C2CBEE81E47}" type="datetimeFigureOut">
              <a:rPr lang="en-US"/>
              <a:pPr>
                <a:defRPr/>
              </a:pPr>
              <a:t>2/22/2011</a:t>
            </a:fld>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smtClean="0">
                <a:solidFill>
                  <a:srgbClr val="FFFFFF"/>
                </a:solidFill>
              </a:defRPr>
            </a:lvl1pPr>
          </a:lstStyle>
          <a:p>
            <a:pPr>
              <a:defRPr/>
            </a:pPr>
            <a:fld id="{E7B53AF8-FB22-45E2-A018-1974D55C82D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1FAA98C-9EA2-4D12-ABE4-E26282D1D3F9}"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A73C7BA-CD69-459C-82F8-CC1D0A2ABF3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B1AA41A-FCE5-4939-A60C-E03CC6F6A58D}"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B9094B5-7679-4420-B96E-0759F34FDE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C125DBE2-9888-40CF-BDC9-95B83A5DA896}" type="datetimeFigureOut">
              <a:rPr lang="en-US"/>
              <a:pPr>
                <a:defRPr/>
              </a:pPr>
              <a:t>2/22/2011</a:t>
            </a:fld>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F89F694-29FD-4C40-9045-411F6D1C801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B387C6AE-A517-44EC-A520-F830294CE698}" type="datetimeFigureOut">
              <a:rPr lang="en-US"/>
              <a:pPr>
                <a:defRPr/>
              </a:pPr>
              <a:t>2/22/2011</a:t>
            </a:fld>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F99E63ED-247F-4E60-BB64-CDF266F9E9E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4AB18AA5-E09A-4359-A590-EBAD34FF3012}" type="datetimeFigureOut">
              <a:rPr lang="en-US"/>
              <a:pPr>
                <a:defRPr/>
              </a:pPr>
              <a:t>2/22/2011</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8195FFDF-A9A9-43B3-AF65-BE5F9DF9DD7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FC451EF0-9593-4CB8-B976-1D1EDC91A69C}" type="datetimeFigureOut">
              <a:rPr lang="en-US"/>
              <a:pPr>
                <a:defRPr/>
              </a:pPr>
              <a:t>2/22/2011</a:t>
            </a:fld>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smtClean="0"/>
            </a:lvl1pPr>
          </a:lstStyle>
          <a:p>
            <a:pPr>
              <a:defRPr/>
            </a:pPr>
            <a:fld id="{F43DFC76-A254-4AF7-8FD2-B171BA633A3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575CB2F4-0A29-4672-89A0-E6CC03E9A1B6}" type="datetimeFigureOut">
              <a:rPr lang="en-US"/>
              <a:pPr>
                <a:defRPr/>
              </a:pPr>
              <a:t>2/22/2011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0470613-094D-478B-AD88-DAEC9BA9CDA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65A0B5F-63F5-4C8D-B9F7-95A8C35CC2FF}" type="datetimeFigureOut">
              <a:rPr lang="en-US"/>
              <a:pPr>
                <a:defRPr/>
              </a:pPr>
              <a:t>2/22/2011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FBB745D0-29D6-4BD2-923B-90DEADD9FC3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smtClean="0"/>
            </a:lvl1pPr>
          </a:lstStyle>
          <a:p>
            <a:pPr>
              <a:defRPr/>
            </a:pPr>
            <a:fld id="{4890E174-96B1-4C37-947B-ED59D347EAAC}" type="datetimeFigureOut">
              <a:rPr lang="en-US"/>
              <a:pPr>
                <a:defRPr/>
              </a:pPr>
              <a:t>2/22/2011</a:t>
            </a:fld>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smtClean="0"/>
            </a:lvl1pPr>
          </a:lstStyle>
          <a:p>
            <a:pPr>
              <a:defRPr/>
            </a:pPr>
            <a:fld id="{C505A02D-98BB-473E-9D9F-9152264F358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smtClean="0"/>
            </a:lvl1pPr>
          </a:lstStyle>
          <a:p>
            <a:pPr>
              <a:defRPr/>
            </a:pPr>
            <a:fld id="{7DC039FC-014E-4952-946C-EB931E5464D6}" type="datetimeFigureOut">
              <a:rPr lang="en-US"/>
              <a:pPr>
                <a:defRPr/>
              </a:pPr>
              <a:t>2/22/2011</a:t>
            </a:fld>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smtClean="0"/>
            </a:lvl1pPr>
          </a:lstStyle>
          <a:p>
            <a:pPr>
              <a:defRPr/>
            </a:pPr>
            <a:fld id="{7E83754A-3647-4FC4-917B-A05D4C883F7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smtClean="0">
                <a:solidFill>
                  <a:schemeClr val="tx1"/>
                </a:solidFill>
                <a:latin typeface="+mn-lt"/>
              </a:defRPr>
            </a:lvl1pPr>
          </a:lstStyle>
          <a:p>
            <a:pPr>
              <a:defRPr/>
            </a:pPr>
            <a:fld id="{CAF798D3-EC30-4483-A98B-8D176DAE48E8}" type="datetimeFigureOut">
              <a:rPr lang="en-US"/>
              <a:pPr>
                <a:defRPr/>
              </a:pPr>
              <a:t>2/22/2011</a:t>
            </a:fld>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smtClean="0">
                <a:solidFill>
                  <a:schemeClr val="tx1"/>
                </a:solidFill>
                <a:latin typeface="+mn-lt"/>
              </a:defRPr>
            </a:lvl1pPr>
          </a:lstStyle>
          <a:p>
            <a:pPr>
              <a:defRPr/>
            </a:pPr>
            <a:fld id="{4F222817-27CE-41B1-A771-AAE0B543A9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1" r:id="rId6"/>
    <p:sldLayoutId id="2147483730" r:id="rId7"/>
    <p:sldLayoutId id="2147483737" r:id="rId8"/>
    <p:sldLayoutId id="2147483738" r:id="rId9"/>
    <p:sldLayoutId id="2147483729" r:id="rId10"/>
    <p:sldLayoutId id="2147483728" r:id="rId11"/>
  </p:sldLayoutIdLst>
  <p:txStyles>
    <p:titleStyle>
      <a:lvl1pPr marL="484188" indent="-484188" algn="l" rtl="0" fontAlgn="base">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fontAlgn="base">
        <a:spcBef>
          <a:spcPct val="0"/>
        </a:spcBef>
        <a:spcAft>
          <a:spcPct val="0"/>
        </a:spcAft>
        <a:defRPr sz="4200">
          <a:solidFill>
            <a:srgbClr val="FF5C9C"/>
          </a:solidFill>
          <a:latin typeface="Century Gothic" pitchFamily="34" charset="0"/>
        </a:defRPr>
      </a:lvl2pPr>
      <a:lvl3pPr marL="484188" indent="-484188" algn="l" rtl="0" fontAlgn="base">
        <a:spcBef>
          <a:spcPct val="0"/>
        </a:spcBef>
        <a:spcAft>
          <a:spcPct val="0"/>
        </a:spcAft>
        <a:defRPr sz="4200">
          <a:solidFill>
            <a:srgbClr val="FF5C9C"/>
          </a:solidFill>
          <a:latin typeface="Century Gothic" pitchFamily="34" charset="0"/>
        </a:defRPr>
      </a:lvl3pPr>
      <a:lvl4pPr marL="484188" indent="-484188" algn="l" rtl="0" fontAlgn="base">
        <a:spcBef>
          <a:spcPct val="0"/>
        </a:spcBef>
        <a:spcAft>
          <a:spcPct val="0"/>
        </a:spcAft>
        <a:defRPr sz="4200">
          <a:solidFill>
            <a:srgbClr val="FF5C9C"/>
          </a:solidFill>
          <a:latin typeface="Century Gothic" pitchFamily="34" charset="0"/>
        </a:defRPr>
      </a:lvl4pPr>
      <a:lvl5pPr marL="484188" indent="-484188" algn="l" rtl="0" fontAlgn="base">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fontAlgn="base">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fontAlgn="base">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fontAlgn="base">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fontAlgn="base">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484632" indent="0" fontAlgn="auto">
              <a:spcAft>
                <a:spcPts val="0"/>
              </a:spcAft>
              <a:defRPr/>
            </a:pPr>
            <a:r>
              <a:rPr lang="en-US" i="1" dirty="0" smtClean="0">
                <a:solidFill>
                  <a:schemeClr val="accent1">
                    <a:tint val="83000"/>
                    <a:satMod val="150000"/>
                  </a:schemeClr>
                </a:solidFill>
                <a:latin typeface="Book Antiqua" pitchFamily="18" charset="0"/>
              </a:rPr>
              <a:t>Biography of Madeleine </a:t>
            </a:r>
            <a:r>
              <a:rPr lang="en-US" i="1" dirty="0" err="1" smtClean="0">
                <a:solidFill>
                  <a:schemeClr val="accent1">
                    <a:tint val="83000"/>
                    <a:satMod val="150000"/>
                  </a:schemeClr>
                </a:solidFill>
                <a:latin typeface="Book Antiqua" pitchFamily="18" charset="0"/>
              </a:rPr>
              <a:t>Leininger</a:t>
            </a:r>
            <a:endParaRPr lang="en-US" i="1" dirty="0">
              <a:solidFill>
                <a:schemeClr val="accent1">
                  <a:tint val="83000"/>
                  <a:satMod val="150000"/>
                </a:schemeClr>
              </a:solidFill>
              <a:latin typeface="Book Antiqua" pitchFamily="18" charset="0"/>
            </a:endParaRPr>
          </a:p>
        </p:txBody>
      </p:sp>
      <p:sp>
        <p:nvSpPr>
          <p:cNvPr id="5" name="Content Placeholder 4"/>
          <p:cNvSpPr>
            <a:spLocks noGrp="1"/>
          </p:cNvSpPr>
          <p:nvPr>
            <p:ph idx="1"/>
          </p:nvPr>
        </p:nvSpPr>
        <p:spPr>
          <a:xfrm>
            <a:off x="457200" y="1882775"/>
            <a:ext cx="8229600" cy="4572000"/>
          </a:xfrm>
        </p:spPr>
        <p:txBody>
          <a:bodyPr>
            <a:normAutofit lnSpcReduction="10000"/>
          </a:bodyPr>
          <a:lstStyle/>
          <a:p>
            <a:pPr marL="448056" indent="-384048" fontAlgn="auto">
              <a:spcAft>
                <a:spcPts val="0"/>
              </a:spcAft>
              <a:buFont typeface="Wingdings 2"/>
              <a:buChar char=""/>
              <a:defRPr/>
            </a:pPr>
            <a:r>
              <a:rPr lang="en-US" sz="2000" dirty="0" smtClean="0">
                <a:latin typeface="Book Antiqua" pitchFamily="18" charset="0"/>
              </a:rPr>
              <a:t>Is the founder and leader of the academic field of transcultural nursing with focus on comparative human care, theory, and research.</a:t>
            </a:r>
          </a:p>
          <a:p>
            <a:pPr marL="448056" indent="-384048" fontAlgn="auto">
              <a:spcAft>
                <a:spcPts val="0"/>
              </a:spcAft>
              <a:buFont typeface="Wingdings 2"/>
              <a:buChar char=""/>
              <a:defRPr/>
            </a:pPr>
            <a:r>
              <a:rPr lang="en-US" sz="2000" dirty="0" smtClean="0">
                <a:latin typeface="Book Antiqua" pitchFamily="18" charset="0"/>
              </a:rPr>
              <a:t>Professor at Emeritus, College of Nursing, Wayne State University, Detroit, Michigan, and Adjunct professor, College of Nursing, University of Nebraska Medical Center, Omaha Nebraska. </a:t>
            </a:r>
          </a:p>
          <a:p>
            <a:pPr marL="448056" indent="-384048" fontAlgn="auto">
              <a:spcAft>
                <a:spcPts val="0"/>
              </a:spcAft>
              <a:buFont typeface="Wingdings 2"/>
              <a:buChar char=""/>
              <a:defRPr/>
            </a:pPr>
            <a:r>
              <a:rPr lang="en-US" sz="2000" dirty="0" smtClean="0">
                <a:latin typeface="Book Antiqua" pitchFamily="18" charset="0"/>
              </a:rPr>
              <a:t>Internationally known  transcultural nursing lecturer, educator, author, theorist, administrator, researcher, and consultant in nursing and anthropology. </a:t>
            </a:r>
          </a:p>
          <a:p>
            <a:pPr marL="448056" indent="-384048" fontAlgn="auto">
              <a:spcAft>
                <a:spcPts val="0"/>
              </a:spcAft>
              <a:buFont typeface="Wingdings 2"/>
              <a:buChar char=""/>
              <a:defRPr/>
            </a:pPr>
            <a:r>
              <a:rPr lang="en-US" sz="2000" dirty="0" smtClean="0">
                <a:latin typeface="Book Antiqua" pitchFamily="18" charset="0"/>
              </a:rPr>
              <a:t>Living Legend of the American Academy of Nursing and an Emeritus Member of the American association of Colleges of Nursing.</a:t>
            </a:r>
          </a:p>
          <a:p>
            <a:pPr marL="448056" indent="-384048" fontAlgn="auto">
              <a:spcAft>
                <a:spcPts val="0"/>
              </a:spcAft>
              <a:buFont typeface="Wingdings 2"/>
              <a:buChar char=""/>
              <a:defRPr/>
            </a:pPr>
            <a:r>
              <a:rPr lang="en-US" sz="2000" dirty="0" smtClean="0">
                <a:latin typeface="Book Antiqua" pitchFamily="18" charset="0"/>
              </a:rPr>
              <a:t>She was one of the first to graduate professional nurses prepared with a PhD in cultural anthropology. </a:t>
            </a:r>
          </a:p>
          <a:p>
            <a:pPr marL="448056" indent="-384048" fontAlgn="auto">
              <a:spcAft>
                <a:spcPts val="0"/>
              </a:spcAft>
              <a:buFont typeface="Wingdings 2"/>
              <a:buChar char=""/>
              <a:defRPr/>
            </a:pPr>
            <a:endParaRPr lang="en-US" dirty="0" smtClean="0"/>
          </a:p>
          <a:p>
            <a:pPr marL="0" indent="0" fontAlgn="auto">
              <a:spcAft>
                <a:spcPts val="0"/>
              </a:spcAft>
              <a:buFont typeface="Wingdings 2"/>
              <a:buNone/>
              <a:defRPr/>
            </a:pPr>
            <a:endParaRPr lang="en-US" dirty="0" smtClean="0"/>
          </a:p>
          <a:p>
            <a:pPr marL="448056" indent="-384048" fontAlgn="auto">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Implementations</a:t>
            </a:r>
          </a:p>
        </p:txBody>
      </p:sp>
      <p:sp>
        <p:nvSpPr>
          <p:cNvPr id="28675" name="Rectangle 3"/>
          <p:cNvSpPr>
            <a:spLocks noGrp="1"/>
          </p:cNvSpPr>
          <p:nvPr>
            <p:ph type="body" idx="4294967295"/>
          </p:nvPr>
        </p:nvSpPr>
        <p:spPr/>
        <p:txBody>
          <a:bodyPr/>
          <a:lstStyle/>
          <a:p>
            <a:r>
              <a:rPr lang="en-US" smtClean="0"/>
              <a:t>Nurses strive to discover insights about our own cultural background</a:t>
            </a:r>
          </a:p>
          <a:p>
            <a:r>
              <a:rPr lang="en-US" smtClean="0"/>
              <a:t>Nurses discover the clients cultural beliefs</a:t>
            </a:r>
          </a:p>
          <a:p>
            <a:r>
              <a:rPr lang="en-US" smtClean="0"/>
              <a:t>Nurses will gain an appreciation for cultural commonalties and differences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1" name="Picture 5" descr="A6EUpl"/>
          <p:cNvPicPr>
            <a:picLocks noChangeAspect="1" noChangeArrowheads="1"/>
          </p:cNvPicPr>
          <p:nvPr/>
        </p:nvPicPr>
        <p:blipFill>
          <a:blip r:embed="rId3" cstate="print"/>
          <a:srcRect/>
          <a:stretch>
            <a:fillRect/>
          </a:stretch>
        </p:blipFill>
        <p:spPr bwMode="auto">
          <a:xfrm>
            <a:off x="2133600" y="533400"/>
            <a:ext cx="4714875" cy="60960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Main Concepts </a:t>
            </a:r>
          </a:p>
        </p:txBody>
      </p:sp>
      <p:sp>
        <p:nvSpPr>
          <p:cNvPr id="30723" name="Rectangle 3"/>
          <p:cNvSpPr>
            <a:spLocks noGrp="1"/>
          </p:cNvSpPr>
          <p:nvPr>
            <p:ph type="body" idx="4294967295"/>
          </p:nvPr>
        </p:nvSpPr>
        <p:spPr/>
        <p:txBody>
          <a:bodyPr/>
          <a:lstStyle/>
          <a:p>
            <a:pPr>
              <a:lnSpc>
                <a:spcPct val="90000"/>
              </a:lnSpc>
            </a:pPr>
            <a:r>
              <a:rPr lang="en-US" smtClean="0"/>
              <a:t>“Care is (or should be) the essence and central domain of nursing.”</a:t>
            </a:r>
          </a:p>
          <a:p>
            <a:pPr>
              <a:lnSpc>
                <a:spcPct val="90000"/>
              </a:lnSpc>
            </a:pPr>
            <a:r>
              <a:rPr lang="en-US" smtClean="0"/>
              <a:t>Madeleine Leininger also stated that caring is the moral of nursing.</a:t>
            </a:r>
          </a:p>
          <a:p>
            <a:pPr>
              <a:lnSpc>
                <a:spcPct val="90000"/>
              </a:lnSpc>
            </a:pPr>
            <a:r>
              <a:rPr lang="en-US" smtClean="0"/>
              <a:t>She wanted to develop a plan care that was universal and fit for all cultures around the world.</a:t>
            </a:r>
          </a:p>
          <a:p>
            <a:pPr>
              <a:lnSpc>
                <a:spcPct val="90000"/>
              </a:lnSpc>
            </a:pPr>
            <a:r>
              <a:rPr lang="en-US" smtClean="0"/>
              <a:t>Care is a basic essential for human needs, growth, development, and survival.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Predictive Tents Essentials</a:t>
            </a:r>
          </a:p>
        </p:txBody>
      </p:sp>
      <p:sp>
        <p:nvSpPr>
          <p:cNvPr id="31747" name="Rectangle 3"/>
          <p:cNvSpPr>
            <a:spLocks noGrp="1"/>
          </p:cNvSpPr>
          <p:nvPr>
            <p:ph type="body" idx="4294967295"/>
          </p:nvPr>
        </p:nvSpPr>
        <p:spPr/>
        <p:txBody>
          <a:bodyPr/>
          <a:lstStyle/>
          <a:p>
            <a:r>
              <a:rPr lang="en-US" smtClean="0"/>
              <a:t>Commonalities</a:t>
            </a:r>
          </a:p>
          <a:p>
            <a:r>
              <a:rPr lang="en-US" smtClean="0"/>
              <a:t>Worldview and Social Structure</a:t>
            </a:r>
          </a:p>
          <a:p>
            <a:r>
              <a:rPr lang="en-US" smtClean="0"/>
              <a:t>Professional and Generic Care</a:t>
            </a:r>
          </a:p>
          <a:p>
            <a:r>
              <a:rPr lang="en-US" smtClean="0"/>
              <a:t>Modalities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Assumptions</a:t>
            </a:r>
          </a:p>
        </p:txBody>
      </p:sp>
      <p:sp>
        <p:nvSpPr>
          <p:cNvPr id="32771" name="Rectangle 3"/>
          <p:cNvSpPr>
            <a:spLocks noGrp="1"/>
          </p:cNvSpPr>
          <p:nvPr>
            <p:ph type="body" idx="4294967295"/>
          </p:nvPr>
        </p:nvSpPr>
        <p:spPr/>
        <p:txBody>
          <a:bodyPr/>
          <a:lstStyle/>
          <a:p>
            <a:r>
              <a:rPr lang="en-US" smtClean="0"/>
              <a:t>Care is essential for growth, development, and survival</a:t>
            </a:r>
          </a:p>
          <a:p>
            <a:r>
              <a:rPr lang="en-US" smtClean="0"/>
              <a:t>Care is essential in curing and healing</a:t>
            </a:r>
          </a:p>
          <a:p>
            <a:r>
              <a:rPr lang="en-US" smtClean="0"/>
              <a:t>Forms, expressions, and patterns will vary</a:t>
            </a:r>
          </a:p>
          <a:p>
            <a:r>
              <a:rPr lang="en-US" smtClean="0"/>
              <a:t>Every culture has both types of care</a:t>
            </a:r>
          </a:p>
          <a:p>
            <a:r>
              <a:rPr lang="en-US" smtClean="0"/>
              <a:t>Culture care, values, and beliefs are embedded with in the culture</a:t>
            </a:r>
          </a:p>
          <a:p>
            <a:pPr>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Assumptions cont.</a:t>
            </a:r>
            <a:br>
              <a:rPr lang="en-US" smtClean="0">
                <a:ln>
                  <a:noFill/>
                </a:ln>
                <a:effectLst/>
              </a:rPr>
            </a:br>
            <a:endParaRPr lang="en-US" smtClean="0">
              <a:ln>
                <a:noFill/>
              </a:ln>
              <a:effectLst/>
            </a:endParaRPr>
          </a:p>
        </p:txBody>
      </p:sp>
      <p:sp>
        <p:nvSpPr>
          <p:cNvPr id="33795" name="Rectangle 3"/>
          <p:cNvSpPr>
            <a:spLocks noGrp="1"/>
          </p:cNvSpPr>
          <p:nvPr>
            <p:ph type="body" idx="4294967295"/>
          </p:nvPr>
        </p:nvSpPr>
        <p:spPr/>
        <p:txBody>
          <a:bodyPr/>
          <a:lstStyle/>
          <a:p>
            <a:r>
              <a:rPr lang="en-US" smtClean="0"/>
              <a:t>Therapeutic nursing can only occur under certain circumstances</a:t>
            </a:r>
          </a:p>
          <a:p>
            <a:r>
              <a:rPr lang="en-US" smtClean="0"/>
              <a:t>Differences within must be understood</a:t>
            </a:r>
          </a:p>
          <a:p>
            <a:r>
              <a:rPr lang="en-US" smtClean="0"/>
              <a:t>Culturally congruency, specific, or universal care are essential</a:t>
            </a:r>
          </a:p>
          <a:p>
            <a:r>
              <a:rPr lang="en-US" smtClean="0"/>
              <a:t>Nursing is an essential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fontAlgn="auto">
              <a:spcAft>
                <a:spcPts val="0"/>
              </a:spcAft>
              <a:defRPr/>
            </a:pPr>
            <a:r>
              <a:rPr lang="en-US" sz="7200" b="1" i="1" dirty="0" smtClean="0">
                <a:solidFill>
                  <a:schemeClr val="accent1">
                    <a:tint val="83000"/>
                    <a:satMod val="150000"/>
                  </a:schemeClr>
                </a:solidFill>
                <a:latin typeface="Book Antiqua" pitchFamily="18" charset="0"/>
              </a:rPr>
              <a:t>References</a:t>
            </a:r>
            <a:endParaRPr lang="en-US" sz="7200" b="1" i="1" dirty="0">
              <a:solidFill>
                <a:schemeClr val="accent1">
                  <a:tint val="83000"/>
                  <a:satMod val="150000"/>
                </a:schemeClr>
              </a:solidFill>
              <a:latin typeface="Book Antiqua" pitchFamily="18" charset="0"/>
            </a:endParaRPr>
          </a:p>
        </p:txBody>
      </p:sp>
      <p:sp>
        <p:nvSpPr>
          <p:cNvPr id="16386" name="Content Placeholder 2"/>
          <p:cNvSpPr>
            <a:spLocks noGrp="1"/>
          </p:cNvSpPr>
          <p:nvPr>
            <p:ph idx="1"/>
          </p:nvPr>
        </p:nvSpPr>
        <p:spPr>
          <a:xfrm>
            <a:off x="457200" y="1882775"/>
            <a:ext cx="8229600" cy="4572000"/>
          </a:xfrm>
        </p:spPr>
        <p:txBody>
          <a:bodyPr/>
          <a:lstStyle/>
          <a:p>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a:p>
            <a:endParaRPr lang="en-US" i="1" smtClean="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fontAlgn="auto">
              <a:spcAft>
                <a:spcPts val="0"/>
              </a:spcAft>
              <a:defRPr/>
            </a:pPr>
            <a:r>
              <a:rPr lang="en-US" i="1" dirty="0" smtClean="0">
                <a:solidFill>
                  <a:schemeClr val="accent1">
                    <a:tint val="83000"/>
                    <a:satMod val="150000"/>
                  </a:schemeClr>
                </a:solidFill>
                <a:latin typeface="Book Antiqua" pitchFamily="18" charset="0"/>
              </a:rPr>
              <a:t>Biography Continued</a:t>
            </a:r>
            <a:endParaRPr lang="en-US" i="1" dirty="0">
              <a:solidFill>
                <a:schemeClr val="accent1">
                  <a:tint val="83000"/>
                  <a:satMod val="150000"/>
                </a:schemeClr>
              </a:solidFill>
              <a:latin typeface="Book Antiqua" pitchFamily="18" charset="0"/>
            </a:endParaRPr>
          </a:p>
        </p:txBody>
      </p:sp>
      <p:sp>
        <p:nvSpPr>
          <p:cNvPr id="3" name="Content Placeholder 2"/>
          <p:cNvSpPr>
            <a:spLocks noGrp="1"/>
          </p:cNvSpPr>
          <p:nvPr>
            <p:ph idx="1"/>
          </p:nvPr>
        </p:nvSpPr>
        <p:spPr>
          <a:xfrm>
            <a:off x="457200" y="1882775"/>
            <a:ext cx="8229600" cy="4572000"/>
          </a:xfrm>
        </p:spPr>
        <p:txBody>
          <a:bodyPr>
            <a:normAutofit fontScale="70000" lnSpcReduction="20000"/>
          </a:bodyPr>
          <a:lstStyle/>
          <a:p>
            <a:pPr marL="448056" indent="-384048" fontAlgn="auto">
              <a:spcAft>
                <a:spcPts val="0"/>
              </a:spcAft>
              <a:buFont typeface="Wingdings 2"/>
              <a:buChar char=""/>
              <a:defRPr/>
            </a:pPr>
            <a:r>
              <a:rPr lang="en-US" dirty="0" smtClean="0">
                <a:latin typeface="Book Antiqua" pitchFamily="18" charset="0"/>
              </a:rPr>
              <a:t>She initiated the Nurse Scientist and several transcultural nursing programs in the 1970s and 1980s.</a:t>
            </a:r>
          </a:p>
          <a:p>
            <a:pPr marL="448056" indent="-384048" fontAlgn="auto">
              <a:spcAft>
                <a:spcPts val="0"/>
              </a:spcAft>
              <a:buFont typeface="Wingdings 2"/>
              <a:buChar char=""/>
              <a:defRPr/>
            </a:pPr>
            <a:r>
              <a:rPr lang="en-US" dirty="0" smtClean="0">
                <a:latin typeface="Book Antiqua" pitchFamily="18" charset="0"/>
              </a:rPr>
              <a:t>Editor of the Journal of </a:t>
            </a:r>
            <a:r>
              <a:rPr lang="en-US" i="1" dirty="0" smtClean="0">
                <a:latin typeface="Book Antiqua" pitchFamily="18" charset="0"/>
              </a:rPr>
              <a:t>Transcultural Nursing </a:t>
            </a:r>
            <a:r>
              <a:rPr lang="en-US" dirty="0" smtClean="0">
                <a:latin typeface="Book Antiqua" pitchFamily="18" charset="0"/>
              </a:rPr>
              <a:t>and started the </a:t>
            </a:r>
            <a:r>
              <a:rPr lang="en-US" i="1" dirty="0" smtClean="0">
                <a:latin typeface="Book Antiqua" pitchFamily="18" charset="0"/>
              </a:rPr>
              <a:t>Transcultural Nursing Society.</a:t>
            </a:r>
          </a:p>
          <a:p>
            <a:pPr marL="448056" indent="-384048" fontAlgn="auto">
              <a:spcAft>
                <a:spcPts val="0"/>
              </a:spcAft>
              <a:buFont typeface="Wingdings 2"/>
              <a:buChar char=""/>
              <a:defRPr/>
            </a:pPr>
            <a:r>
              <a:rPr lang="en-US" dirty="0" smtClean="0">
                <a:latin typeface="Book Antiqua" pitchFamily="18" charset="0"/>
              </a:rPr>
              <a:t>She is a distinguished Professor and Lecturer in over 90 universities and has given over 1200 public addresses in the USA and overseas. </a:t>
            </a:r>
          </a:p>
          <a:p>
            <a:pPr marL="448056" indent="-384048" fontAlgn="auto">
              <a:spcAft>
                <a:spcPts val="0"/>
              </a:spcAft>
              <a:buFont typeface="Wingdings 2"/>
              <a:buChar char=""/>
              <a:defRPr/>
            </a:pPr>
            <a:r>
              <a:rPr lang="en-US" dirty="0" smtClean="0">
                <a:latin typeface="Book Antiqua" pitchFamily="18" charset="0"/>
              </a:rPr>
              <a:t>Author and editor of 28 books and has published over 220 articles </a:t>
            </a:r>
          </a:p>
          <a:p>
            <a:pPr marL="448056" indent="-384048" fontAlgn="auto">
              <a:spcAft>
                <a:spcPts val="0"/>
              </a:spcAft>
              <a:buFont typeface="Wingdings 2"/>
              <a:buChar char=""/>
              <a:defRPr/>
            </a:pPr>
            <a:r>
              <a:rPr lang="en-US" dirty="0" smtClean="0">
                <a:latin typeface="Book Antiqua" pitchFamily="18" charset="0"/>
              </a:rPr>
              <a:t>She published the first qualitative nursing research book (1985), an early psychiatric nursing book (1960) and the first Culture Care Diversity and Universality Theory book. </a:t>
            </a:r>
          </a:p>
          <a:p>
            <a:pPr marL="448056" indent="-384048" fontAlgn="auto">
              <a:spcAft>
                <a:spcPts val="0"/>
              </a:spcAft>
              <a:buFont typeface="Wingdings 2"/>
              <a:buChar char=""/>
              <a:defRPr/>
            </a:pPr>
            <a:r>
              <a:rPr lang="en-US" dirty="0" err="1" smtClean="0">
                <a:latin typeface="Book Antiqua" pitchFamily="18" charset="0"/>
              </a:rPr>
              <a:t>Leininger</a:t>
            </a:r>
            <a:r>
              <a:rPr lang="en-US" dirty="0" smtClean="0">
                <a:latin typeface="Book Antiqua" pitchFamily="18" charset="0"/>
              </a:rPr>
              <a:t> resides in Omaha, Nebraska and is active as a worldwide transcultural nursing consultant, educator, lecturer, and writer. </a:t>
            </a:r>
          </a:p>
          <a:p>
            <a:pPr marL="448056" indent="-384048" fontAlgn="auto">
              <a:spcAft>
                <a:spcPts val="0"/>
              </a:spcAft>
              <a:buFont typeface="Wingdings 2"/>
              <a:buChar char=""/>
              <a:defRPr/>
            </a:pPr>
            <a:endParaRPr lang="en-US" dirty="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3" cstate="print"/>
          <a:srcRect/>
          <a:stretch>
            <a:fillRect/>
          </a:stretch>
        </p:blipFill>
        <p:spPr bwMode="auto">
          <a:xfrm>
            <a:off x="838200" y="2887663"/>
            <a:ext cx="1766888" cy="2989262"/>
          </a:xfrm>
          <a:prstGeom prst="rect">
            <a:avLst/>
          </a:prstGeom>
          <a:noFill/>
          <a:ln w="9525">
            <a:noFill/>
            <a:miter lim="800000"/>
            <a:headEnd/>
            <a:tailEnd/>
          </a:ln>
        </p:spPr>
      </p:pic>
      <p:pic>
        <p:nvPicPr>
          <p:cNvPr id="15362" name="Picture 3"/>
          <p:cNvPicPr>
            <a:picLocks noChangeAspect="1" noChangeArrowheads="1"/>
          </p:cNvPicPr>
          <p:nvPr/>
        </p:nvPicPr>
        <p:blipFill>
          <a:blip r:embed="rId4" cstate="print"/>
          <a:srcRect/>
          <a:stretch>
            <a:fillRect/>
          </a:stretch>
        </p:blipFill>
        <p:spPr bwMode="auto">
          <a:xfrm>
            <a:off x="6553200" y="2887663"/>
            <a:ext cx="1828800" cy="2981325"/>
          </a:xfrm>
          <a:prstGeom prst="rect">
            <a:avLst/>
          </a:prstGeom>
          <a:noFill/>
          <a:ln w="9525">
            <a:noFill/>
            <a:miter lim="800000"/>
            <a:headEnd/>
            <a:tailEnd/>
          </a:ln>
        </p:spPr>
      </p:pic>
      <p:pic>
        <p:nvPicPr>
          <p:cNvPr id="15363" name="Picture 4"/>
          <p:cNvPicPr>
            <a:picLocks noChangeAspect="1" noChangeArrowheads="1"/>
          </p:cNvPicPr>
          <p:nvPr/>
        </p:nvPicPr>
        <p:blipFill>
          <a:blip r:embed="rId5" cstate="print"/>
          <a:srcRect/>
          <a:stretch>
            <a:fillRect/>
          </a:stretch>
        </p:blipFill>
        <p:spPr bwMode="auto">
          <a:xfrm>
            <a:off x="3784600" y="2887663"/>
            <a:ext cx="1766888" cy="2989262"/>
          </a:xfrm>
          <a:prstGeom prst="rect">
            <a:avLst/>
          </a:prstGeom>
          <a:noFill/>
          <a:ln w="9525">
            <a:noFill/>
            <a:miter lim="800000"/>
            <a:headEnd/>
            <a:tailEnd/>
          </a:ln>
        </p:spPr>
      </p:pic>
      <p:sp>
        <p:nvSpPr>
          <p:cNvPr id="7" name="Title 6"/>
          <p:cNvSpPr>
            <a:spLocks noGrp="1"/>
          </p:cNvSpPr>
          <p:nvPr>
            <p:ph type="title"/>
          </p:nvPr>
        </p:nvSpPr>
        <p:spPr/>
        <p:txBody>
          <a:bodyPr>
            <a:noAutofit/>
          </a:bodyPr>
          <a:lstStyle/>
          <a:p>
            <a:pPr marL="484632" indent="0" algn="ctr" fontAlgn="auto">
              <a:spcAft>
                <a:spcPts val="0"/>
              </a:spcAft>
              <a:defRPr/>
            </a:pPr>
            <a:r>
              <a:rPr lang="en-US" sz="9600" b="1" dirty="0" smtClean="0">
                <a:solidFill>
                  <a:schemeClr val="accent1">
                    <a:tint val="83000"/>
                    <a:satMod val="150000"/>
                  </a:schemeClr>
                </a:solidFill>
                <a:latin typeface="Kunstler Script" pitchFamily="66" charset="0"/>
              </a:rPr>
              <a:t>Madeleine </a:t>
            </a:r>
            <a:r>
              <a:rPr lang="en-US" sz="9600" b="1" dirty="0" err="1" smtClean="0">
                <a:solidFill>
                  <a:schemeClr val="accent1">
                    <a:tint val="83000"/>
                    <a:satMod val="150000"/>
                  </a:schemeClr>
                </a:solidFill>
                <a:latin typeface="Kunstler Script" pitchFamily="66" charset="0"/>
              </a:rPr>
              <a:t>Leininger</a:t>
            </a:r>
            <a:r>
              <a:rPr lang="en-US" sz="9600" b="1" dirty="0" smtClean="0">
                <a:solidFill>
                  <a:schemeClr val="accent1">
                    <a:tint val="83000"/>
                    <a:satMod val="150000"/>
                  </a:schemeClr>
                </a:solidFill>
                <a:latin typeface="Kunstler Script" pitchFamily="66" charset="0"/>
              </a:rPr>
              <a:t> </a:t>
            </a:r>
            <a:endParaRPr lang="en-US" sz="9600" b="1" dirty="0">
              <a:solidFill>
                <a:schemeClr val="accent1">
                  <a:tint val="83000"/>
                  <a:satMod val="150000"/>
                </a:schemeClr>
              </a:solidFill>
              <a:latin typeface="Kunstler Script" pitchFamily="66" charset="0"/>
            </a:endParaRPr>
          </a:p>
        </p:txBody>
      </p:sp>
      <p:sp>
        <p:nvSpPr>
          <p:cNvPr id="15365" name="Content Placeholder 7"/>
          <p:cNvSpPr>
            <a:spLocks noGrp="1"/>
          </p:cNvSpPr>
          <p:nvPr>
            <p:ph idx="1"/>
          </p:nvPr>
        </p:nvSpPr>
        <p:spPr>
          <a:xfrm>
            <a:off x="457200" y="1882775"/>
            <a:ext cx="8229600" cy="4572000"/>
          </a:xfrm>
        </p:spPr>
        <p:txBody>
          <a:bodyPr/>
          <a:lstStyle/>
          <a:p>
            <a:pPr marL="63500" indent="0" algn="ctr">
              <a:buFont typeface="Wingdings 2" pitchFamily="18" charset="2"/>
              <a:buNone/>
            </a:pPr>
            <a:r>
              <a:rPr lang="en-US" sz="2400" smtClean="0"/>
              <a:t>Rides in Omaha, Nebraska and is 86 years old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     Development Of Theory</a:t>
            </a:r>
          </a:p>
        </p:txBody>
      </p:sp>
      <p:sp>
        <p:nvSpPr>
          <p:cNvPr id="34819" name="Rectangle 3"/>
          <p:cNvSpPr>
            <a:spLocks noGrp="1"/>
          </p:cNvSpPr>
          <p:nvPr>
            <p:ph type="body" idx="4294967295"/>
          </p:nvPr>
        </p:nvSpPr>
        <p:spPr/>
        <p:txBody>
          <a:bodyPr/>
          <a:lstStyle/>
          <a:p>
            <a:pPr>
              <a:spcBef>
                <a:spcPct val="0"/>
              </a:spcBef>
            </a:pPr>
            <a:r>
              <a:rPr lang="en-US" smtClean="0"/>
              <a:t>Developed -from clinical experience</a:t>
            </a:r>
          </a:p>
          <a:p>
            <a:pPr>
              <a:spcBef>
                <a:spcPct val="0"/>
              </a:spcBef>
            </a:pPr>
            <a:r>
              <a:rPr lang="en-US" smtClean="0"/>
              <a:t>Evolved- over 3 decades</a:t>
            </a:r>
          </a:p>
          <a:p>
            <a:pPr>
              <a:spcBef>
                <a:spcPct val="0"/>
              </a:spcBef>
            </a:pPr>
            <a:r>
              <a:rPr lang="en-US" smtClean="0"/>
              <a:t>Recognized- Culture was missing a link in nursing knowledge and practice</a:t>
            </a:r>
          </a:p>
          <a:p>
            <a:pPr>
              <a:spcBef>
                <a:spcPct val="0"/>
              </a:spcBef>
            </a:pPr>
            <a:r>
              <a:rPr lang="en-US" smtClean="0"/>
              <a:t>Concept f of culture&gt;&gt;&gt; anthropology (enthonursing)</a:t>
            </a:r>
          </a:p>
          <a:p>
            <a:pPr>
              <a:spcBef>
                <a:spcPct val="0"/>
              </a:spcBef>
            </a:pPr>
            <a:r>
              <a:rPr lang="en-US" smtClean="0"/>
              <a:t>Concept of care&gt;&gt;&gt;nursing practice</a:t>
            </a:r>
          </a:p>
          <a:p>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        Culture and Caring</a:t>
            </a:r>
          </a:p>
        </p:txBody>
      </p:sp>
      <p:sp>
        <p:nvSpPr>
          <p:cNvPr id="35843" name="Rectangle 3"/>
          <p:cNvSpPr>
            <a:spLocks noGrp="1"/>
          </p:cNvSpPr>
          <p:nvPr>
            <p:ph type="body" idx="4294967295"/>
          </p:nvPr>
        </p:nvSpPr>
        <p:spPr/>
        <p:txBody>
          <a:bodyPr/>
          <a:lstStyle/>
          <a:p>
            <a:pPr>
              <a:lnSpc>
                <a:spcPct val="80000"/>
              </a:lnSpc>
            </a:pPr>
            <a:r>
              <a:rPr lang="en-US" sz="2300" smtClean="0"/>
              <a:t>Theory developed through 2 concepts:</a:t>
            </a:r>
          </a:p>
          <a:p>
            <a:pPr>
              <a:lnSpc>
                <a:spcPct val="80000"/>
              </a:lnSpc>
              <a:buFont typeface="Wingdings 2" pitchFamily="18" charset="2"/>
              <a:buNone/>
            </a:pPr>
            <a:r>
              <a:rPr lang="en-US" sz="2300" smtClean="0"/>
              <a:t>1. Caring</a:t>
            </a:r>
          </a:p>
          <a:p>
            <a:pPr>
              <a:lnSpc>
                <a:spcPct val="80000"/>
              </a:lnSpc>
              <a:buFont typeface="Wingdings 2" pitchFamily="18" charset="2"/>
              <a:buNone/>
            </a:pPr>
            <a:r>
              <a:rPr lang="en-US" sz="2300" smtClean="0"/>
              <a:t>2. Culture</a:t>
            </a:r>
          </a:p>
          <a:p>
            <a:pPr>
              <a:lnSpc>
                <a:spcPct val="80000"/>
              </a:lnSpc>
              <a:buFont typeface="Wingdings 2" pitchFamily="18" charset="2"/>
              <a:buNone/>
            </a:pPr>
            <a:r>
              <a:rPr lang="en-US" sz="2300" smtClean="0"/>
              <a:t>1.  40s-Worked as a student nurse &amp; a hospital staff nurse and gained a lot of experience here. </a:t>
            </a:r>
          </a:p>
          <a:p>
            <a:pPr>
              <a:lnSpc>
                <a:spcPct val="80000"/>
              </a:lnSpc>
              <a:buFont typeface="Wingdings 2" pitchFamily="18" charset="2"/>
              <a:buNone/>
            </a:pPr>
            <a:r>
              <a:rPr lang="en-US" sz="2300" smtClean="0"/>
              <a:t>     50s-Was a psychiatric nurse for children of different backgrounds. Realized there was missing link and experienced culture shock.</a:t>
            </a:r>
          </a:p>
          <a:p>
            <a:pPr>
              <a:lnSpc>
                <a:spcPct val="80000"/>
              </a:lnSpc>
              <a:buFont typeface="Wingdings 2" pitchFamily="18" charset="2"/>
              <a:buNone/>
            </a:pPr>
            <a:r>
              <a:rPr lang="en-US" sz="2300" smtClean="0"/>
              <a:t>2. Caring in some form was universally present in all cultures but some practices of care were different. Ethnonursing was a tool used to explore the transcultural concept (understands the diversity and universality of care).  As a result, her theory came to be called The Culture Care Theory.</a:t>
            </a:r>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Transcultural Nursing</a:t>
            </a:r>
          </a:p>
        </p:txBody>
      </p:sp>
      <p:sp>
        <p:nvSpPr>
          <p:cNvPr id="24579" name="Content Placeholder 2"/>
          <p:cNvSpPr>
            <a:spLocks noGrp="1"/>
          </p:cNvSpPr>
          <p:nvPr>
            <p:ph idx="4294967295"/>
          </p:nvPr>
        </p:nvSpPr>
        <p:spPr/>
        <p:txBody>
          <a:bodyPr/>
          <a:lstStyle/>
          <a:p>
            <a:r>
              <a:rPr lang="en-US" smtClean="0"/>
              <a:t>Many nurses have limited knowledge about culture</a:t>
            </a:r>
          </a:p>
          <a:p>
            <a:r>
              <a:rPr lang="en-US" smtClean="0"/>
              <a:t>Demand for transcultural nursing knowledge will continue to increase, Leininger wants nurses to have a willingness to learn about cultural differences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Cultural Beliefs</a:t>
            </a:r>
          </a:p>
        </p:txBody>
      </p:sp>
      <p:sp>
        <p:nvSpPr>
          <p:cNvPr id="25603" name="Content Placeholder 2"/>
          <p:cNvSpPr>
            <a:spLocks noGrp="1"/>
          </p:cNvSpPr>
          <p:nvPr>
            <p:ph idx="4294967295"/>
          </p:nvPr>
        </p:nvSpPr>
        <p:spPr/>
        <p:txBody>
          <a:bodyPr/>
          <a:lstStyle/>
          <a:p>
            <a:r>
              <a:rPr lang="en-US" smtClean="0"/>
              <a:t>When handing Saudi Arabian patients medications, do not use left hand as it is seen as unclean</a:t>
            </a:r>
          </a:p>
          <a:p>
            <a:r>
              <a:rPr lang="en-US" smtClean="0"/>
              <a:t>Using high-tech equipment may be seen as a cultural taboo to the Amish</a:t>
            </a:r>
          </a:p>
          <a:p>
            <a:r>
              <a:rPr lang="en-US" smtClean="0"/>
              <a:t>Patient may refuse help if we do not respect their beliefs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Cultural Practices</a:t>
            </a:r>
          </a:p>
        </p:txBody>
      </p:sp>
      <p:sp>
        <p:nvSpPr>
          <p:cNvPr id="3" name="Content Placeholder 2"/>
          <p:cNvSpPr>
            <a:spLocks noGrp="1"/>
          </p:cNvSpPr>
          <p:nvPr>
            <p:ph idx="4294967295"/>
          </p:nvPr>
        </p:nvSpPr>
        <p:spPr/>
        <p:txBody>
          <a:bodyPr>
            <a:normAutofit/>
          </a:bodyPr>
          <a:lstStyle/>
          <a:p>
            <a:pPr>
              <a:lnSpc>
                <a:spcPct val="90000"/>
              </a:lnSpc>
            </a:pPr>
            <a:r>
              <a:rPr lang="en-US" sz="2800" smtClean="0"/>
              <a:t>The use of folk healers is now widely accepted in the hospital setting, as long as it does not harm or interfere</a:t>
            </a:r>
          </a:p>
          <a:p>
            <a:pPr>
              <a:lnSpc>
                <a:spcPct val="90000"/>
              </a:lnSpc>
            </a:pPr>
            <a:r>
              <a:rPr lang="en-US" sz="2800" smtClean="0"/>
              <a:t>Herble medicines and teas are now used in conjuction with western medicine as long as it does not interact</a:t>
            </a:r>
          </a:p>
          <a:p>
            <a:pPr>
              <a:lnSpc>
                <a:spcPct val="90000"/>
              </a:lnSpc>
            </a:pPr>
            <a:r>
              <a:rPr lang="en-US" sz="2800" smtClean="0"/>
              <a:t>Nurses who are aware of Madeleines teachings about cultural practices are looked highly upon as hospitals are looking for those who are culturally aware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How It Helps</a:t>
            </a:r>
          </a:p>
        </p:txBody>
      </p:sp>
      <p:sp>
        <p:nvSpPr>
          <p:cNvPr id="27651" name="Content Placeholder 2"/>
          <p:cNvSpPr>
            <a:spLocks noGrp="1"/>
          </p:cNvSpPr>
          <p:nvPr>
            <p:ph idx="4294967295"/>
          </p:nvPr>
        </p:nvSpPr>
        <p:spPr/>
        <p:txBody>
          <a:bodyPr/>
          <a:lstStyle/>
          <a:p>
            <a:r>
              <a:rPr lang="en-US" smtClean="0"/>
              <a:t>Makes nursing easier and more acceptable</a:t>
            </a:r>
          </a:p>
          <a:p>
            <a:r>
              <a:rPr lang="en-US" smtClean="0"/>
              <a:t>Makes it more rewarding to patient</a:t>
            </a:r>
          </a:p>
          <a:p>
            <a:pPr lvl="1"/>
            <a:r>
              <a:rPr lang="en-US" smtClean="0"/>
              <a:t>Builds trust faster if nurse is aware of their belifes</a:t>
            </a:r>
          </a:p>
          <a:p>
            <a:r>
              <a:rPr lang="en-US" smtClean="0"/>
              <a:t>Makes it easier for nurse</a:t>
            </a:r>
          </a:p>
          <a:p>
            <a:pPr lvl="1"/>
            <a:r>
              <a:rPr lang="en-US" smtClean="0"/>
              <a:t>Knowledge base for different cultural belifs towards pain and death</a:t>
            </a:r>
          </a:p>
          <a:p>
            <a:pPr lvl="1"/>
            <a:r>
              <a:rPr lang="en-US" smtClean="0"/>
              <a:t>Easier to make nursing diagnoses towards pain and healing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133</TotalTime>
  <Words>1113</Words>
  <Application>Microsoft Office PowerPoint</Application>
  <PresentationFormat>On-screen Show (4:3)</PresentationFormat>
  <Paragraphs>97</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Verve</vt:lpstr>
      <vt:lpstr>Biography of Madeleine Leininger</vt:lpstr>
      <vt:lpstr>Biography Continued</vt:lpstr>
      <vt:lpstr>Madeleine Leininger </vt:lpstr>
      <vt:lpstr>     Development Of Theory</vt:lpstr>
      <vt:lpstr>        Culture and Caring</vt:lpstr>
      <vt:lpstr>Transcultural Nursing</vt:lpstr>
      <vt:lpstr>Cultural Beliefs</vt:lpstr>
      <vt:lpstr>Cultural Practices</vt:lpstr>
      <vt:lpstr>How It Helps</vt:lpstr>
      <vt:lpstr>Implementations</vt:lpstr>
      <vt:lpstr>Slide 11</vt:lpstr>
      <vt:lpstr>Main Concepts </vt:lpstr>
      <vt:lpstr>Predictive Tents Essentials</vt:lpstr>
      <vt:lpstr>Assumptions</vt:lpstr>
      <vt:lpstr>Assumptions cont. </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Madeleine Leininger</dc:title>
  <dc:creator>Debra</dc:creator>
  <cp:lastModifiedBy>Owner</cp:lastModifiedBy>
  <cp:revision>15</cp:revision>
  <dcterms:created xsi:type="dcterms:W3CDTF">2011-02-20T04:12:57Z</dcterms:created>
  <dcterms:modified xsi:type="dcterms:W3CDTF">2011-02-22T06:25:15Z</dcterms:modified>
</cp:coreProperties>
</file>