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tags/tag14.xml" ContentType="application/vnd.openxmlformats-officedocument.presentationml.tags+xml"/>
  <Override PartName="/ppt/tags/tag12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tags/tag13.xml" ContentType="application/vnd.openxmlformats-officedocument.presentationml.tags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  <p:sldMasterId id="2147483770" r:id="rId2"/>
  </p:sldMasterIdLst>
  <p:notesMasterIdLst>
    <p:notesMasterId r:id="rId42"/>
  </p:notesMasterIdLst>
  <p:sldIdLst>
    <p:sldId id="256" r:id="rId3"/>
    <p:sldId id="340" r:id="rId4"/>
    <p:sldId id="342" r:id="rId5"/>
    <p:sldId id="343" r:id="rId6"/>
    <p:sldId id="258" r:id="rId7"/>
    <p:sldId id="344" r:id="rId8"/>
    <p:sldId id="289" r:id="rId9"/>
    <p:sldId id="290" r:id="rId10"/>
    <p:sldId id="291" r:id="rId11"/>
    <p:sldId id="341" r:id="rId12"/>
    <p:sldId id="339" r:id="rId13"/>
    <p:sldId id="338" r:id="rId14"/>
    <p:sldId id="260" r:id="rId15"/>
    <p:sldId id="263" r:id="rId16"/>
    <p:sldId id="264" r:id="rId17"/>
    <p:sldId id="265" r:id="rId18"/>
    <p:sldId id="318" r:id="rId19"/>
    <p:sldId id="319" r:id="rId20"/>
    <p:sldId id="269" r:id="rId21"/>
    <p:sldId id="337" r:id="rId22"/>
    <p:sldId id="324" r:id="rId23"/>
    <p:sldId id="325" r:id="rId24"/>
    <p:sldId id="326" r:id="rId25"/>
    <p:sldId id="327" r:id="rId26"/>
    <p:sldId id="328" r:id="rId27"/>
    <p:sldId id="330" r:id="rId28"/>
    <p:sldId id="331" r:id="rId29"/>
    <p:sldId id="332" r:id="rId30"/>
    <p:sldId id="333" r:id="rId31"/>
    <p:sldId id="334" r:id="rId32"/>
    <p:sldId id="335" r:id="rId33"/>
    <p:sldId id="336" r:id="rId34"/>
    <p:sldId id="272" r:id="rId35"/>
    <p:sldId id="273" r:id="rId36"/>
    <p:sldId id="274" r:id="rId37"/>
    <p:sldId id="321" r:id="rId38"/>
    <p:sldId id="322" r:id="rId39"/>
    <p:sldId id="323" r:id="rId40"/>
    <p:sldId id="277" r:id="rId4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72" autoAdjust="0"/>
    <p:restoredTop sz="94646" autoAdjust="0"/>
  </p:normalViewPr>
  <p:slideViewPr>
    <p:cSldViewPr>
      <p:cViewPr>
        <p:scale>
          <a:sx n="66" d="100"/>
          <a:sy n="66" d="100"/>
        </p:scale>
        <p:origin x="-1398" y="-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1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7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7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7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323448D-278F-4464-AC31-E3D3A431CE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D72E5FE-BF6A-4170-855A-CFC9374AE8D6}" type="slidenum">
              <a:rPr lang="en-US" sz="1200"/>
              <a:pPr algn="r"/>
              <a:t>21</a:t>
            </a:fld>
            <a:endParaRPr lang="en-US" sz="1200"/>
          </a:p>
        </p:txBody>
      </p:sp>
      <p:sp>
        <p:nvSpPr>
          <p:cNvPr id="512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5247DF8-4567-4CF3-8685-B207646BD0A5}" type="slidenum">
              <a:rPr lang="en-US" sz="1200"/>
              <a:pPr algn="r"/>
              <a:t>23</a:t>
            </a:fld>
            <a:endParaRPr lang="en-US" sz="1200"/>
          </a:p>
        </p:txBody>
      </p:sp>
      <p:sp>
        <p:nvSpPr>
          <p:cNvPr id="522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01A8706-4FA0-49FD-9C23-FCED2C51C006}" type="slidenum">
              <a:rPr lang="en-US" sz="1200"/>
              <a:pPr algn="r"/>
              <a:t>25</a:t>
            </a:fld>
            <a:endParaRPr lang="en-US" sz="1200"/>
          </a:p>
        </p:txBody>
      </p:sp>
      <p:sp>
        <p:nvSpPr>
          <p:cNvPr id="532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8990D86-56DC-4A78-8951-CA99BEF73C54}" type="slidenum">
              <a:rPr lang="en-US" sz="1200"/>
              <a:pPr algn="r"/>
              <a:t>26</a:t>
            </a:fld>
            <a:endParaRPr lang="en-US" sz="1200"/>
          </a:p>
        </p:txBody>
      </p:sp>
      <p:sp>
        <p:nvSpPr>
          <p:cNvPr id="5427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ln w="9525">
            <a:headEnd/>
            <a:tailEnd/>
          </a:ln>
        </p:spPr>
        <p:txBody>
          <a:bodyPr lIns="92075" tIns="46038" rIns="92075" bIns="46038"/>
          <a:lstStyle>
            <a:lvl1pPr marL="0" indent="0" algn="ctr">
              <a:buFont typeface="Wingdings 2" pitchFamily="18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9D63E-5F08-495A-B59C-1BA68C5BFA3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5F9C7D-4E06-4DF7-AC6C-12F8D52B23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3BD68A8-1424-4DC6-9EA5-B5E7677CA483}" type="datetimeFigureOut">
              <a:rPr lang="en-US"/>
              <a:pPr>
                <a:defRPr/>
              </a:pPr>
              <a:t>3/15/2011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F32BCBC-9559-4B7C-A343-592474AE9286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AC89B-74FB-4833-91EB-6E9695E4E8E1}" type="datetimeFigureOut">
              <a:rPr lang="en-US"/>
              <a:pPr>
                <a:defRPr/>
              </a:pPr>
              <a:t>3/15/2011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A645B-198E-45BA-86BE-7AFBDA475A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6298DE4-C810-4660-8D0F-1319F487C88D}" type="datetimeFigureOut">
              <a:rPr lang="en-US"/>
              <a:pPr>
                <a:defRPr/>
              </a:pPr>
              <a:t>3/15/2011</a:t>
            </a:fld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C3B6A2B-9809-4522-98E6-CC28411C68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3789AC0-B1BD-4AAF-AD2B-103CB23076CB}" type="datetimeFigureOut">
              <a:rPr lang="en-US"/>
              <a:pPr>
                <a:defRPr/>
              </a:pPr>
              <a:t>3/15/2011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222E775-7A0A-47A8-A8AD-BCE03B6B52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A961B5B-34AE-4C81-AF16-CC1F9C778D4D}" type="datetimeFigureOut">
              <a:rPr lang="en-US"/>
              <a:pPr>
                <a:defRPr/>
              </a:pPr>
              <a:t>3/15/2011</a:t>
            </a:fld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2F87591-23B9-4375-ACB5-AED24FFE9A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F6B8F-881D-4091-AC5F-E5410E474A42}" type="datetimeFigureOut">
              <a:rPr lang="en-US"/>
              <a:pPr>
                <a:defRPr/>
              </a:pPr>
              <a:t>3/15/2011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565E2-10BA-47F3-97B6-68A131AE1C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8792163-B388-4D79-982E-7391A5B52DEF}" type="datetimeFigureOut">
              <a:rPr lang="en-US"/>
              <a:pPr>
                <a:defRPr/>
              </a:pPr>
              <a:t>3/15/2011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D1EA227-4F1C-46B9-A239-90E10EB4849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E14F9-5761-4A9B-A485-7EE69D840D11}" type="datetimeFigureOut">
              <a:rPr lang="en-US"/>
              <a:pPr>
                <a:defRPr/>
              </a:pPr>
              <a:t>3/15/2011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9A2E0-4779-4584-BC34-B95BF8A364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6FC694-AE1B-4265-82E9-5080FB359D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20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6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30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C102079-353B-478D-83AB-59392EEE75C1}" type="datetimeFigureOut">
              <a:rPr lang="en-US"/>
              <a:pPr>
                <a:defRPr/>
              </a:pPr>
              <a:t>3/15/2011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9A1B39A-8A67-483A-A7D7-86049D72B9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3B0D3-B40C-4DA4-9560-D1BB835DF54D}" type="datetimeFigureOut">
              <a:rPr lang="en-US"/>
              <a:pPr>
                <a:defRPr/>
              </a:pPr>
              <a:t>3/15/2011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DB853-FAF8-4EA9-8E4F-FFF4A924AD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93378-794E-4489-8F47-83B7D1D817F8}" type="datetimeFigureOut">
              <a:rPr lang="en-US"/>
              <a:pPr>
                <a:defRPr/>
              </a:pPr>
              <a:t>3/15/2011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81EDF-80DC-4BAA-910C-905D261B08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11091-8A35-423A-A0B8-24F3C1B87F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41475"/>
            <a:ext cx="3810000" cy="4454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1475"/>
            <a:ext cx="3810000" cy="4454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7A045-0144-4477-A7D5-161D77B969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91F09-6381-4D34-8275-B1496EAFDF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E7178-51AA-466B-AEB9-ADEA53DA2C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031A7-A4B4-4625-8711-3373427AFE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B7B7C-F09B-4AB8-B4C8-F77D916809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9465A-8F44-4E43-B68A-24C94B50E7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41475"/>
            <a:ext cx="7772400" cy="44545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45350" y="6481763"/>
            <a:ext cx="189865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fld id="{669128FC-9E35-4348-A96C-583986A0B0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3975" name="Rectangle 7"/>
          <p:cNvSpPr>
            <a:spLocks noChangeArrowheads="1"/>
          </p:cNvSpPr>
          <p:nvPr userDrawn="1"/>
        </p:nvSpPr>
        <p:spPr bwMode="auto">
          <a:xfrm>
            <a:off x="1295400" y="6477000"/>
            <a:ext cx="6172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Mosby items and derived items © 2010, 2006 by Mosby, Inc., an affiliate of Elsevier Inc.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4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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Ø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 3" pitchFamily="18" charset="2"/>
        <a:buChar char=""/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60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751B7B53-47A5-496E-88FB-E45BAC8FC60E}" type="datetimeFigureOut">
              <a:rPr lang="en-US"/>
              <a:pPr>
                <a:defRPr/>
              </a:pPr>
              <a:t>3/15/2011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 dirty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E517FBBD-5848-461B-8E49-CD55515ECBF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8" name="Rectangle 7"/>
          <p:cNvSpPr>
            <a:spLocks noChangeArrowheads="1"/>
          </p:cNvSpPr>
          <p:nvPr userDrawn="1"/>
        </p:nvSpPr>
        <p:spPr bwMode="auto">
          <a:xfrm>
            <a:off x="1295400" y="6477000"/>
            <a:ext cx="6172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Mosby items and derived items © 2010, 2006 by Mosby, Inc., an affiliate of Elsevier Inc.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799" r:id="rId2"/>
    <p:sldLayoutId id="2147483806" r:id="rId3"/>
    <p:sldLayoutId id="2147483807" r:id="rId4"/>
    <p:sldLayoutId id="2147483808" r:id="rId5"/>
    <p:sldLayoutId id="2147483800" r:id="rId6"/>
    <p:sldLayoutId id="2147483809" r:id="rId7"/>
    <p:sldLayoutId id="2147483801" r:id="rId8"/>
    <p:sldLayoutId id="2147483810" r:id="rId9"/>
    <p:sldLayoutId id="2147483802" r:id="rId10"/>
    <p:sldLayoutId id="2147483803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3200400"/>
            <a:ext cx="7696200" cy="838200"/>
          </a:xfrm>
        </p:spPr>
        <p:txBody>
          <a:bodyPr lIns="91440" tIns="45720" rIns="91440" bIns="45720" anchor="b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1"/>
                </a:solidFill>
              </a:rPr>
              <a:t>Concepts of  Human Infection</a:t>
            </a:r>
            <a:br>
              <a:rPr lang="en-US" sz="3600" dirty="0" smtClean="0">
                <a:solidFill>
                  <a:schemeClr val="tx1"/>
                </a:solidFill>
              </a:rPr>
            </a:br>
            <a:r>
              <a:rPr lang="en-US" sz="3600" dirty="0" smtClean="0">
                <a:solidFill>
                  <a:schemeClr val="tx2">
                    <a:satMod val="200000"/>
                  </a:schemeClr>
                </a:solidFill>
              </a:rPr>
              <a:t>Daphne </a:t>
            </a:r>
            <a:r>
              <a:rPr lang="en-US" sz="3600" dirty="0" err="1" smtClean="0">
                <a:solidFill>
                  <a:schemeClr val="tx2">
                    <a:satMod val="200000"/>
                  </a:schemeClr>
                </a:solidFill>
              </a:rPr>
              <a:t>Piercy</a:t>
            </a:r>
            <a:r>
              <a:rPr lang="en-US" sz="3600" dirty="0" smtClean="0">
                <a:solidFill>
                  <a:schemeClr val="tx2">
                    <a:satMod val="200000"/>
                  </a:schemeClr>
                </a:solidFill>
              </a:rPr>
              <a:t> RN, MSN/APN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1981200"/>
            <a:ext cx="7269163" cy="838200"/>
          </a:xfrm>
        </p:spPr>
        <p:txBody>
          <a:bodyPr/>
          <a:lstStyle/>
          <a:p>
            <a:pPr marL="0" indent="0" algn="ctr">
              <a:buFont typeface="Wingdings 2" pitchFamily="18" charset="2"/>
              <a:buNone/>
            </a:pPr>
            <a:r>
              <a:rPr lang="en-US" sz="4000" smtClean="0">
                <a:solidFill>
                  <a:schemeClr val="tx2"/>
                </a:solidFill>
              </a:rPr>
              <a:t>Chapter 9</a:t>
            </a: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1295400" y="6477000"/>
            <a:ext cx="6172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Mosby items and derived items © 2010, 2006 by Mosby, Inc., an affiliate of Elsevier Inc.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91966A75-CFD3-4B49-A895-6211A5B2A0A3}" type="slidenum">
              <a:rPr lang="en-GB"/>
              <a:pPr/>
              <a:t>10</a:t>
            </a:fld>
            <a:endParaRPr lang="en-GB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7772400" cy="1219200"/>
          </a:xfrm>
        </p:spPr>
        <p:txBody>
          <a:bodyPr lIns="91440" tIns="45720" rIns="91440" bIns="45720" anchor="b"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Classification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41475"/>
            <a:ext cx="7772400" cy="4454525"/>
          </a:xfrm>
        </p:spPr>
        <p:txBody>
          <a:bodyPr>
            <a:normAutofit lnSpcReduction="100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i="1"/>
              <a:t>Endemic</a:t>
            </a:r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en-US"/>
              <a:t>Diseases with relatively high, but constant, rates of infection in a particular population </a:t>
            </a:r>
            <a:endParaRPr lang="en-US" i="1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i="1"/>
              <a:t>Epidemic</a:t>
            </a:r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en-US"/>
              <a:t>Number of new infections in a particular population greatly exceeds the number usually observed</a:t>
            </a:r>
            <a:endParaRPr lang="en-US" i="1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i="1"/>
              <a:t>Pandemic</a:t>
            </a:r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en-US"/>
              <a:t>An epidemic that spreads over a large area (a continent or worldwide)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917AB36-3E8C-432E-BD28-13103459644E}" type="slidenum">
              <a:rPr lang="en-GB"/>
              <a:pPr/>
              <a:t>11</a:t>
            </a:fld>
            <a:endParaRPr lang="en-GB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04800"/>
            <a:ext cx="7772400" cy="1219200"/>
          </a:xfrm>
        </p:spPr>
        <p:txBody>
          <a:bodyPr lIns="91440" tIns="45720" rIns="91440" bIns="45720" anchor="b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Clinical Manifestation Stages</a:t>
            </a:r>
            <a:r>
              <a:rPr lang="en-US" dirty="0">
                <a:solidFill>
                  <a:schemeClr val="tx2">
                    <a:satMod val="200000"/>
                  </a:schemeClr>
                </a:solidFill>
              </a:rPr>
              <a:t>	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41475"/>
            <a:ext cx="7772400" cy="4454525"/>
          </a:xfrm>
        </p:spPr>
        <p:txBody>
          <a:bodyPr/>
          <a:lstStyle/>
          <a:p>
            <a:r>
              <a:rPr lang="en-US" smtClean="0"/>
              <a:t>Incubation</a:t>
            </a:r>
          </a:p>
          <a:p>
            <a:r>
              <a:rPr lang="en-US" smtClean="0"/>
              <a:t>Prodromal</a:t>
            </a:r>
          </a:p>
          <a:p>
            <a:r>
              <a:rPr lang="en-US" smtClean="0"/>
              <a:t>Invasion</a:t>
            </a:r>
          </a:p>
          <a:p>
            <a:r>
              <a:rPr lang="en-US" smtClean="0"/>
              <a:t>Convalescence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15FB4E2-E05D-407D-A92F-A767273EEFF8}" type="slidenum">
              <a:rPr lang="en-GB"/>
              <a:pPr/>
              <a:t>12</a:t>
            </a:fld>
            <a:endParaRPr lang="en-GB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7772400" cy="1219200"/>
          </a:xfrm>
        </p:spPr>
        <p:txBody>
          <a:bodyPr lIns="91440" tIns="45720" rIns="91440" bIns="45720" anchor="b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Clinical Manifestations of Infectious Disease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828800"/>
            <a:ext cx="8229600" cy="4530725"/>
          </a:xfrm>
        </p:spPr>
        <p:txBody>
          <a:bodyPr/>
          <a:lstStyle/>
          <a:p>
            <a:r>
              <a:rPr lang="en-US" smtClean="0"/>
              <a:t>Variable depending on the pathogen</a:t>
            </a:r>
          </a:p>
          <a:p>
            <a:pPr lvl="1"/>
            <a:r>
              <a:rPr lang="en-US" smtClean="0"/>
              <a:t>Fever, fatigue, malaise, weakness, loss of concentration, generalized aching, loss of appetite</a:t>
            </a:r>
          </a:p>
          <a:p>
            <a:pPr lvl="1"/>
            <a:endParaRPr lang="en-US" smtClean="0"/>
          </a:p>
          <a:p>
            <a:pPr lvl="1">
              <a:buFont typeface="Wingdings" pitchFamily="2" charset="2"/>
              <a:buNone/>
            </a:pPr>
            <a:r>
              <a:rPr lang="en-US" smtClean="0"/>
              <a:t> </a:t>
            </a:r>
          </a:p>
          <a:p>
            <a:pPr lvl="2"/>
            <a:r>
              <a:rPr lang="en-US" smtClean="0"/>
              <a:t>Exogenous pyrogens (pathogen)</a:t>
            </a:r>
          </a:p>
          <a:p>
            <a:pPr lvl="2"/>
            <a:endParaRPr lang="en-US" smtClean="0"/>
          </a:p>
          <a:p>
            <a:pPr lvl="2"/>
            <a:r>
              <a:rPr lang="en-US" smtClean="0"/>
              <a:t>Endogenous pyrogens (host)</a:t>
            </a:r>
          </a:p>
          <a:p>
            <a:pPr lvl="2"/>
            <a:endParaRPr lang="en-US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F54F6E0-10C8-490B-BB61-805C91245D6D}" type="slidenum">
              <a:rPr lang="en-GB"/>
              <a:pPr/>
              <a:t>13</a:t>
            </a:fld>
            <a:endParaRPr lang="en-GB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7772400" cy="1295400"/>
          </a:xfrm>
        </p:spPr>
        <p:txBody>
          <a:bodyPr lIns="91440" tIns="45720" rIns="91440" bIns="45720" anchor="b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Classes of Infectious Microorganisms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41475"/>
            <a:ext cx="7772400" cy="4454525"/>
          </a:xfrm>
        </p:spPr>
        <p:txBody>
          <a:bodyPr>
            <a:normAutofit lnSpcReduction="10000"/>
          </a:bodyPr>
          <a:lstStyle/>
          <a:p>
            <a:pPr marL="411480" fontAlgn="auto">
              <a:lnSpc>
                <a:spcPct val="9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Viruses</a:t>
            </a:r>
          </a:p>
          <a:p>
            <a:pPr marL="740664" lvl="1" fontAlgn="auto">
              <a:lnSpc>
                <a:spcPct val="90000"/>
              </a:lnSpc>
              <a:spcAft>
                <a:spcPts val="0"/>
              </a:spcAft>
              <a:buFont typeface="Wingdings"/>
              <a:buChar char=""/>
              <a:defRPr/>
            </a:pPr>
            <a:r>
              <a:rPr lang="en-US" dirty="0" smtClean="0"/>
              <a:t>Very simple structures</a:t>
            </a:r>
          </a:p>
          <a:p>
            <a:pPr marL="740664" lvl="1" fontAlgn="auto">
              <a:lnSpc>
                <a:spcPct val="90000"/>
              </a:lnSpc>
              <a:spcAft>
                <a:spcPts val="0"/>
              </a:spcAft>
              <a:buFont typeface="Wingdings"/>
              <a:buChar char=""/>
              <a:defRPr/>
            </a:pPr>
            <a:r>
              <a:rPr lang="en-US" dirty="0" smtClean="0"/>
              <a:t>Poorly understood</a:t>
            </a:r>
          </a:p>
          <a:p>
            <a:pPr marL="740664" lvl="1" fontAlgn="auto">
              <a:lnSpc>
                <a:spcPct val="90000"/>
              </a:lnSpc>
              <a:spcAft>
                <a:spcPts val="0"/>
              </a:spcAft>
              <a:buFont typeface="Wingdings"/>
              <a:buChar char=""/>
              <a:defRPr/>
            </a:pPr>
            <a:r>
              <a:rPr lang="en-US" dirty="0" smtClean="0"/>
              <a:t>Must be transmitted through a vector</a:t>
            </a:r>
            <a:endParaRPr lang="en-US" dirty="0"/>
          </a:p>
          <a:p>
            <a:pPr marL="411480" fontAlgn="auto">
              <a:lnSpc>
                <a:spcPct val="9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Bacteria</a:t>
            </a:r>
          </a:p>
          <a:p>
            <a:pPr marL="740664" lvl="1" fontAlgn="auto">
              <a:lnSpc>
                <a:spcPct val="90000"/>
              </a:lnSpc>
              <a:spcAft>
                <a:spcPts val="0"/>
              </a:spcAft>
              <a:buFont typeface="Wingdings"/>
              <a:buChar char=""/>
              <a:defRPr/>
            </a:pPr>
            <a:r>
              <a:rPr lang="en-US" dirty="0" smtClean="0"/>
              <a:t>True </a:t>
            </a:r>
            <a:r>
              <a:rPr lang="en-US" dirty="0" err="1" smtClean="0"/>
              <a:t>vs</a:t>
            </a:r>
            <a:r>
              <a:rPr lang="en-US" dirty="0" smtClean="0"/>
              <a:t> filamentous</a:t>
            </a:r>
            <a:endParaRPr lang="en-US" dirty="0"/>
          </a:p>
          <a:p>
            <a:pPr marL="411480" fontAlgn="auto">
              <a:lnSpc>
                <a:spcPct val="9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Fungi (mycosis)</a:t>
            </a:r>
          </a:p>
          <a:p>
            <a:pPr marL="740664" lvl="1" fontAlgn="auto">
              <a:lnSpc>
                <a:spcPct val="90000"/>
              </a:lnSpc>
              <a:spcAft>
                <a:spcPts val="0"/>
              </a:spcAft>
              <a:buFont typeface="Wingdings"/>
              <a:buChar char=""/>
              <a:defRPr/>
            </a:pPr>
            <a:r>
              <a:rPr lang="en-US" dirty="0" smtClean="0"/>
              <a:t>Mold, yeast, </a:t>
            </a:r>
            <a:r>
              <a:rPr lang="en-US" dirty="0" err="1" smtClean="0"/>
              <a:t>dimphoric</a:t>
            </a:r>
            <a:endParaRPr lang="en-US" dirty="0" smtClean="0"/>
          </a:p>
          <a:p>
            <a:pPr marL="740664" lvl="1" fontAlgn="auto">
              <a:lnSpc>
                <a:spcPct val="90000"/>
              </a:lnSpc>
              <a:spcAft>
                <a:spcPts val="0"/>
              </a:spcAft>
              <a:buFont typeface="Wingdings"/>
              <a:buChar char=""/>
              <a:defRPr/>
            </a:pPr>
            <a:r>
              <a:rPr lang="en-US" dirty="0" smtClean="0"/>
              <a:t>Cause inflammation</a:t>
            </a:r>
            <a:endParaRPr lang="en-US" dirty="0"/>
          </a:p>
          <a:p>
            <a:pPr marL="411480" fontAlgn="auto">
              <a:lnSpc>
                <a:spcPct val="9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Protozoa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17B62F2-E6E5-4E84-BB22-7B92CBA98F25}" type="slidenum">
              <a:rPr lang="en-GB"/>
              <a:pPr/>
              <a:t>14</a:t>
            </a:fld>
            <a:endParaRPr lang="en-GB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7772400" cy="1219200"/>
          </a:xfrm>
        </p:spPr>
        <p:txBody>
          <a:bodyPr lIns="91440" tIns="45720" rIns="91440" bIns="45720" anchor="b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Bacterial Virulence and Infectivity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41475"/>
            <a:ext cx="7772400" cy="4454525"/>
          </a:xfrm>
        </p:spPr>
        <p:txBody>
          <a:bodyPr/>
          <a:lstStyle/>
          <a:p>
            <a:r>
              <a:rPr lang="en-US" smtClean="0"/>
              <a:t>Bacteria must have iron to multiply</a:t>
            </a:r>
          </a:p>
          <a:p>
            <a:pPr lvl="1"/>
            <a:r>
              <a:rPr lang="en-US" smtClean="0"/>
              <a:t>Siderophores (iron receptors)</a:t>
            </a:r>
          </a:p>
          <a:p>
            <a:r>
              <a:rPr lang="en-US" smtClean="0"/>
              <a:t>Presence of polysaccharide capsules</a:t>
            </a:r>
          </a:p>
          <a:p>
            <a:r>
              <a:rPr lang="en-US" smtClean="0"/>
              <a:t>Suppression of complement activation</a:t>
            </a:r>
          </a:p>
          <a:p>
            <a:r>
              <a:rPr lang="en-US" smtClean="0"/>
              <a:t>Bacterial proliferation rates can surpass protective response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FCFE68B-5E0D-406D-9CE0-6989126A209C}" type="slidenum">
              <a:rPr lang="en-GB"/>
              <a:pPr/>
              <a:t>15</a:t>
            </a:fld>
            <a:endParaRPr lang="en-GB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7772400" cy="1219200"/>
          </a:xfrm>
        </p:spPr>
        <p:txBody>
          <a:bodyPr lIns="91440" tIns="45720" rIns="91440" bIns="45720" anchor="b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Bacterial Virulence and Infectivity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41475"/>
            <a:ext cx="7772400" cy="4454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Toxin production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Exotoxins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Enzymes released during growth causing specific responses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Immunogenic</a:t>
            </a:r>
          </a:p>
          <a:p>
            <a:pPr lvl="3">
              <a:lnSpc>
                <a:spcPct val="90000"/>
              </a:lnSpc>
            </a:pPr>
            <a:r>
              <a:rPr lang="en-US" smtClean="0"/>
              <a:t>Antitoxin production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Endotoxins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Lipopolysaccharides contained in the cell walls of gram-negative organisms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Pyrogenic effects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61E375E-C7CB-47B4-81BC-64252A04F6D1}" type="slidenum">
              <a:rPr lang="en-GB"/>
              <a:pPr/>
              <a:t>16</a:t>
            </a:fld>
            <a:endParaRPr lang="en-GB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7772400" cy="990600"/>
          </a:xfrm>
        </p:spPr>
        <p:txBody>
          <a:bodyPr lIns="91440" tIns="45720" rIns="91440" bIns="45720" anchor="b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Bacterial Virulence and Infectivity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41475"/>
            <a:ext cx="7772400" cy="4454525"/>
          </a:xfrm>
        </p:spPr>
        <p:txBody>
          <a:bodyPr/>
          <a:lstStyle/>
          <a:p>
            <a:r>
              <a:rPr lang="en-US" smtClean="0"/>
              <a:t>Bacteremia or septicemia</a:t>
            </a:r>
          </a:p>
          <a:p>
            <a:pPr lvl="1"/>
            <a:r>
              <a:rPr lang="en-US" smtClean="0"/>
              <a:t>Presence of bacteria in the blood due to a failure of the body’s defense mechanisms</a:t>
            </a:r>
          </a:p>
          <a:p>
            <a:pPr lvl="1"/>
            <a:r>
              <a:rPr lang="en-US" smtClean="0"/>
              <a:t>Usually caused by gram-negative bacteria</a:t>
            </a:r>
          </a:p>
          <a:p>
            <a:pPr lvl="1"/>
            <a:r>
              <a:rPr lang="en-US" smtClean="0"/>
              <a:t>Toxins released in the blood cause the release of vasoactive peptides and cytokines that produce widespread vasodilation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DFFAE0B-6126-4236-B21A-ED6E2541CECE}" type="slidenum">
              <a:rPr lang="en-GB"/>
              <a:pPr/>
              <a:t>17</a:t>
            </a:fld>
            <a:endParaRPr lang="en-GB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7772400" cy="1066800"/>
          </a:xfrm>
        </p:spPr>
        <p:txBody>
          <a:bodyPr lIns="91440" tIns="45720" rIns="91440" bIns="45720" anchor="b"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Viral Infection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41475"/>
            <a:ext cx="7772400" cy="4454525"/>
          </a:xfrm>
        </p:spPr>
        <p:txBody>
          <a:bodyPr/>
          <a:lstStyle/>
          <a:p>
            <a:r>
              <a:rPr lang="en-US" smtClean="0"/>
              <a:t>Viruses are intracellular parasites</a:t>
            </a:r>
          </a:p>
          <a:p>
            <a:r>
              <a:rPr lang="en-US" smtClean="0"/>
              <a:t>Do not have organelles necessary for reproduction</a:t>
            </a:r>
          </a:p>
          <a:p>
            <a:pPr lvl="1"/>
            <a:r>
              <a:rPr lang="en-US" smtClean="0"/>
              <a:t>Replicate by “taking over” the metabolic systems of host cell</a:t>
            </a:r>
          </a:p>
          <a:p>
            <a:pPr lvl="1"/>
            <a:r>
              <a:rPr lang="en-US" smtClean="0"/>
              <a:t>May kill cell, coexist with cell, be killed by immune system</a:t>
            </a:r>
          </a:p>
          <a:p>
            <a:pPr lvl="1"/>
            <a:endParaRPr lang="en-US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4A2DE61-494E-46F0-8DCF-F6AD804D07D5}" type="slidenum">
              <a:rPr lang="en-GB"/>
              <a:pPr/>
              <a:t>18</a:t>
            </a:fld>
            <a:endParaRPr lang="en-GB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7772400" cy="947738"/>
          </a:xfrm>
        </p:spPr>
        <p:txBody>
          <a:bodyPr lIns="91440" tIns="45720" rIns="91440" bIns="45720" anchor="b"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Viral Infection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76400"/>
            <a:ext cx="8229600" cy="4876800"/>
          </a:xfrm>
        </p:spPr>
        <p:txBody>
          <a:bodyPr/>
          <a:lstStyle/>
          <a:p>
            <a:r>
              <a:rPr lang="en-US" smtClean="0"/>
              <a:t>Attaches to host cell via protein receptors</a:t>
            </a:r>
          </a:p>
          <a:p>
            <a:r>
              <a:rPr lang="en-US" smtClean="0"/>
              <a:t>Penetrates host cell</a:t>
            </a:r>
          </a:p>
          <a:p>
            <a:r>
              <a:rPr lang="en-US" smtClean="0"/>
              <a:t>Releases genetic information into host cytoplasm</a:t>
            </a:r>
          </a:p>
          <a:p>
            <a:pPr lvl="1"/>
            <a:r>
              <a:rPr lang="en-US" smtClean="0"/>
              <a:t>RNA viruses enter host nucleus</a:t>
            </a:r>
          </a:p>
          <a:p>
            <a:pPr lvl="2"/>
            <a:r>
              <a:rPr lang="en-US" smtClean="0"/>
              <a:t>Produce mRNA (new viral material)</a:t>
            </a:r>
          </a:p>
          <a:p>
            <a:pPr lvl="2"/>
            <a:r>
              <a:rPr lang="en-US" smtClean="0"/>
              <a:t>May produce provirus DNA (retroviruses: HIV)</a:t>
            </a:r>
          </a:p>
          <a:p>
            <a:pPr lvl="1"/>
            <a:r>
              <a:rPr lang="en-US" smtClean="0"/>
              <a:t>DNA viruses enter host nucleus</a:t>
            </a:r>
          </a:p>
          <a:p>
            <a:pPr lvl="2"/>
            <a:r>
              <a:rPr lang="en-US" smtClean="0"/>
              <a:t>May integrate into host DNA; may make mRNA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D9410D73-86A3-4269-A2CE-6B400ADE5058}" type="slidenum">
              <a:rPr lang="en-GB"/>
              <a:pPr/>
              <a:t>19</a:t>
            </a:fld>
            <a:endParaRPr lang="en-GB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7772400" cy="1219200"/>
          </a:xfrm>
        </p:spPr>
        <p:txBody>
          <a:bodyPr lIns="91440" tIns="45720" rIns="91440" bIns="45720" anchor="b"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Viral Replication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41475"/>
            <a:ext cx="7772400" cy="4454525"/>
          </a:xfrm>
        </p:spPr>
        <p:txBody>
          <a:bodyPr/>
          <a:lstStyle/>
          <a:p>
            <a:r>
              <a:rPr lang="en-US" smtClean="0"/>
              <a:t>Translation of mRNA results in the production of viral proteins</a:t>
            </a:r>
          </a:p>
          <a:p>
            <a:r>
              <a:rPr lang="en-US" smtClean="0"/>
              <a:t>New virions are released through budding</a:t>
            </a:r>
          </a:p>
          <a:p>
            <a:r>
              <a:rPr lang="en-US" smtClean="0"/>
              <a:t>Viral DNA that is integrated in host cell; DNA is transmitted to daughter cells by mitosis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3AEA3491-7EF4-49E5-9038-0378687707EE}" type="slidenum">
              <a:rPr lang="en-GB"/>
              <a:pPr/>
              <a:t>2</a:t>
            </a:fld>
            <a:endParaRPr lang="en-GB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7772400" cy="1219200"/>
          </a:xfrm>
        </p:spPr>
        <p:txBody>
          <a:bodyPr lIns="91440" tIns="45720" rIns="91440" bIns="45720" anchor="b"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Overview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7772400" cy="44180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Infection is 3rd leading cause of death in U.S.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Leading cause of death globally</a:t>
            </a:r>
          </a:p>
          <a:p>
            <a:pPr>
              <a:lnSpc>
                <a:spcPct val="9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r>
              <a:rPr lang="en-US" smtClean="0"/>
              <a:t>Emergence of new infections</a:t>
            </a:r>
          </a:p>
          <a:p>
            <a:pPr>
              <a:lnSpc>
                <a:spcPct val="9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r>
              <a:rPr lang="en-US" smtClean="0"/>
              <a:t>Increasing prevalence of known infections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Drug resistance</a:t>
            </a:r>
          </a:p>
          <a:p>
            <a:pPr lvl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436176E-5790-4AEB-9E00-913D3645D38E}" type="slidenum">
              <a:rPr lang="en-GB"/>
              <a:pPr/>
              <a:t>20</a:t>
            </a:fld>
            <a:endParaRPr lang="en-GB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7772400" cy="1066800"/>
          </a:xfrm>
        </p:spPr>
        <p:txBody>
          <a:bodyPr lIns="91440" tIns="45720" rIns="91440" bIns="45720" anchor="b"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Cellular Effects of Viruses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41475"/>
            <a:ext cx="7772400" cy="4454525"/>
          </a:xfrm>
        </p:spPr>
        <p:txBody>
          <a:bodyPr>
            <a:normAutofit lnSpcReduction="100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/>
              <a:t>Inhibition of host cell DNA, RNA, or protein synthesis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/>
              <a:t>Disruption of lysosomal membranes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/>
              <a:t>Promotion of apoptosis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/>
              <a:t>Fusion of infected, adjacent host cells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/>
              <a:t>Alteration of antigenic properties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/>
              <a:t>Transformation of host cells into cancerous cells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/>
              <a:t>Promotion of secondary bacterial infections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68CBBE9-4A61-46DF-858D-2EF3C284D0AC}" type="slidenum">
              <a:rPr lang="en-GB"/>
              <a:pPr/>
              <a:t>21</a:t>
            </a:fld>
            <a:endParaRPr lang="en-GB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04800"/>
            <a:ext cx="7772400" cy="1219200"/>
          </a:xfrm>
        </p:spPr>
        <p:txBody>
          <a:bodyPr lIns="91440" tIns="45720" rIns="91440" bIns="45720" anchor="b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Acquired Immunodeficiency Syndrome (AIDS)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41475"/>
            <a:ext cx="7772400" cy="4418013"/>
          </a:xfrm>
        </p:spPr>
        <p:txBody>
          <a:bodyPr/>
          <a:lstStyle/>
          <a:p>
            <a:r>
              <a:rPr lang="en-US" smtClean="0"/>
              <a:t>Syndrome caused by a viral disease</a:t>
            </a:r>
          </a:p>
          <a:p>
            <a:pPr lvl="1"/>
            <a:r>
              <a:rPr lang="en-US" smtClean="0"/>
              <a:t>HIV</a:t>
            </a:r>
          </a:p>
          <a:p>
            <a:pPr lvl="1"/>
            <a:r>
              <a:rPr lang="en-US" smtClean="0"/>
              <a:t>Depletes the body’s Th cells</a:t>
            </a:r>
          </a:p>
          <a:p>
            <a:pPr lvl="1"/>
            <a:r>
              <a:rPr lang="en-US" smtClean="0"/>
              <a:t>Incidence</a:t>
            </a:r>
          </a:p>
          <a:p>
            <a:pPr lvl="2"/>
            <a:r>
              <a:rPr lang="en-US" smtClean="0"/>
              <a:t>Worldwide</a:t>
            </a:r>
          </a:p>
          <a:p>
            <a:pPr lvl="3"/>
            <a:r>
              <a:rPr lang="en-US" smtClean="0"/>
              <a:t>5 million per year</a:t>
            </a:r>
          </a:p>
          <a:p>
            <a:pPr lvl="2"/>
            <a:r>
              <a:rPr lang="en-US" smtClean="0"/>
              <a:t>United States</a:t>
            </a:r>
          </a:p>
          <a:p>
            <a:pPr lvl="3"/>
            <a:r>
              <a:rPr lang="en-US" smtClean="0"/>
              <a:t>About 31,000 cases per year</a:t>
            </a:r>
          </a:p>
          <a:p>
            <a:pPr lvl="3"/>
            <a:r>
              <a:rPr lang="en-US" smtClean="0"/>
              <a:t>400,000 currently living with AIDS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7F3972F-3C31-43E1-AD88-078CEDD2E844}" type="slidenum">
              <a:rPr lang="en-GB"/>
              <a:pPr/>
              <a:t>22</a:t>
            </a:fld>
            <a:endParaRPr lang="en-GB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7772400" cy="1219200"/>
          </a:xfrm>
        </p:spPr>
        <p:txBody>
          <a:bodyPr lIns="91440" tIns="45720" rIns="91440" bIns="45720" anchor="b"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AIDS	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41475"/>
            <a:ext cx="7772400" cy="4454525"/>
          </a:xfrm>
        </p:spPr>
        <p:txBody>
          <a:bodyPr/>
          <a:lstStyle/>
          <a:p>
            <a:r>
              <a:rPr lang="en-US" smtClean="0"/>
              <a:t>HIV-1</a:t>
            </a:r>
          </a:p>
          <a:p>
            <a:pPr lvl="1"/>
            <a:r>
              <a:rPr lang="en-US" smtClean="0"/>
              <a:t>Cause of HIV in Western Hemisphere and Europe</a:t>
            </a:r>
          </a:p>
          <a:p>
            <a:r>
              <a:rPr lang="en-US" smtClean="0"/>
              <a:t>HIV-2</a:t>
            </a:r>
          </a:p>
          <a:p>
            <a:pPr lvl="1"/>
            <a:r>
              <a:rPr lang="en-US" smtClean="0"/>
              <a:t>Cause of HIV in Africa and Southeast Asia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68B211A8-207E-4EDC-9E9E-5A0E73483FD3}" type="slidenum">
              <a:rPr lang="en-GB"/>
              <a:pPr/>
              <a:t>23</a:t>
            </a:fld>
            <a:endParaRPr lang="en-GB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7772400" cy="1219200"/>
          </a:xfrm>
        </p:spPr>
        <p:txBody>
          <a:bodyPr lIns="91440" tIns="45720" rIns="91440" bIns="45720" anchor="b"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AIDS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41475"/>
            <a:ext cx="7772400" cy="4418013"/>
          </a:xfrm>
        </p:spPr>
        <p:txBody>
          <a:bodyPr/>
          <a:lstStyle/>
          <a:p>
            <a:r>
              <a:rPr lang="en-US" smtClean="0"/>
              <a:t>Effective antiviral therapies have made AIDS a chronic disease</a:t>
            </a:r>
          </a:p>
          <a:p>
            <a:r>
              <a:rPr lang="en-US" smtClean="0"/>
              <a:t>Epidemiology</a:t>
            </a:r>
          </a:p>
          <a:p>
            <a:pPr lvl="1"/>
            <a:r>
              <a:rPr lang="en-US" smtClean="0"/>
              <a:t>Blood-borne pathogen</a:t>
            </a:r>
          </a:p>
          <a:p>
            <a:pPr lvl="1"/>
            <a:r>
              <a:rPr lang="en-US" smtClean="0"/>
              <a:t>Currently increasing faster in women than men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B950501-83F4-412C-A434-5E014D3719B9}" type="slidenum">
              <a:rPr lang="en-GB"/>
              <a:pPr/>
              <a:t>24</a:t>
            </a:fld>
            <a:endParaRPr lang="en-GB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7772400" cy="1219200"/>
          </a:xfrm>
        </p:spPr>
        <p:txBody>
          <a:bodyPr lIns="91440" tIns="45720" rIns="91440" bIns="45720" anchor="b"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Mechanism of Injury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41475"/>
            <a:ext cx="7772400" cy="4454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RNA virus (retrovirus)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Stores genetic material on single-stranded RNA rather than usual double-stranded DNA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Carries an enzyme </a:t>
            </a:r>
            <a:r>
              <a:rPr lang="en-US" i="1" smtClean="0"/>
              <a:t>reverse transcriptase</a:t>
            </a:r>
            <a:r>
              <a:rPr lang="en-US" smtClean="0"/>
              <a:t> that creates a double-stranded DNA version of the virus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New DNA becomes part of cell’s genetic material and accelerates apoptosis</a:t>
            </a:r>
          </a:p>
        </p:txBody>
      </p:sp>
    </p:spTree>
    <p:custDataLst>
      <p:tags r:id="rId1"/>
    </p:custData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A47C4FF-80E8-4E80-9DE0-066B9451E23F}" type="slidenum">
              <a:rPr lang="en-GB"/>
              <a:pPr/>
              <a:t>25</a:t>
            </a:fld>
            <a:endParaRPr lang="en-GB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7772400" cy="1219200"/>
          </a:xfrm>
        </p:spPr>
        <p:txBody>
          <a:bodyPr lIns="91440" tIns="45720" rIns="91440" bIns="45720" anchor="b"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HIV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41475"/>
            <a:ext cx="7772400" cy="44180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Structure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gp120 protein binds to the CD4 molecule found primarily on the surface of helper T cells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CD4+ Th cells</a:t>
            </a:r>
          </a:p>
          <a:p>
            <a:pPr lvl="3">
              <a:lnSpc>
                <a:spcPct val="90000"/>
              </a:lnSpc>
            </a:pPr>
            <a:r>
              <a:rPr lang="en-US" smtClean="0"/>
              <a:t>Typically 800 to 1000 cells/mm</a:t>
            </a:r>
            <a:r>
              <a:rPr lang="en-US" baseline="30000" smtClean="0"/>
              <a:t>3</a:t>
            </a:r>
          </a:p>
          <a:p>
            <a:pPr lvl="3">
              <a:lnSpc>
                <a:spcPct val="90000"/>
              </a:lnSpc>
            </a:pPr>
            <a:r>
              <a:rPr lang="en-US" smtClean="0"/>
              <a:t>Reverses CD4:CD8 ratio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Co-receptors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CXCR4 and CCR5</a:t>
            </a:r>
          </a:p>
          <a:p>
            <a:pPr lvl="3">
              <a:lnSpc>
                <a:spcPct val="90000"/>
              </a:lnSpc>
            </a:pPr>
            <a:r>
              <a:rPr lang="en-US" smtClean="0"/>
              <a:t>Strains can be selective for these receptors; influences the tropism of the target cells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7961907-73C6-4284-AA87-28FB7D6C62EC}" type="slidenum">
              <a:rPr lang="en-GB"/>
              <a:pPr/>
              <a:t>26</a:t>
            </a:fld>
            <a:endParaRPr lang="en-GB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7772400" cy="1219200"/>
          </a:xfrm>
        </p:spPr>
        <p:txBody>
          <a:bodyPr lIns="91440" tIns="45720" rIns="91440" bIns="45720" anchor="b"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HIV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41475"/>
            <a:ext cx="7772400" cy="4418013"/>
          </a:xfrm>
        </p:spPr>
        <p:txBody>
          <a:bodyPr/>
          <a:lstStyle/>
          <a:p>
            <a:r>
              <a:rPr lang="en-US" smtClean="0"/>
              <a:t>Clinical manifestations</a:t>
            </a:r>
          </a:p>
          <a:p>
            <a:pPr lvl="1"/>
            <a:r>
              <a:rPr lang="en-US" smtClean="0"/>
              <a:t>Serologically negative, serologically positive but asymptomatic, early stages of HIV, or AIDS</a:t>
            </a:r>
          </a:p>
          <a:p>
            <a:pPr lvl="1"/>
            <a:r>
              <a:rPr lang="en-US" smtClean="0"/>
              <a:t>Window period</a:t>
            </a:r>
          </a:p>
          <a:p>
            <a:pPr lvl="1"/>
            <a:r>
              <a:rPr lang="en-US" smtClean="0"/>
              <a:t>Th cells &lt;200 cells/mm</a:t>
            </a:r>
            <a:r>
              <a:rPr lang="en-US" baseline="30000" smtClean="0"/>
              <a:t>3</a:t>
            </a:r>
          </a:p>
          <a:p>
            <a:pPr lvl="1"/>
            <a:r>
              <a:rPr lang="en-US" smtClean="0"/>
              <a:t>Diagnosis of AIDS is made in association with various clinical conditions</a:t>
            </a:r>
          </a:p>
          <a:p>
            <a:pPr lvl="2"/>
            <a:r>
              <a:rPr lang="en-US" smtClean="0"/>
              <a:t>Atypical or opportunistic infections and cancer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013F82A-8408-40B0-AC69-93A740B2EE7C}" type="slidenum">
              <a:rPr lang="en-GB"/>
              <a:pPr/>
              <a:t>27</a:t>
            </a:fld>
            <a:endParaRPr lang="en-GB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8229600" cy="1143000"/>
          </a:xfrm>
        </p:spPr>
        <p:txBody>
          <a:bodyPr lIns="91440" tIns="45720" rIns="91440" bIns="45720" anchor="b"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Phases of Disease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8229600" cy="5029200"/>
          </a:xfrm>
        </p:spPr>
        <p:txBody>
          <a:bodyPr>
            <a:normAutofit lnSpcReduction="100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/>
              <a:t>Early phase</a:t>
            </a:r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en-US"/>
              <a:t>Lasts about 2 weeks</a:t>
            </a:r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en-US"/>
              <a:t>Headaches, fever, flu-like symptoms</a:t>
            </a:r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en-US"/>
              <a:t>High level of virus in blood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/>
              <a:t>Middle phase</a:t>
            </a:r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en-US"/>
              <a:t>Lasts months to years</a:t>
            </a:r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en-US"/>
              <a:t>Few symptoms</a:t>
            </a:r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en-US"/>
              <a:t>Virus dormant in host DNA</a:t>
            </a:r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en-US"/>
              <a:t>Few virus in blood but many Abs. Basis of testing.</a:t>
            </a:r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en-US"/>
              <a:t>Continuous infection, death, and replacement of CD4+ T cells likely by own Tc (CD8+ cells)</a:t>
            </a:r>
          </a:p>
        </p:txBody>
      </p:sp>
    </p:spTree>
    <p:custDataLst>
      <p:tags r:id="rId1"/>
    </p:custData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A57394C-1A4D-407C-BF2D-67C6CE5B6801}" type="slidenum">
              <a:rPr lang="en-GB"/>
              <a:pPr/>
              <a:t>28</a:t>
            </a:fld>
            <a:endParaRPr lang="en-GB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57200"/>
            <a:ext cx="8229600" cy="868363"/>
          </a:xfrm>
        </p:spPr>
        <p:txBody>
          <a:bodyPr lIns="91440" tIns="45720" rIns="91440" bIns="45720" anchor="b"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Progression to AIDS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524000"/>
            <a:ext cx="8229600" cy="4267200"/>
          </a:xfrm>
        </p:spPr>
        <p:txBody>
          <a:bodyPr>
            <a:normAutofit fontScale="925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/>
              <a:t>Late phase</a:t>
            </a:r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en-US"/>
              <a:t>Rapid decline in CD4+ T cells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/>
              <a:t>If &lt;400/cubic ml (normal, 1000), start treatment</a:t>
            </a:r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en-US"/>
              <a:t>Patient weak, opportunistic infections begin</a:t>
            </a:r>
          </a:p>
          <a:p>
            <a:pPr marL="996696" lvl="2" fontAlgn="auto">
              <a:spcAft>
                <a:spcPts val="0"/>
              </a:spcAft>
              <a:buFont typeface="Wingdings 2"/>
              <a:buChar char=""/>
              <a:defRPr/>
            </a:pPr>
            <a:r>
              <a:rPr lang="en-US"/>
              <a:t>Herpes, varicella, </a:t>
            </a:r>
            <a:r>
              <a:rPr lang="en-US" i="1"/>
              <a:t>Mycobacterium</a:t>
            </a:r>
            <a:r>
              <a:rPr lang="en-US"/>
              <a:t> (Tb), fungi, </a:t>
            </a:r>
            <a:r>
              <a:rPr lang="en-US" i="1"/>
              <a:t>Pneumocystis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/>
              <a:t>When CD4+ &lt;200/cubic ml:</a:t>
            </a:r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en-US"/>
              <a:t>Lymphoma</a:t>
            </a:r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en-US"/>
              <a:t>Cancer (Kaposi sarcoma)</a:t>
            </a:r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en-US"/>
              <a:t>Often fatal within a year</a:t>
            </a:r>
          </a:p>
        </p:txBody>
      </p:sp>
    </p:spTree>
    <p:custDataLst>
      <p:tags r:id="rId1"/>
    </p:custData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7F1933F-42CD-4F9B-9E31-5B840D73F9AE}" type="slidenum">
              <a:rPr lang="en-GB"/>
              <a:pPr/>
              <a:t>29</a:t>
            </a:fld>
            <a:endParaRPr lang="en-GB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8229600" cy="1143000"/>
          </a:xfrm>
        </p:spPr>
        <p:txBody>
          <a:bodyPr lIns="91440" tIns="45720" rIns="91440" bIns="45720" anchor="b"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Treatment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302125"/>
          </a:xfrm>
        </p:spPr>
        <p:txBody>
          <a:bodyPr/>
          <a:lstStyle/>
          <a:p>
            <a:r>
              <a:rPr lang="en-US" smtClean="0"/>
              <a:t>HAART (highly active antiretroviral therapy)</a:t>
            </a:r>
          </a:p>
          <a:p>
            <a:pPr lvl="1"/>
            <a:r>
              <a:rPr lang="en-US" smtClean="0"/>
              <a:t>3 or more drugs: usually 2 that target reverse transcriptase (fools DNA into incorporating it into new strand, then halts DNA synthesis) and 1 that targets viral protease (can’t cleave apart precursor proteins so can’t make new viral proteins)	</a:t>
            </a:r>
          </a:p>
          <a:p>
            <a:r>
              <a:rPr lang="en-US" smtClean="0"/>
              <a:t>Not a cure; instead slows progression</a:t>
            </a:r>
          </a:p>
          <a:p>
            <a:pPr lvl="1"/>
            <a:r>
              <a:rPr lang="en-US" smtClean="0"/>
              <a:t>Expensive: $7000 to $10,000 per year</a:t>
            </a:r>
          </a:p>
          <a:p>
            <a:pPr lvl="1"/>
            <a:r>
              <a:rPr lang="en-US" smtClean="0"/>
              <a:t>Many side effects unpleasant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Infection Control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2291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Public health initiatives</a:t>
            </a:r>
          </a:p>
          <a:p>
            <a:r>
              <a:rPr lang="en-US" smtClean="0"/>
              <a:t>Vaccine Programs</a:t>
            </a:r>
          </a:p>
          <a:p>
            <a:pPr lvl="1"/>
            <a:r>
              <a:rPr lang="en-US" smtClean="0"/>
              <a:t>Influenza and pneumonia deaths</a:t>
            </a:r>
          </a:p>
          <a:p>
            <a:r>
              <a:rPr lang="en-US" smtClean="0"/>
              <a:t>Antibiotics</a:t>
            </a:r>
          </a:p>
          <a:p>
            <a:pPr lvl="1"/>
            <a:endParaRPr lang="en-US" smtClean="0"/>
          </a:p>
          <a:p>
            <a:pPr lvl="1"/>
            <a:r>
              <a:rPr lang="en-US" smtClean="0"/>
              <a:t>Modern vs. Developing countries</a:t>
            </a:r>
          </a:p>
        </p:txBody>
      </p:sp>
      <p:sp>
        <p:nvSpPr>
          <p:cNvPr id="1229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55EB6A8-9F19-4B06-A073-0BB89F71987D}" type="slidenum">
              <a:rPr lang="en-GB"/>
              <a:pPr/>
              <a:t>3</a:t>
            </a:fld>
            <a:endParaRPr lang="en-GB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49F585F6-896E-4F9E-BFA4-BB9175E6A1CC}" type="slidenum">
              <a:rPr lang="en-GB"/>
              <a:pPr/>
              <a:t>30</a:t>
            </a:fld>
            <a:endParaRPr lang="en-GB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7772400" cy="1219200"/>
          </a:xfrm>
        </p:spPr>
        <p:txBody>
          <a:bodyPr lIns="91440" tIns="45720" rIns="91440" bIns="45720" anchor="b"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Prevention	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41475"/>
            <a:ext cx="7772400" cy="4454525"/>
          </a:xfrm>
        </p:spPr>
        <p:txBody>
          <a:bodyPr/>
          <a:lstStyle/>
          <a:p>
            <a:r>
              <a:rPr lang="en-US" smtClean="0"/>
              <a:t>Vaccines so far not very effective</a:t>
            </a:r>
          </a:p>
          <a:p>
            <a:r>
              <a:rPr lang="en-US" smtClean="0"/>
              <a:t>Reduce risk behaviors</a:t>
            </a:r>
          </a:p>
        </p:txBody>
      </p:sp>
    </p:spTree>
    <p:custDataLst>
      <p:tags r:id="rId1"/>
    </p:custData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40B329D-5345-4F7F-B0FB-87E2E07CC310}" type="slidenum">
              <a:rPr lang="en-GB"/>
              <a:pPr/>
              <a:t>31</a:t>
            </a:fld>
            <a:endParaRPr lang="en-GB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152400"/>
            <a:ext cx="8229600" cy="1143000"/>
          </a:xfrm>
        </p:spPr>
        <p:txBody>
          <a:bodyPr lIns="91440" tIns="45720" rIns="91440" bIns="45720" anchor="b"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Research	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600200"/>
            <a:ext cx="8229600" cy="4267200"/>
          </a:xfrm>
        </p:spPr>
        <p:txBody>
          <a:bodyPr>
            <a:normAutofit lnSpcReduction="100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/>
              <a:t>Fusion inhibitors</a:t>
            </a:r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en-US"/>
              <a:t>Interferes with fusion of HIV and CD4+ cells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/>
              <a:t>Integrase inhibitors</a:t>
            </a:r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en-US"/>
              <a:t>Worked in monkeys to slow disease progression; have undergone clinical trials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/>
              <a:t>Entrance inhibitors (co-receptor binding inhibition)</a:t>
            </a:r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en-US"/>
              <a:t>Uses monoclonal antibodies to inhibit binding to co-receptors</a:t>
            </a:r>
          </a:p>
        </p:txBody>
      </p:sp>
    </p:spTree>
    <p:custDataLst>
      <p:tags r:id="rId1"/>
    </p:custData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351B730-DEBB-416E-B478-57CA42102C6B}" type="slidenum">
              <a:rPr lang="en-GB"/>
              <a:pPr/>
              <a:t>32</a:t>
            </a:fld>
            <a:endParaRPr lang="en-GB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7772400" cy="1219200"/>
          </a:xfrm>
        </p:spPr>
        <p:txBody>
          <a:bodyPr lIns="91440" tIns="45720" rIns="91440" bIns="45720" anchor="b"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Pediatric HIV and AIDS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41475"/>
            <a:ext cx="7772400" cy="4454525"/>
          </a:xfrm>
        </p:spPr>
        <p:txBody>
          <a:bodyPr/>
          <a:lstStyle/>
          <a:p>
            <a:r>
              <a:rPr lang="en-US" smtClean="0"/>
              <a:t>Presence of passive maternal antibody limits the use of HIV antibody testing in infants up to 15 months of age</a:t>
            </a:r>
          </a:p>
          <a:p>
            <a:r>
              <a:rPr lang="en-US" smtClean="0"/>
              <a:t>CNS particularly vulnerable</a:t>
            </a:r>
          </a:p>
          <a:p>
            <a:pPr lvl="1"/>
            <a:r>
              <a:rPr lang="en-US" smtClean="0"/>
              <a:t>Developmental delays</a:t>
            </a:r>
          </a:p>
          <a:p>
            <a:pPr lvl="1"/>
            <a:r>
              <a:rPr lang="en-US" smtClean="0"/>
              <a:t>Impaired brain growth or acquired microcephaly </a:t>
            </a:r>
          </a:p>
          <a:p>
            <a:pPr lvl="1"/>
            <a:r>
              <a:rPr lang="en-US" smtClean="0"/>
              <a:t>Motor deficits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A6AE0166-2268-4257-967C-E1CCEF082611}" type="slidenum">
              <a:rPr lang="en-GB"/>
              <a:pPr/>
              <a:t>33</a:t>
            </a:fld>
            <a:endParaRPr lang="en-GB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7772400" cy="1219200"/>
          </a:xfrm>
        </p:spPr>
        <p:txBody>
          <a:bodyPr lIns="91440" tIns="45720" rIns="91440" bIns="45720" anchor="b"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Fungal Infection and Injury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41475"/>
            <a:ext cx="7772400" cy="4454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Large microorganisms with thick cell walls</a:t>
            </a:r>
          </a:p>
          <a:p>
            <a:pPr>
              <a:lnSpc>
                <a:spcPct val="90000"/>
              </a:lnSpc>
            </a:pPr>
            <a:r>
              <a:rPr lang="en-US" smtClean="0"/>
              <a:t>Eukaryotes</a:t>
            </a:r>
          </a:p>
          <a:p>
            <a:pPr>
              <a:lnSpc>
                <a:spcPct val="90000"/>
              </a:lnSpc>
            </a:pPr>
            <a:r>
              <a:rPr lang="en-US" smtClean="0"/>
              <a:t>Exist as single-celled yeasts, multicelled molds, or both</a:t>
            </a:r>
          </a:p>
          <a:p>
            <a:pPr>
              <a:lnSpc>
                <a:spcPct val="90000"/>
              </a:lnSpc>
            </a:pPr>
            <a:r>
              <a:rPr lang="en-US" smtClean="0"/>
              <a:t>Pathogenicity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Adapt to host environment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Wide temperature variations, digest keratin, low oxygen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Suppress the immune defenses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3E1962F-F57E-42DF-A5F1-36F25260D885}" type="slidenum">
              <a:rPr lang="en-GB"/>
              <a:pPr/>
              <a:t>34</a:t>
            </a:fld>
            <a:endParaRPr lang="en-GB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7772400" cy="1219200"/>
          </a:xfrm>
        </p:spPr>
        <p:txBody>
          <a:bodyPr lIns="91440" tIns="45720" rIns="91440" bIns="45720" anchor="b"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Fungal Infection and Injury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41475"/>
            <a:ext cx="7772400" cy="4454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Diseases caused by fungi: mycoses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Superficial, deep, or opportunistic</a:t>
            </a:r>
          </a:p>
          <a:p>
            <a:pPr>
              <a:lnSpc>
                <a:spcPct val="90000"/>
              </a:lnSpc>
            </a:pPr>
            <a:r>
              <a:rPr lang="en-US" smtClean="0"/>
              <a:t>Fungi that invade the skin, hair, or nails are known as dermatophytes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Diseases produced are </a:t>
            </a:r>
            <a:r>
              <a:rPr lang="en-US" i="1" smtClean="0"/>
              <a:t>tineas </a:t>
            </a:r>
            <a:r>
              <a:rPr lang="en-US" smtClean="0"/>
              <a:t>(ringworm)</a:t>
            </a:r>
            <a:endParaRPr lang="en-US" i="1" smtClean="0"/>
          </a:p>
          <a:p>
            <a:pPr lvl="2">
              <a:lnSpc>
                <a:spcPct val="90000"/>
              </a:lnSpc>
            </a:pPr>
            <a:r>
              <a:rPr lang="en-US" smtClean="0"/>
              <a:t>Tinea capitis, tinea pedis, and tinea cruris</a:t>
            </a:r>
          </a:p>
          <a:p>
            <a:pPr>
              <a:lnSpc>
                <a:spcPct val="90000"/>
              </a:lnSpc>
            </a:pPr>
            <a:r>
              <a:rPr lang="en-US" smtClean="0"/>
              <a:t>Deep fungal infections are life threatening and are commonly opportunistic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FA62BE2-DBAC-42F3-B2C5-4A040D6647FA}" type="slidenum">
              <a:rPr lang="en-GB"/>
              <a:pPr/>
              <a:t>35</a:t>
            </a:fld>
            <a:endParaRPr lang="en-GB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38113"/>
            <a:ext cx="7772400" cy="1219200"/>
          </a:xfrm>
        </p:spPr>
        <p:txBody>
          <a:bodyPr lIns="91440" tIns="45720" rIns="91440" bIns="45720" anchor="b"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Fungal Infection and Injury</a:t>
            </a:r>
          </a:p>
        </p:txBody>
      </p:sp>
      <p:pic>
        <p:nvPicPr>
          <p:cNvPr id="45060" name="Picture 6" descr="f09-06-a0658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1576388"/>
            <a:ext cx="1639888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4920CC7-BA49-41E8-8116-597C36EBCF89}" type="slidenum">
              <a:rPr lang="en-GB"/>
              <a:pPr/>
              <a:t>36</a:t>
            </a:fld>
            <a:endParaRPr lang="en-GB"/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7772400" cy="1219200"/>
          </a:xfrm>
        </p:spPr>
        <p:txBody>
          <a:bodyPr lIns="91440" tIns="45720" rIns="91440" bIns="45720" anchor="b"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Infection: Countermeasures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905000"/>
            <a:ext cx="8305800" cy="3657600"/>
          </a:xfrm>
        </p:spPr>
        <p:txBody>
          <a:bodyPr/>
          <a:lstStyle/>
          <a:p>
            <a:r>
              <a:rPr lang="en-US" smtClean="0"/>
              <a:t>Vaccines: prevent initiation of disease</a:t>
            </a:r>
          </a:p>
          <a:p>
            <a:pPr lvl="1"/>
            <a:r>
              <a:rPr lang="en-US" smtClean="0"/>
              <a:t>Primary response short lived</a:t>
            </a:r>
          </a:p>
          <a:p>
            <a:pPr lvl="1"/>
            <a:r>
              <a:rPr lang="en-US" smtClean="0"/>
              <a:t>Boosters provide multiple secondary responses</a:t>
            </a:r>
          </a:p>
          <a:p>
            <a:pPr lvl="2"/>
            <a:r>
              <a:rPr lang="en-US" smtClean="0"/>
              <a:t>Increased memory cells</a:t>
            </a:r>
          </a:p>
          <a:p>
            <a:pPr lvl="2"/>
            <a:r>
              <a:rPr lang="en-US" smtClean="0"/>
              <a:t>Increased antibody</a:t>
            </a:r>
          </a:p>
          <a:p>
            <a:pPr lvl="2"/>
            <a:r>
              <a:rPr lang="en-US" smtClean="0"/>
              <a:t>Increased T cells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37DF1A66-69A7-4F6C-A2B7-7DF62EBF6E86}" type="slidenum">
              <a:rPr lang="en-GB"/>
              <a:pPr/>
              <a:t>37</a:t>
            </a:fld>
            <a:endParaRPr lang="en-GB"/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8229600" cy="1066800"/>
          </a:xfrm>
        </p:spPr>
        <p:txBody>
          <a:bodyPr lIns="91440" tIns="45720" rIns="91440" bIns="45720" anchor="b"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Viral Vaccines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41475"/>
            <a:ext cx="7772400" cy="4454525"/>
          </a:xfrm>
        </p:spPr>
        <p:txBody>
          <a:bodyPr/>
          <a:lstStyle/>
          <a:p>
            <a:r>
              <a:rPr lang="en-US" smtClean="0"/>
              <a:t>Attenuated: weakened live virus (MMR, varicella, polio/oral)</a:t>
            </a:r>
          </a:p>
          <a:p>
            <a:r>
              <a:rPr lang="en-US" smtClean="0"/>
              <a:t>Inactivated: killed virus (hepatitis A, polio/injected, influenza)</a:t>
            </a:r>
          </a:p>
          <a:p>
            <a:endParaRPr lang="en-US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9B85BA53-7CAE-4E74-972A-0EBEB01DE48E}" type="slidenum">
              <a:rPr lang="en-GB"/>
              <a:pPr/>
              <a:t>38</a:t>
            </a:fld>
            <a:endParaRPr lang="en-GB"/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7772400" cy="1219200"/>
          </a:xfrm>
        </p:spPr>
        <p:txBody>
          <a:bodyPr lIns="91440" tIns="45720" rIns="91440" bIns="45720" anchor="b"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Bacterial Vaccines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828800"/>
            <a:ext cx="8382000" cy="4302125"/>
          </a:xfrm>
        </p:spPr>
        <p:txBody>
          <a:bodyPr/>
          <a:lstStyle/>
          <a:p>
            <a:r>
              <a:rPr lang="en-US" smtClean="0"/>
              <a:t>Dead bacteria (pneumococcal pneumonia)</a:t>
            </a:r>
          </a:p>
          <a:p>
            <a:pPr lvl="1"/>
            <a:r>
              <a:rPr lang="en-US" smtClean="0"/>
              <a:t>Not very immunogenic in children</a:t>
            </a:r>
          </a:p>
          <a:p>
            <a:r>
              <a:rPr lang="en-US" smtClean="0"/>
              <a:t>Conjugated (to carrier proteins)</a:t>
            </a:r>
          </a:p>
          <a:p>
            <a:pPr lvl="1"/>
            <a:r>
              <a:rPr lang="en-US" smtClean="0"/>
              <a:t>Increased immunogenicity</a:t>
            </a:r>
          </a:p>
          <a:p>
            <a:pPr lvl="1"/>
            <a:r>
              <a:rPr lang="en-US" i="1" smtClean="0"/>
              <a:t>Haemophilus influenzae</a:t>
            </a:r>
            <a:r>
              <a:rPr lang="en-US" smtClean="0"/>
              <a:t> type B (Hib)</a:t>
            </a:r>
          </a:p>
          <a:p>
            <a:r>
              <a:rPr lang="en-US" smtClean="0"/>
              <a:t>Toxoids</a:t>
            </a:r>
          </a:p>
          <a:p>
            <a:pPr lvl="1"/>
            <a:r>
              <a:rPr lang="en-US" smtClean="0"/>
              <a:t>Vaccine against bacterial toxins (DTaP, DT)</a:t>
            </a:r>
          </a:p>
          <a:p>
            <a:endParaRPr lang="en-US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B624CC8-C50F-4322-B5D6-E27113D76CE2}" type="slidenum">
              <a:rPr lang="en-GB"/>
              <a:pPr/>
              <a:t>39</a:t>
            </a:fld>
            <a:endParaRPr lang="en-GB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7772400" cy="1219200"/>
          </a:xfrm>
        </p:spPr>
        <p:txBody>
          <a:bodyPr lIns="91440" tIns="45720" rIns="91440" bIns="45720" anchor="b"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Countermeasures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41475"/>
            <a:ext cx="7772400" cy="4454525"/>
          </a:xfrm>
        </p:spPr>
        <p:txBody>
          <a:bodyPr/>
          <a:lstStyle/>
          <a:p>
            <a:r>
              <a:rPr lang="en-US" smtClean="0"/>
              <a:t>Antimicrobials</a:t>
            </a:r>
          </a:p>
          <a:p>
            <a:pPr lvl="1"/>
            <a:r>
              <a:rPr lang="en-US" smtClean="0"/>
              <a:t>Inhibit synthesis of cell wall</a:t>
            </a:r>
          </a:p>
          <a:p>
            <a:pPr lvl="1"/>
            <a:r>
              <a:rPr lang="en-US" smtClean="0"/>
              <a:t>Damage cytoplasmic membrane</a:t>
            </a:r>
          </a:p>
          <a:p>
            <a:pPr lvl="1"/>
            <a:r>
              <a:rPr lang="en-US" smtClean="0"/>
              <a:t>Alter metabolism of nucleic acid</a:t>
            </a:r>
          </a:p>
          <a:p>
            <a:pPr lvl="1"/>
            <a:r>
              <a:rPr lang="en-US" smtClean="0"/>
              <a:t>Inhibit protein synthesis</a:t>
            </a:r>
          </a:p>
          <a:p>
            <a:pPr lvl="1"/>
            <a:r>
              <a:rPr lang="en-US" smtClean="0"/>
              <a:t>Modify energy metabolism</a:t>
            </a:r>
          </a:p>
          <a:p>
            <a:r>
              <a:rPr lang="en-US" sz="3200" smtClean="0"/>
              <a:t>Antivirals</a:t>
            </a:r>
          </a:p>
          <a:p>
            <a:pPr lvl="1"/>
            <a:r>
              <a:rPr lang="en-US" smtClean="0"/>
              <a:t>Less successful because viruses use host enzymes</a:t>
            </a:r>
            <a:endParaRPr lang="en-US" sz="20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Current Issues 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724400"/>
          </a:xfrm>
        </p:spPr>
        <p:txBody>
          <a:bodyPr>
            <a:normAutofit fontScale="92500" lnSpcReduction="200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Urbanization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Poverty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War and Famine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Global Travel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err="1" smtClean="0"/>
              <a:t>Gobalization</a:t>
            </a:r>
            <a:r>
              <a:rPr lang="en-US" dirty="0" smtClean="0"/>
              <a:t> of food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Living in Wilderness areas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Overuse of treatment regimens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Potential governmental issues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Decreased use of insecticides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Global Warming</a:t>
            </a: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DDA8A44-6ACD-4422-B9B7-213F94A8AD4C}" type="slidenum">
              <a:rPr lang="en-GB"/>
              <a:pPr/>
              <a:t>4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3E8AC12-56F2-4DEC-A19B-E1EE3BD9529F}" type="slidenum">
              <a:rPr lang="en-GB"/>
              <a:pPr/>
              <a:t>5</a:t>
            </a:fld>
            <a:endParaRPr lang="en-GB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04800"/>
            <a:ext cx="8229600" cy="1447800"/>
          </a:xfrm>
        </p:spPr>
        <p:txBody>
          <a:bodyPr lIns="91440" tIns="45720" rIns="91440" bIns="45720"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Microorganism/Human Relationship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057400"/>
            <a:ext cx="8229600" cy="4114800"/>
          </a:xfrm>
        </p:spPr>
        <p:txBody>
          <a:bodyPr/>
          <a:lstStyle/>
          <a:p>
            <a:r>
              <a:rPr lang="en-US" smtClean="0"/>
              <a:t>Mutual relationship</a:t>
            </a:r>
          </a:p>
          <a:p>
            <a:pPr lvl="1"/>
            <a:r>
              <a:rPr lang="en-US" smtClean="0"/>
              <a:t>Normal flora</a:t>
            </a:r>
          </a:p>
          <a:p>
            <a:pPr lvl="2"/>
            <a:r>
              <a:rPr lang="en-US" smtClean="0"/>
              <a:t>Symbiotic relationship</a:t>
            </a:r>
          </a:p>
          <a:p>
            <a:pPr lvl="2"/>
            <a:endParaRPr lang="en-US" smtClean="0"/>
          </a:p>
          <a:p>
            <a:pPr lvl="1"/>
            <a:r>
              <a:rPr lang="en-US" smtClean="0"/>
              <a:t>Relationship can be breached by injury</a:t>
            </a:r>
          </a:p>
          <a:p>
            <a:pPr lvl="2"/>
            <a:r>
              <a:rPr lang="en-US" smtClean="0"/>
              <a:t>Leave their normal sites and cause infection elsewhere</a:t>
            </a:r>
          </a:p>
          <a:p>
            <a:pPr lvl="2"/>
            <a:r>
              <a:rPr lang="en-US" smtClean="0"/>
              <a:t>Opportunistic microorganisms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Key Relationship Terms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5363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Symbiosis</a:t>
            </a:r>
          </a:p>
          <a:p>
            <a:r>
              <a:rPr lang="en-US" smtClean="0"/>
              <a:t>Mutualism</a:t>
            </a:r>
          </a:p>
          <a:p>
            <a:r>
              <a:rPr lang="en-US" smtClean="0"/>
              <a:t>Commensalism</a:t>
            </a:r>
          </a:p>
          <a:p>
            <a:r>
              <a:rPr lang="en-US" smtClean="0"/>
              <a:t>Pathogenicity</a:t>
            </a:r>
          </a:p>
          <a:p>
            <a:r>
              <a:rPr lang="en-US" smtClean="0"/>
              <a:t>Opportunism</a:t>
            </a:r>
          </a:p>
          <a:p>
            <a:endParaRPr lang="en-US" smtClean="0"/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1536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9565EBF9-4318-4392-BAF1-8D8D5210B1B8}" type="slidenum">
              <a:rPr lang="en-GB"/>
              <a:pPr/>
              <a:t>6</a:t>
            </a:fld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07BE812-A4AB-46AF-9B2B-B3E18954F7F6}" type="slidenum">
              <a:rPr lang="en-GB"/>
              <a:pPr/>
              <a:t>7</a:t>
            </a:fld>
            <a:endParaRPr lang="en-GB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98463"/>
            <a:ext cx="7772400" cy="744537"/>
          </a:xfrm>
        </p:spPr>
        <p:txBody>
          <a:bodyPr lIns="91440" tIns="45720" rIns="91440" bIns="45720"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Infection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24000"/>
            <a:ext cx="8229600" cy="4953000"/>
          </a:xfrm>
        </p:spPr>
        <p:txBody>
          <a:bodyPr>
            <a:normAutofit lnSpcReduction="100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/>
              <a:t>Colonization</a:t>
            </a:r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en-US"/>
              <a:t>Pathogens present: may infect others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/>
              <a:t>Invasion</a:t>
            </a:r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en-US"/>
              <a:t>Attaches to host cells via adhesion molecules and receptors: cell injury, alteration in function, or death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/>
              <a:t>Multiplication</a:t>
            </a:r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en-US"/>
              <a:t>Uses host nutrients/environment: tissue damage, disease symptoms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/>
              <a:t>Spread</a:t>
            </a:r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en-US"/>
              <a:t>Migration through tissue, circulatory, or lymph systems: disease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A8148B13-2BE0-4A20-A045-342F871D5F78}" type="slidenum">
              <a:rPr lang="en-GB"/>
              <a:pPr/>
              <a:t>8</a:t>
            </a:fld>
            <a:endParaRPr lang="en-GB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30200"/>
            <a:ext cx="7772400" cy="812800"/>
          </a:xfrm>
        </p:spPr>
        <p:txBody>
          <a:bodyPr lIns="91440" tIns="45720" rIns="91440" bIns="45720"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Colonization 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34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Where are the microorganisms found?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Soil, water, and food.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History of food borne illness.</a:t>
            </a:r>
          </a:p>
          <a:p>
            <a:pPr>
              <a:lnSpc>
                <a:spcPct val="9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r>
              <a:rPr lang="en-US" smtClean="0"/>
              <a:t>How are they spread?</a:t>
            </a:r>
          </a:p>
          <a:p>
            <a:pPr>
              <a:lnSpc>
                <a:spcPct val="9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r>
              <a:rPr lang="en-US" smtClean="0"/>
              <a:t>Types of Transmission</a:t>
            </a:r>
          </a:p>
          <a:p>
            <a:pPr>
              <a:lnSpc>
                <a:spcPct val="90000"/>
              </a:lnSpc>
            </a:pPr>
            <a:endParaRPr lang="en-US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D096A4E-1E85-42C2-9282-E78A61B1BBBB}" type="slidenum">
              <a:rPr lang="en-GB"/>
              <a:pPr/>
              <a:t>9</a:t>
            </a:fld>
            <a:endParaRPr lang="en-GB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22263"/>
            <a:ext cx="7772400" cy="744537"/>
          </a:xfrm>
        </p:spPr>
        <p:txBody>
          <a:bodyPr lIns="91440" tIns="45720" rIns="91440" bIns="45720"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Infection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24000"/>
            <a:ext cx="8229600" cy="5029200"/>
          </a:xfrm>
        </p:spPr>
        <p:txBody>
          <a:bodyPr/>
          <a:lstStyle/>
          <a:p>
            <a:r>
              <a:rPr lang="en-US" smtClean="0"/>
              <a:t>Factors influencing disease development</a:t>
            </a:r>
          </a:p>
          <a:p>
            <a:pPr lvl="1"/>
            <a:r>
              <a:rPr lang="en-US" smtClean="0"/>
              <a:t>Entry portal: spread is easy through blood and lymph systems</a:t>
            </a:r>
          </a:p>
          <a:p>
            <a:pPr lvl="1"/>
            <a:r>
              <a:rPr lang="en-US" smtClean="0"/>
              <a:t>Mechanism of action: how does it damage cells?</a:t>
            </a:r>
          </a:p>
          <a:p>
            <a:pPr lvl="1"/>
            <a:r>
              <a:rPr lang="en-US" smtClean="0"/>
              <a:t>Infectivity: ability to enter and replicate</a:t>
            </a:r>
          </a:p>
          <a:p>
            <a:pPr lvl="1"/>
            <a:r>
              <a:rPr lang="en-US" smtClean="0"/>
              <a:t>Pathogenicity: ability to produce disease</a:t>
            </a:r>
          </a:p>
          <a:p>
            <a:pPr lvl="1"/>
            <a:r>
              <a:rPr lang="en-US" smtClean="0"/>
              <a:t>Virulence: speed of replication</a:t>
            </a:r>
          </a:p>
          <a:p>
            <a:pPr lvl="1"/>
            <a:r>
              <a:rPr lang="en-US" smtClean="0"/>
              <a:t>Toxigenicity: production of toxins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ue Diagonal">
  <a:themeElements>
    <a:clrScheme name="Blue Diagonal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Blue Diagon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e Diagonal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Diagonal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Diagonal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Diagonal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1415</TotalTime>
  <Words>1393</Words>
  <Application>Microsoft Office PowerPoint</Application>
  <PresentationFormat>On-screen Show (4:3)</PresentationFormat>
  <Paragraphs>314</Paragraphs>
  <Slides>39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39</vt:i4>
      </vt:variant>
    </vt:vector>
  </HeadingPairs>
  <TitlesOfParts>
    <vt:vector size="48" baseType="lpstr">
      <vt:lpstr>Times New Roman</vt:lpstr>
      <vt:lpstr>Arial</vt:lpstr>
      <vt:lpstr>Wingdings 2</vt:lpstr>
      <vt:lpstr>Wingdings</vt:lpstr>
      <vt:lpstr>Wingdings 3</vt:lpstr>
      <vt:lpstr>Consolas</vt:lpstr>
      <vt:lpstr>Corbel</vt:lpstr>
      <vt:lpstr>Blue Diagonal</vt:lpstr>
      <vt:lpstr>Metro</vt:lpstr>
      <vt:lpstr>Concepts of  Human Infection Daphne Piercy RN, MSN/APN</vt:lpstr>
      <vt:lpstr>Overview</vt:lpstr>
      <vt:lpstr>Infection Control</vt:lpstr>
      <vt:lpstr>Current Issues </vt:lpstr>
      <vt:lpstr>Microorganism/Human Relationship</vt:lpstr>
      <vt:lpstr>Key Relationship Terms</vt:lpstr>
      <vt:lpstr>Infection</vt:lpstr>
      <vt:lpstr>Colonization </vt:lpstr>
      <vt:lpstr>Infection</vt:lpstr>
      <vt:lpstr>Classification</vt:lpstr>
      <vt:lpstr>Clinical Manifestation Stages </vt:lpstr>
      <vt:lpstr>Clinical Manifestations of Infectious Disease</vt:lpstr>
      <vt:lpstr>Classes of Infectious Microorganisms</vt:lpstr>
      <vt:lpstr>Bacterial Virulence and Infectivity</vt:lpstr>
      <vt:lpstr>Bacterial Virulence and Infectivity</vt:lpstr>
      <vt:lpstr>Bacterial Virulence and Infectivity</vt:lpstr>
      <vt:lpstr>Viral Infection</vt:lpstr>
      <vt:lpstr>Viral Infection</vt:lpstr>
      <vt:lpstr>Viral Replication</vt:lpstr>
      <vt:lpstr>Cellular Effects of Viruses</vt:lpstr>
      <vt:lpstr>Acquired Immunodeficiency Syndrome (AIDS)</vt:lpstr>
      <vt:lpstr>AIDS </vt:lpstr>
      <vt:lpstr>AIDS</vt:lpstr>
      <vt:lpstr>Mechanism of Injury</vt:lpstr>
      <vt:lpstr>HIV</vt:lpstr>
      <vt:lpstr>HIV</vt:lpstr>
      <vt:lpstr>Phases of Disease</vt:lpstr>
      <vt:lpstr>Progression to AIDS</vt:lpstr>
      <vt:lpstr>Treatment</vt:lpstr>
      <vt:lpstr>Prevention </vt:lpstr>
      <vt:lpstr>Research </vt:lpstr>
      <vt:lpstr>Pediatric HIV and AIDS</vt:lpstr>
      <vt:lpstr>Fungal Infection and Injury</vt:lpstr>
      <vt:lpstr>Fungal Infection and Injury</vt:lpstr>
      <vt:lpstr>Fungal Infection and Injury</vt:lpstr>
      <vt:lpstr>Infection: Countermeasures</vt:lpstr>
      <vt:lpstr>Viral Vaccines</vt:lpstr>
      <vt:lpstr>Bacterial Vaccines</vt:lpstr>
      <vt:lpstr>Countermeasures</vt:lpstr>
    </vt:vector>
  </TitlesOfParts>
  <Company>wsu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Cellular Biology</dc:title>
  <dc:creator>kchugg</dc:creator>
  <cp:lastModifiedBy>Owner</cp:lastModifiedBy>
  <cp:revision>97</cp:revision>
  <dcterms:created xsi:type="dcterms:W3CDTF">2005-06-02T15:02:25Z</dcterms:created>
  <dcterms:modified xsi:type="dcterms:W3CDTF">2011-03-16T02:37:16Z</dcterms:modified>
</cp:coreProperties>
</file>