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0" r:id="rId2"/>
    <p:sldId id="269" r:id="rId3"/>
    <p:sldId id="270" r:id="rId4"/>
    <p:sldId id="271" r:id="rId5"/>
    <p:sldId id="272" r:id="rId6"/>
    <p:sldId id="273" r:id="rId7"/>
    <p:sldId id="274" r:id="rId8"/>
    <p:sldId id="265" r:id="rId9"/>
    <p:sldId id="256" r:id="rId10"/>
    <p:sldId id="257" r:id="rId11"/>
    <p:sldId id="258" r:id="rId12"/>
    <p:sldId id="259" r:id="rId13"/>
    <p:sldId id="261" r:id="rId14"/>
    <p:sldId id="262" r:id="rId15"/>
    <p:sldId id="263" r:id="rId16"/>
    <p:sldId id="264" r:id="rId17"/>
    <p:sldId id="266" r:id="rId18"/>
    <p:sldId id="267" r:id="rId19"/>
    <p:sldId id="268"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57" autoAdjust="0"/>
    <p:restoredTop sz="94643" autoAdjust="0"/>
  </p:normalViewPr>
  <p:slideViewPr>
    <p:cSldViewPr>
      <p:cViewPr>
        <p:scale>
          <a:sx n="66" d="100"/>
          <a:sy n="66" d="100"/>
        </p:scale>
        <p:origin x="-1998" y="-5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BCC098-BB50-4444-B3E7-28570FB42629}" type="datetimeFigureOut">
              <a:rPr lang="en-US" smtClean="0"/>
              <a:t>10/21/2011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F1B894-9D09-49C1-8842-41E2900827CE}" type="slidenum">
              <a:rPr lang="en-US" smtClean="0"/>
              <a:t>‹#›</a:t>
            </a:fld>
            <a:endParaRPr lang="en-US"/>
          </a:p>
        </p:txBody>
      </p:sp>
    </p:spTree>
    <p:extLst>
      <p:ext uri="{BB962C8B-B14F-4D97-AF65-F5344CB8AC3E}">
        <p14:creationId xmlns:p14="http://schemas.microsoft.com/office/powerpoint/2010/main" val="1367887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F1B894-9D09-49C1-8842-41E2900827CE}" type="slidenum">
              <a:rPr lang="en-US" smtClean="0"/>
              <a:t>10</a:t>
            </a:fld>
            <a:endParaRPr lang="en-US"/>
          </a:p>
        </p:txBody>
      </p:sp>
    </p:spTree>
    <p:extLst>
      <p:ext uri="{BB962C8B-B14F-4D97-AF65-F5344CB8AC3E}">
        <p14:creationId xmlns:p14="http://schemas.microsoft.com/office/powerpoint/2010/main" val="1707856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3827764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3363470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1809932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2984052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1718728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917978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1775700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3716147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4029961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845757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3FC1E5-F1D3-4273-899B-ED60C06F342B}" type="datetimeFigureOut">
              <a:rPr lang="en-US" smtClean="0"/>
              <a:t>10/21/2011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A7ACA2-ADFF-46F5-9320-6F580BA71451}" type="slidenum">
              <a:rPr lang="en-US" smtClean="0"/>
              <a:t>‹#›</a:t>
            </a:fld>
            <a:endParaRPr lang="en-US" dirty="0"/>
          </a:p>
        </p:txBody>
      </p:sp>
    </p:spTree>
    <p:extLst>
      <p:ext uri="{BB962C8B-B14F-4D97-AF65-F5344CB8AC3E}">
        <p14:creationId xmlns:p14="http://schemas.microsoft.com/office/powerpoint/2010/main" val="155385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3FC1E5-F1D3-4273-899B-ED60C06F342B}" type="datetimeFigureOut">
              <a:rPr lang="en-US" smtClean="0"/>
              <a:t>10/21/2011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7ACA2-ADFF-46F5-9320-6F580BA71451}" type="slidenum">
              <a:rPr lang="en-US" smtClean="0"/>
              <a:t>‹#›</a:t>
            </a:fld>
            <a:endParaRPr lang="en-US" dirty="0"/>
          </a:p>
        </p:txBody>
      </p:sp>
    </p:spTree>
    <p:extLst>
      <p:ext uri="{BB962C8B-B14F-4D97-AF65-F5344CB8AC3E}">
        <p14:creationId xmlns:p14="http://schemas.microsoft.com/office/powerpoint/2010/main" val="4239168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mayoclinic.com/health/urinary-tract%0d%20%20%20%20%20%20infection/DS00286/DSECTION=alternative-medicine" TargetMode="External"/><Relationship Id="rId3" Type="http://schemas.openxmlformats.org/officeDocument/2006/relationships/hyperlink" Target="http://www.medscape.com/viewarticle/412692" TargetMode="External"/><Relationship Id="rId7" Type="http://schemas.openxmlformats.org/officeDocument/2006/relationships/hyperlink" Target="http://www.sepsisalliance.org/sepsis_and/urinary_tract_infections/" TargetMode="External"/><Relationship Id="rId2" Type="http://schemas.openxmlformats.org/officeDocument/2006/relationships/hyperlink" Target="http://www.medsscape.com/viewarticle/745455" TargetMode="External"/><Relationship Id="rId1" Type="http://schemas.openxmlformats.org/officeDocument/2006/relationships/slideLayout" Target="../slideLayouts/slideLayout2.xml"/><Relationship Id="rId6" Type="http://schemas.openxmlformats.org/officeDocument/2006/relationships/hyperlink" Target="http://www.medscape.com/viewarticle/586757" TargetMode="External"/><Relationship Id="rId5" Type="http://schemas.openxmlformats.org/officeDocument/2006/relationships/hyperlink" Target="http://www.medscape.com/viewarticle/481627" TargetMode="External"/><Relationship Id="rId4" Type="http://schemas.openxmlformats.org/officeDocument/2006/relationships/hyperlink" Target="http://www.ispub.com/ostia/index.php?xmlFilePath=journals/ijgg/vol1n2/uri.xml" TargetMode="External"/><Relationship Id="rId9" Type="http://schemas.openxmlformats.org/officeDocument/2006/relationships/hyperlink" Target="http://www.medicinenet.com/urine_infection/page6.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3124200"/>
          </a:xfrm>
        </p:spPr>
        <p:txBody>
          <a:bodyPr>
            <a:normAutofit/>
          </a:bodyPr>
          <a:lstStyle/>
          <a:p>
            <a:r>
              <a:rPr lang="en-US" dirty="0" smtClean="0"/>
              <a:t>Decreasing Incidence</a:t>
            </a:r>
            <a:br>
              <a:rPr lang="en-US" dirty="0" smtClean="0"/>
            </a:br>
            <a:r>
              <a:rPr lang="en-US" dirty="0" smtClean="0"/>
              <a:t>  Urinary Tract Infections </a:t>
            </a:r>
            <a:br>
              <a:rPr lang="en-US" dirty="0" smtClean="0"/>
            </a:br>
            <a:r>
              <a:rPr lang="en-US" sz="3200" dirty="0" smtClean="0"/>
              <a:t>of the</a:t>
            </a:r>
            <a:r>
              <a:rPr lang="en-US" dirty="0" smtClean="0"/>
              <a:t> Elderly </a:t>
            </a:r>
            <a:br>
              <a:rPr lang="en-US" dirty="0" smtClean="0"/>
            </a:br>
            <a:r>
              <a:rPr lang="en-US" sz="3200" dirty="0" smtClean="0"/>
              <a:t>in</a:t>
            </a:r>
            <a:r>
              <a:rPr lang="en-US" dirty="0" smtClean="0"/>
              <a:t> Long Term Care Facilities</a:t>
            </a:r>
            <a:endParaRPr lang="en-US" dirty="0"/>
          </a:p>
        </p:txBody>
      </p:sp>
      <p:sp>
        <p:nvSpPr>
          <p:cNvPr id="3" name="Content Placeholder 2"/>
          <p:cNvSpPr>
            <a:spLocks noGrp="1"/>
          </p:cNvSpPr>
          <p:nvPr>
            <p:ph idx="1"/>
          </p:nvPr>
        </p:nvSpPr>
        <p:spPr>
          <a:xfrm>
            <a:off x="457200" y="5181600"/>
            <a:ext cx="8229600" cy="1524000"/>
          </a:xfrm>
        </p:spPr>
        <p:txBody>
          <a:bodyPr>
            <a:normAutofit/>
          </a:bodyPr>
          <a:lstStyle/>
          <a:p>
            <a:pPr marL="0" indent="0" algn="ctr">
              <a:buNone/>
            </a:pPr>
            <a:r>
              <a:rPr lang="en-US" sz="3600" dirty="0" smtClean="0"/>
              <a:t>Lori L. Lindsey-Clarkston, RN</a:t>
            </a:r>
          </a:p>
          <a:p>
            <a:pPr marL="0" indent="0" algn="ctr">
              <a:buNone/>
            </a:pPr>
            <a:r>
              <a:rPr lang="en-US" dirty="0" smtClean="0"/>
              <a:t>Lakeview College of Nursing 2011</a:t>
            </a:r>
            <a:endParaRPr lang="en-US" dirty="0"/>
          </a:p>
        </p:txBody>
      </p:sp>
    </p:spTree>
    <p:extLst>
      <p:ext uri="{BB962C8B-B14F-4D97-AF65-F5344CB8AC3E}">
        <p14:creationId xmlns:p14="http://schemas.microsoft.com/office/powerpoint/2010/main" val="4088650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Epidemiology Urinary Tract Infection</a:t>
            </a:r>
            <a:endParaRPr lang="en-US" dirty="0"/>
          </a:p>
        </p:txBody>
      </p:sp>
      <p:sp>
        <p:nvSpPr>
          <p:cNvPr id="3" name="Content Placeholder 2"/>
          <p:cNvSpPr>
            <a:spLocks noGrp="1"/>
          </p:cNvSpPr>
          <p:nvPr>
            <p:ph sz="half" idx="1"/>
          </p:nvPr>
        </p:nvSpPr>
        <p:spPr>
          <a:xfrm>
            <a:off x="457200" y="1447800"/>
            <a:ext cx="4038600" cy="4906963"/>
          </a:xfrm>
        </p:spPr>
        <p:txBody>
          <a:bodyPr>
            <a:normAutofit fontScale="92500" lnSpcReduction="20000"/>
          </a:bodyPr>
          <a:lstStyle/>
          <a:p>
            <a:r>
              <a:rPr lang="en-US" dirty="0"/>
              <a:t>Indwelling urethral catheter </a:t>
            </a:r>
          </a:p>
          <a:p>
            <a:r>
              <a:rPr lang="en-US" dirty="0"/>
              <a:t>Pyuria</a:t>
            </a:r>
          </a:p>
          <a:p>
            <a:pPr marL="0" indent="0">
              <a:buNone/>
            </a:pPr>
            <a:r>
              <a:rPr lang="en-US" sz="1600" dirty="0" smtClean="0"/>
              <a:t>(Robichaud </a:t>
            </a:r>
            <a:r>
              <a:rPr lang="en-US" sz="1600" dirty="0"/>
              <a:t> </a:t>
            </a:r>
            <a:r>
              <a:rPr lang="en-US" sz="1600" dirty="0" smtClean="0"/>
              <a:t>&amp; Blondeau., 2009)</a:t>
            </a:r>
          </a:p>
          <a:p>
            <a:pPr marL="0" indent="0">
              <a:buNone/>
            </a:pPr>
            <a:endParaRPr lang="en-US" sz="1600" dirty="0"/>
          </a:p>
          <a:p>
            <a:r>
              <a:rPr lang="en-US" dirty="0"/>
              <a:t>Over use of antibiotics</a:t>
            </a:r>
          </a:p>
          <a:p>
            <a:r>
              <a:rPr lang="en-US" dirty="0"/>
              <a:t>Lack of on site physician, shortage of nursing staff</a:t>
            </a:r>
          </a:p>
          <a:p>
            <a:r>
              <a:rPr lang="en-US" dirty="0"/>
              <a:t>Immunocompromised</a:t>
            </a:r>
          </a:p>
          <a:p>
            <a:r>
              <a:rPr lang="en-US" dirty="0"/>
              <a:t>Incontinence</a:t>
            </a:r>
          </a:p>
          <a:p>
            <a:r>
              <a:rPr lang="en-US" dirty="0"/>
              <a:t>Long </a:t>
            </a:r>
            <a:r>
              <a:rPr lang="en-US" dirty="0" smtClean="0"/>
              <a:t>term/consistent </a:t>
            </a:r>
            <a:r>
              <a:rPr lang="en-US" dirty="0"/>
              <a:t>use of antipyretics or analgesics</a:t>
            </a:r>
          </a:p>
          <a:p>
            <a:pPr marL="0" indent="0">
              <a:buNone/>
            </a:pPr>
            <a:r>
              <a:rPr lang="en-US" sz="1600" dirty="0" smtClean="0"/>
              <a:t>(Midthun, 2004)</a:t>
            </a:r>
            <a:endParaRPr lang="en-US" sz="1700" dirty="0"/>
          </a:p>
        </p:txBody>
      </p:sp>
      <p:sp>
        <p:nvSpPr>
          <p:cNvPr id="4" name="Content Placeholder 3"/>
          <p:cNvSpPr>
            <a:spLocks noGrp="1"/>
          </p:cNvSpPr>
          <p:nvPr>
            <p:ph sz="half" idx="2"/>
          </p:nvPr>
        </p:nvSpPr>
        <p:spPr>
          <a:xfrm>
            <a:off x="4648200" y="1676400"/>
            <a:ext cx="4038600" cy="4267200"/>
          </a:xfrm>
        </p:spPr>
        <p:txBody>
          <a:bodyPr>
            <a:normAutofit fontScale="92500" lnSpcReduction="20000"/>
          </a:bodyPr>
          <a:lstStyle/>
          <a:p>
            <a:r>
              <a:rPr lang="en-US" dirty="0"/>
              <a:t>Uterine prolapse</a:t>
            </a:r>
          </a:p>
          <a:p>
            <a:r>
              <a:rPr lang="en-US" dirty="0"/>
              <a:t>Urolithiasis</a:t>
            </a:r>
          </a:p>
          <a:p>
            <a:r>
              <a:rPr lang="en-US" dirty="0"/>
              <a:t>GU tract malignancies</a:t>
            </a:r>
          </a:p>
          <a:p>
            <a:r>
              <a:rPr lang="en-US" dirty="0"/>
              <a:t>Dehydration</a:t>
            </a:r>
          </a:p>
          <a:p>
            <a:pPr marL="0" indent="0">
              <a:buNone/>
            </a:pPr>
            <a:r>
              <a:rPr lang="en-US" sz="1600" dirty="0" smtClean="0"/>
              <a:t>(Kamel, 2004)</a:t>
            </a:r>
          </a:p>
          <a:p>
            <a:pPr marL="0" indent="0">
              <a:buNone/>
            </a:pPr>
            <a:endParaRPr lang="en-US" sz="1600" dirty="0" smtClean="0"/>
          </a:p>
          <a:p>
            <a:r>
              <a:rPr lang="en-US" dirty="0"/>
              <a:t>Diabetes</a:t>
            </a:r>
          </a:p>
          <a:p>
            <a:r>
              <a:rPr lang="en-US" dirty="0"/>
              <a:t>Renal dysfunction</a:t>
            </a:r>
          </a:p>
          <a:p>
            <a:r>
              <a:rPr lang="en-US" dirty="0"/>
              <a:t>Debilitation</a:t>
            </a:r>
          </a:p>
          <a:p>
            <a:r>
              <a:rPr lang="en-US" dirty="0"/>
              <a:t> Interruption of closed drainage </a:t>
            </a:r>
            <a:r>
              <a:rPr lang="en-US" dirty="0" smtClean="0"/>
              <a:t>system</a:t>
            </a:r>
          </a:p>
          <a:p>
            <a:pPr marL="0" indent="0">
              <a:buNone/>
            </a:pPr>
            <a:r>
              <a:rPr lang="en-US" sz="1600" dirty="0" smtClean="0"/>
              <a:t>(Gomolin &amp; McCue, 2000)</a:t>
            </a:r>
            <a:endParaRPr lang="en-US" sz="1700" dirty="0"/>
          </a:p>
          <a:p>
            <a:pPr marL="0" indent="0">
              <a:buNone/>
            </a:pPr>
            <a:endParaRPr lang="en-US" dirty="0"/>
          </a:p>
        </p:txBody>
      </p:sp>
    </p:spTree>
    <p:extLst>
      <p:ext uri="{BB962C8B-B14F-4D97-AF65-F5344CB8AC3E}">
        <p14:creationId xmlns:p14="http://schemas.microsoft.com/office/powerpoint/2010/main" val="3291701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a:t>
            </a:r>
            <a:endParaRPr lang="en-US" dirty="0"/>
          </a:p>
        </p:txBody>
      </p:sp>
      <p:sp>
        <p:nvSpPr>
          <p:cNvPr id="3" name="Content Placeholder 2"/>
          <p:cNvSpPr>
            <a:spLocks noGrp="1"/>
          </p:cNvSpPr>
          <p:nvPr>
            <p:ph idx="1"/>
          </p:nvPr>
        </p:nvSpPr>
        <p:spPr>
          <a:xfrm>
            <a:off x="1905000" y="1600200"/>
            <a:ext cx="5105400" cy="4525963"/>
          </a:xfrm>
        </p:spPr>
        <p:txBody>
          <a:bodyPr>
            <a:normAutofit fontScale="85000" lnSpcReduction="20000"/>
          </a:bodyPr>
          <a:lstStyle/>
          <a:p>
            <a:r>
              <a:rPr lang="en-US" dirty="0"/>
              <a:t>Urethritis</a:t>
            </a:r>
          </a:p>
          <a:p>
            <a:r>
              <a:rPr lang="en-US" dirty="0"/>
              <a:t>Prostatitis</a:t>
            </a:r>
          </a:p>
          <a:p>
            <a:r>
              <a:rPr lang="en-US" dirty="0"/>
              <a:t>Cystitis</a:t>
            </a:r>
          </a:p>
          <a:p>
            <a:r>
              <a:rPr lang="en-US" dirty="0"/>
              <a:t>Decreased cognition</a:t>
            </a:r>
          </a:p>
          <a:p>
            <a:r>
              <a:rPr lang="en-US" dirty="0"/>
              <a:t>Frequency</a:t>
            </a:r>
          </a:p>
          <a:p>
            <a:r>
              <a:rPr lang="en-US" dirty="0"/>
              <a:t>Urgency </a:t>
            </a:r>
          </a:p>
          <a:p>
            <a:r>
              <a:rPr lang="en-US" dirty="0"/>
              <a:t>Dysuria</a:t>
            </a:r>
          </a:p>
          <a:p>
            <a:r>
              <a:rPr lang="en-US" dirty="0"/>
              <a:t>Fever</a:t>
            </a:r>
          </a:p>
          <a:p>
            <a:r>
              <a:rPr lang="en-US" dirty="0"/>
              <a:t>Tenderness over suprapubic area</a:t>
            </a:r>
          </a:p>
          <a:p>
            <a:r>
              <a:rPr lang="en-US" dirty="0"/>
              <a:t>Urethral </a:t>
            </a:r>
            <a:r>
              <a:rPr lang="en-US" dirty="0" smtClean="0"/>
              <a:t>discharge</a:t>
            </a:r>
          </a:p>
          <a:p>
            <a:pPr marL="0" indent="0">
              <a:buNone/>
            </a:pPr>
            <a:r>
              <a:rPr lang="en-US" sz="1600" dirty="0" smtClean="0"/>
              <a:t>(Cohen &amp; Frank, 2011)</a:t>
            </a:r>
          </a:p>
          <a:p>
            <a:pPr marL="0" indent="0">
              <a:buNone/>
            </a:pPr>
            <a:endParaRPr lang="en-US" sz="1900" dirty="0"/>
          </a:p>
          <a:p>
            <a:pPr marL="0" indent="0" algn="ctr">
              <a:buNone/>
            </a:pPr>
            <a:endParaRPr lang="en-US" dirty="0"/>
          </a:p>
        </p:txBody>
      </p:sp>
    </p:spTree>
    <p:extLst>
      <p:ext uri="{BB962C8B-B14F-4D97-AF65-F5344CB8AC3E}">
        <p14:creationId xmlns:p14="http://schemas.microsoft.com/office/powerpoint/2010/main" val="2368395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a:t>
            </a:r>
            <a:endParaRPr lang="en-US" dirty="0"/>
          </a:p>
        </p:txBody>
      </p:sp>
      <p:sp>
        <p:nvSpPr>
          <p:cNvPr id="3" name="Content Placeholder 2"/>
          <p:cNvSpPr>
            <a:spLocks noGrp="1"/>
          </p:cNvSpPr>
          <p:nvPr>
            <p:ph sz="half" idx="1"/>
          </p:nvPr>
        </p:nvSpPr>
        <p:spPr>
          <a:xfrm>
            <a:off x="457200" y="2057400"/>
            <a:ext cx="4038600" cy="3733800"/>
          </a:xfrm>
        </p:spPr>
        <p:txBody>
          <a:bodyPr>
            <a:normAutofit fontScale="77500" lnSpcReduction="20000"/>
          </a:bodyPr>
          <a:lstStyle/>
          <a:p>
            <a:r>
              <a:rPr lang="en-US" dirty="0"/>
              <a:t>Incontinence</a:t>
            </a:r>
          </a:p>
          <a:p>
            <a:r>
              <a:rPr lang="en-US" dirty="0"/>
              <a:t>Hematuria</a:t>
            </a:r>
          </a:p>
          <a:p>
            <a:r>
              <a:rPr lang="en-US" dirty="0"/>
              <a:t>Flank tenderness</a:t>
            </a:r>
          </a:p>
          <a:p>
            <a:r>
              <a:rPr lang="en-US" dirty="0"/>
              <a:t>Delirium</a:t>
            </a:r>
          </a:p>
          <a:p>
            <a:r>
              <a:rPr lang="en-US" dirty="0"/>
              <a:t>Falls</a:t>
            </a:r>
          </a:p>
          <a:p>
            <a:r>
              <a:rPr lang="en-US" dirty="0"/>
              <a:t>Weakness</a:t>
            </a:r>
          </a:p>
          <a:p>
            <a:r>
              <a:rPr lang="en-US" dirty="0"/>
              <a:t>Fatigue </a:t>
            </a:r>
          </a:p>
          <a:p>
            <a:r>
              <a:rPr lang="en-US" dirty="0"/>
              <a:t>Malaise</a:t>
            </a:r>
          </a:p>
          <a:p>
            <a:pPr marL="0" indent="0">
              <a:buNone/>
            </a:pPr>
            <a:r>
              <a:rPr lang="en-US" sz="1600" dirty="0" smtClean="0"/>
              <a:t>(Robichaud</a:t>
            </a:r>
            <a:r>
              <a:rPr lang="en-US" sz="1600" dirty="0"/>
              <a:t> </a:t>
            </a:r>
            <a:r>
              <a:rPr lang="en-US" sz="1600" dirty="0" smtClean="0"/>
              <a:t>&amp; Blondeau, 2009)</a:t>
            </a:r>
          </a:p>
          <a:p>
            <a:pPr marL="0" indent="0">
              <a:buNone/>
            </a:pPr>
            <a:endParaRPr lang="en-US" sz="1600" dirty="0"/>
          </a:p>
          <a:p>
            <a:pPr marL="0" indent="0">
              <a:buNone/>
            </a:pPr>
            <a:r>
              <a:rPr lang="en-US" dirty="0"/>
              <a:t>Change in appetite</a:t>
            </a:r>
          </a:p>
          <a:p>
            <a:pPr marL="0" indent="0">
              <a:buNone/>
            </a:pPr>
            <a:r>
              <a:rPr lang="en-US" sz="1600" dirty="0" smtClean="0"/>
              <a:t>(Kamel, 2004)</a:t>
            </a:r>
            <a:endParaRPr lang="en-US" sz="2100" dirty="0" smtClean="0"/>
          </a:p>
          <a:p>
            <a:pPr marL="0" indent="0">
              <a:buNone/>
            </a:pPr>
            <a:endParaRPr lang="en-US" sz="1600" dirty="0"/>
          </a:p>
          <a:p>
            <a:pPr marL="0" indent="0">
              <a:buNone/>
            </a:pPr>
            <a:endParaRPr lang="en-US" sz="1600" dirty="0"/>
          </a:p>
        </p:txBody>
      </p:sp>
      <p:sp>
        <p:nvSpPr>
          <p:cNvPr id="4" name="Content Placeholder 3"/>
          <p:cNvSpPr>
            <a:spLocks noGrp="1"/>
          </p:cNvSpPr>
          <p:nvPr>
            <p:ph sz="half" idx="2"/>
          </p:nvPr>
        </p:nvSpPr>
        <p:spPr>
          <a:xfrm>
            <a:off x="4648200" y="1752600"/>
            <a:ext cx="4038600" cy="4525963"/>
          </a:xfrm>
        </p:spPr>
        <p:txBody>
          <a:bodyPr>
            <a:normAutofit fontScale="77500" lnSpcReduction="20000"/>
          </a:bodyPr>
          <a:lstStyle/>
          <a:p>
            <a:r>
              <a:rPr lang="en-US" dirty="0"/>
              <a:t>Change in Character of Urine</a:t>
            </a:r>
          </a:p>
          <a:p>
            <a:pPr lvl="0"/>
            <a:r>
              <a:rPr lang="en-US" dirty="0"/>
              <a:t>Cloudy</a:t>
            </a:r>
          </a:p>
          <a:p>
            <a:pPr lvl="0"/>
            <a:r>
              <a:rPr lang="en-US" dirty="0"/>
              <a:t>Bloody</a:t>
            </a:r>
          </a:p>
          <a:p>
            <a:pPr lvl="0"/>
            <a:r>
              <a:rPr lang="en-US" dirty="0"/>
              <a:t>Malodorous</a:t>
            </a:r>
          </a:p>
          <a:p>
            <a:r>
              <a:rPr lang="en-US" dirty="0"/>
              <a:t>Chills</a:t>
            </a:r>
          </a:p>
          <a:p>
            <a:r>
              <a:rPr lang="en-US" dirty="0"/>
              <a:t>Confusion</a:t>
            </a:r>
          </a:p>
          <a:p>
            <a:r>
              <a:rPr lang="en-US" dirty="0"/>
              <a:t>Lethargy</a:t>
            </a:r>
          </a:p>
          <a:p>
            <a:r>
              <a:rPr lang="en-US" dirty="0"/>
              <a:t>Agitation</a:t>
            </a:r>
          </a:p>
          <a:p>
            <a:r>
              <a:rPr lang="en-US" dirty="0"/>
              <a:t>Increased pulse/respiratory rate</a:t>
            </a:r>
          </a:p>
          <a:p>
            <a:r>
              <a:rPr lang="en-US" dirty="0"/>
              <a:t>Hypotension</a:t>
            </a:r>
          </a:p>
          <a:p>
            <a:r>
              <a:rPr lang="en-US" dirty="0"/>
              <a:t>Nausea</a:t>
            </a:r>
          </a:p>
          <a:p>
            <a:r>
              <a:rPr lang="en-US" dirty="0" smtClean="0"/>
              <a:t>Vomiting</a:t>
            </a:r>
          </a:p>
          <a:p>
            <a:pPr marL="0" indent="0">
              <a:buNone/>
            </a:pPr>
            <a:r>
              <a:rPr lang="en-US" sz="1600" dirty="0" smtClean="0"/>
              <a:t>(Midthun, 2004)</a:t>
            </a:r>
            <a:endParaRPr lang="en-US" sz="2100" dirty="0"/>
          </a:p>
          <a:p>
            <a:endParaRPr lang="en-US" dirty="0"/>
          </a:p>
        </p:txBody>
      </p:sp>
    </p:spTree>
    <p:extLst>
      <p:ext uri="{BB962C8B-B14F-4D97-AF65-F5344CB8AC3E}">
        <p14:creationId xmlns:p14="http://schemas.microsoft.com/office/powerpoint/2010/main" val="62864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Urosepsis</a:t>
            </a:r>
            <a:endParaRPr lang="en-US" dirty="0"/>
          </a:p>
        </p:txBody>
      </p:sp>
      <p:sp>
        <p:nvSpPr>
          <p:cNvPr id="4" name="Text Placeholder 3"/>
          <p:cNvSpPr>
            <a:spLocks noGrp="1"/>
          </p:cNvSpPr>
          <p:nvPr>
            <p:ph type="body" idx="1"/>
          </p:nvPr>
        </p:nvSpPr>
        <p:spPr>
          <a:xfrm>
            <a:off x="-5562600" y="0"/>
            <a:ext cx="4040188" cy="639762"/>
          </a:xfrm>
        </p:spPr>
        <p:txBody>
          <a:bodyPr/>
          <a:lstStyle/>
          <a:p>
            <a:endParaRPr lang="en-US" dirty="0"/>
          </a:p>
        </p:txBody>
      </p:sp>
      <p:sp>
        <p:nvSpPr>
          <p:cNvPr id="3" name="Content Placeholder 2"/>
          <p:cNvSpPr>
            <a:spLocks noGrp="1"/>
          </p:cNvSpPr>
          <p:nvPr>
            <p:ph sz="half" idx="2"/>
          </p:nvPr>
        </p:nvSpPr>
        <p:spPr>
          <a:xfrm>
            <a:off x="457200" y="1447800"/>
            <a:ext cx="4040188" cy="4678363"/>
          </a:xfrm>
        </p:spPr>
        <p:txBody>
          <a:bodyPr>
            <a:normAutofit lnSpcReduction="10000"/>
          </a:bodyPr>
          <a:lstStyle/>
          <a:p>
            <a:r>
              <a:rPr lang="en-US" dirty="0" smtClean="0"/>
              <a:t>Bacteremia with systemic infection and potential vascular collapse (Cohen &amp; Frank, 2011)</a:t>
            </a:r>
          </a:p>
          <a:p>
            <a:r>
              <a:rPr lang="en-US" dirty="0" smtClean="0"/>
              <a:t>Increased pulse and respiratory symptoms, gastrointestinal symptoms, and/or hypotension (Midthun, 2004).  </a:t>
            </a:r>
          </a:p>
          <a:p>
            <a:r>
              <a:rPr lang="en-US" dirty="0" smtClean="0"/>
              <a:t>Presence of a Foley catheter, residence of LTCF, and recent hospitalization (Gromolin &amp; McCue, 2000).</a:t>
            </a:r>
          </a:p>
          <a:p>
            <a:endParaRPr lang="en-US" dirty="0"/>
          </a:p>
        </p:txBody>
      </p:sp>
      <p:sp>
        <p:nvSpPr>
          <p:cNvPr id="5" name="Text Placeholder 4"/>
          <p:cNvSpPr>
            <a:spLocks noGrp="1"/>
          </p:cNvSpPr>
          <p:nvPr>
            <p:ph type="body" sz="quarter" idx="3"/>
          </p:nvPr>
        </p:nvSpPr>
        <p:spPr>
          <a:xfrm>
            <a:off x="10363200" y="685800"/>
            <a:ext cx="4041775" cy="639762"/>
          </a:xfrm>
        </p:spPr>
        <p:txBody>
          <a:bodyPr/>
          <a:lstStyle/>
          <a:p>
            <a:endParaRPr lang="en-US" dirty="0"/>
          </a:p>
        </p:txBody>
      </p:sp>
      <p:sp>
        <p:nvSpPr>
          <p:cNvPr id="6" name="Content Placeholder 5"/>
          <p:cNvSpPr>
            <a:spLocks noGrp="1"/>
          </p:cNvSpPr>
          <p:nvPr>
            <p:ph sz="quarter" idx="4"/>
          </p:nvPr>
        </p:nvSpPr>
        <p:spPr>
          <a:xfrm>
            <a:off x="4645025" y="1371600"/>
            <a:ext cx="4041775" cy="4754563"/>
          </a:xfrm>
        </p:spPr>
        <p:txBody>
          <a:bodyPr>
            <a:normAutofit fontScale="92500" lnSpcReduction="20000"/>
          </a:bodyPr>
          <a:lstStyle/>
          <a:p>
            <a:r>
              <a:rPr lang="en-US" dirty="0" smtClean="0"/>
              <a:t>Organ dysfunction</a:t>
            </a:r>
          </a:p>
          <a:p>
            <a:r>
              <a:rPr lang="en-US" dirty="0" smtClean="0"/>
              <a:t>Amputation</a:t>
            </a:r>
          </a:p>
          <a:p>
            <a:r>
              <a:rPr lang="en-US" dirty="0" smtClean="0"/>
              <a:t>Leads to septic shock</a:t>
            </a:r>
          </a:p>
          <a:p>
            <a:r>
              <a:rPr lang="en-US" dirty="0" smtClean="0"/>
              <a:t>World wide one third of people diagnosed with urosepsis have died</a:t>
            </a:r>
          </a:p>
          <a:p>
            <a:r>
              <a:rPr lang="en-US" dirty="0" smtClean="0"/>
              <a:t>Examples include: Pope John-Paul II died of sepsis following a urinary tract infection April 2, 2005 and Maria Costa 20 year old  model sustained bilateral hand amputations then died four days later from sepsis following a urinary tract infection January 24, 2009.</a:t>
            </a:r>
          </a:p>
          <a:p>
            <a:pPr marL="0" indent="0">
              <a:buNone/>
            </a:pPr>
            <a:r>
              <a:rPr lang="en-US" sz="1600" dirty="0" smtClean="0"/>
              <a:t>(Sepsis alliance, 2011)</a:t>
            </a:r>
            <a:endParaRPr lang="en-US" sz="1700" dirty="0"/>
          </a:p>
        </p:txBody>
      </p:sp>
    </p:spTree>
    <p:extLst>
      <p:ext uri="{BB962C8B-B14F-4D97-AF65-F5344CB8AC3E}">
        <p14:creationId xmlns:p14="http://schemas.microsoft.com/office/powerpoint/2010/main" val="2490594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Diagnosis</a:t>
            </a:r>
            <a:endParaRPr lang="en-US" dirty="0"/>
          </a:p>
        </p:txBody>
      </p:sp>
      <p:sp>
        <p:nvSpPr>
          <p:cNvPr id="10" name="Text Placeholder 9"/>
          <p:cNvSpPr>
            <a:spLocks noGrp="1"/>
          </p:cNvSpPr>
          <p:nvPr>
            <p:ph type="body" idx="1"/>
          </p:nvPr>
        </p:nvSpPr>
        <p:spPr/>
        <p:txBody>
          <a:bodyPr/>
          <a:lstStyle/>
          <a:p>
            <a:r>
              <a:rPr lang="en-US" dirty="0" smtClean="0"/>
              <a:t>Urinalysis/Dip Stick Urine</a:t>
            </a:r>
            <a:endParaRPr lang="en-US" dirty="0"/>
          </a:p>
        </p:txBody>
      </p:sp>
      <p:sp>
        <p:nvSpPr>
          <p:cNvPr id="11" name="Content Placeholder 10"/>
          <p:cNvSpPr>
            <a:spLocks noGrp="1"/>
          </p:cNvSpPr>
          <p:nvPr>
            <p:ph sz="half" idx="2"/>
          </p:nvPr>
        </p:nvSpPr>
        <p:spPr/>
        <p:txBody>
          <a:bodyPr/>
          <a:lstStyle/>
          <a:p>
            <a:r>
              <a:rPr lang="en-US" dirty="0" smtClean="0"/>
              <a:t>Proteinuria</a:t>
            </a:r>
          </a:p>
          <a:p>
            <a:r>
              <a:rPr lang="en-US" dirty="0" smtClean="0"/>
              <a:t>Increase red blood cells</a:t>
            </a:r>
          </a:p>
          <a:p>
            <a:r>
              <a:rPr lang="en-US" dirty="0" smtClean="0"/>
              <a:t>Nitrite positive</a:t>
            </a:r>
          </a:p>
          <a:p>
            <a:r>
              <a:rPr lang="en-US" dirty="0" smtClean="0"/>
              <a:t>Presence of white blood cell</a:t>
            </a:r>
          </a:p>
          <a:p>
            <a:pPr marL="0" indent="0">
              <a:buNone/>
            </a:pPr>
            <a:r>
              <a:rPr lang="en-US" sz="1600" dirty="0"/>
              <a:t>(Cohen &amp; Frank, 2011</a:t>
            </a:r>
            <a:r>
              <a:rPr lang="en-US" sz="1600" dirty="0" smtClean="0"/>
              <a:t>)</a:t>
            </a:r>
          </a:p>
          <a:p>
            <a:r>
              <a:rPr lang="en-US" dirty="0" smtClean="0"/>
              <a:t>Low urinary pH</a:t>
            </a:r>
          </a:p>
          <a:p>
            <a:pPr marL="0" indent="0">
              <a:buNone/>
            </a:pPr>
            <a:r>
              <a:rPr lang="en-US" sz="1600" dirty="0" smtClean="0"/>
              <a:t>(</a:t>
            </a:r>
            <a:r>
              <a:rPr lang="en-US" sz="1600" dirty="0"/>
              <a:t>Robichaud &amp; Blondeau, 2009)</a:t>
            </a:r>
          </a:p>
          <a:p>
            <a:endParaRPr lang="en-US" dirty="0" smtClean="0"/>
          </a:p>
          <a:p>
            <a:pPr marL="0" indent="0">
              <a:buNone/>
            </a:pPr>
            <a:endParaRPr lang="en-US" dirty="0" smtClean="0"/>
          </a:p>
          <a:p>
            <a:pPr marL="0" indent="0">
              <a:buNone/>
            </a:pPr>
            <a:endParaRPr lang="en-US" dirty="0" smtClean="0"/>
          </a:p>
          <a:p>
            <a:pPr marL="0" indent="0">
              <a:buNone/>
            </a:pPr>
            <a:endParaRPr lang="en-US" sz="1600" dirty="0" smtClean="0"/>
          </a:p>
          <a:p>
            <a:pPr marL="0" indent="0">
              <a:buNone/>
            </a:pPr>
            <a:endParaRPr lang="en-US" dirty="0" smtClean="0"/>
          </a:p>
        </p:txBody>
      </p:sp>
      <p:sp>
        <p:nvSpPr>
          <p:cNvPr id="12" name="Text Placeholder 11"/>
          <p:cNvSpPr>
            <a:spLocks noGrp="1"/>
          </p:cNvSpPr>
          <p:nvPr>
            <p:ph type="body" sz="quarter" idx="3"/>
          </p:nvPr>
        </p:nvSpPr>
        <p:spPr/>
        <p:txBody>
          <a:bodyPr/>
          <a:lstStyle/>
          <a:p>
            <a:r>
              <a:rPr lang="en-US" dirty="0" smtClean="0"/>
              <a:t>Blood draw/Culture</a:t>
            </a:r>
            <a:endParaRPr lang="en-US" dirty="0"/>
          </a:p>
        </p:txBody>
      </p:sp>
      <p:sp>
        <p:nvSpPr>
          <p:cNvPr id="13" name="Content Placeholder 12"/>
          <p:cNvSpPr>
            <a:spLocks noGrp="1"/>
          </p:cNvSpPr>
          <p:nvPr>
            <p:ph sz="quarter" idx="4"/>
          </p:nvPr>
        </p:nvSpPr>
        <p:spPr>
          <a:xfrm>
            <a:off x="4645025" y="2174874"/>
            <a:ext cx="4041775" cy="4302125"/>
          </a:xfrm>
        </p:spPr>
        <p:txBody>
          <a:bodyPr>
            <a:normAutofit lnSpcReduction="10000"/>
          </a:bodyPr>
          <a:lstStyle/>
          <a:p>
            <a:r>
              <a:rPr lang="en-US" dirty="0" smtClean="0"/>
              <a:t>Leukocytosis</a:t>
            </a:r>
          </a:p>
          <a:p>
            <a:r>
              <a:rPr lang="en-US" dirty="0" smtClean="0"/>
              <a:t>Presence of </a:t>
            </a:r>
            <a:r>
              <a:rPr lang="en-US" i="1" dirty="0" smtClean="0"/>
              <a:t>E. coli, Klebsiella, Gonococcus, Chlamydia, Proteus, Staphylococcus, Streptococcus, Enterococcus, </a:t>
            </a:r>
            <a:r>
              <a:rPr lang="en-US" dirty="0" smtClean="0"/>
              <a:t>and </a:t>
            </a:r>
            <a:r>
              <a:rPr lang="en-US" i="1" dirty="0" smtClean="0"/>
              <a:t>Candida</a:t>
            </a:r>
            <a:endParaRPr lang="en-US" dirty="0" smtClean="0"/>
          </a:p>
          <a:p>
            <a:pPr marL="0" indent="0">
              <a:buNone/>
            </a:pPr>
            <a:r>
              <a:rPr lang="en-US" sz="1600" dirty="0" smtClean="0"/>
              <a:t>(Cohen &amp; Frank, 2011)</a:t>
            </a:r>
          </a:p>
          <a:p>
            <a:pPr marL="0" indent="0">
              <a:buNone/>
            </a:pPr>
            <a:r>
              <a:rPr lang="en-US" sz="1600" dirty="0"/>
              <a:t> </a:t>
            </a:r>
            <a:r>
              <a:rPr lang="en-US" sz="1600" dirty="0" smtClean="0"/>
              <a:t>        </a:t>
            </a:r>
            <a:r>
              <a:rPr lang="en-US" i="1" dirty="0" smtClean="0"/>
              <a:t>P. aeruginosa, E. cloacae,  </a:t>
            </a:r>
          </a:p>
          <a:p>
            <a:pPr marL="0" indent="0">
              <a:buNone/>
            </a:pPr>
            <a:r>
              <a:rPr lang="en-US" i="1" dirty="0"/>
              <a:t> </a:t>
            </a:r>
            <a:r>
              <a:rPr lang="en-US" i="1" dirty="0" smtClean="0"/>
              <a:t>     Providencia, serratia,</a:t>
            </a:r>
          </a:p>
          <a:p>
            <a:pPr marL="0" indent="0">
              <a:buNone/>
            </a:pPr>
            <a:r>
              <a:rPr lang="en-US" i="1" dirty="0"/>
              <a:t> </a:t>
            </a:r>
            <a:r>
              <a:rPr lang="en-US" i="1" dirty="0" smtClean="0"/>
              <a:t>    Citrobacter, </a:t>
            </a:r>
            <a:r>
              <a:rPr lang="en-US" dirty="0" smtClean="0"/>
              <a:t>MSSA, MRSA</a:t>
            </a:r>
            <a:endParaRPr lang="en-US" i="1" dirty="0" smtClean="0"/>
          </a:p>
          <a:p>
            <a:pPr marL="0" indent="0">
              <a:buNone/>
            </a:pPr>
            <a:r>
              <a:rPr lang="en-US" sz="1600" dirty="0" smtClean="0"/>
              <a:t>(Robichaud &amp; Blondeau, 2009)</a:t>
            </a:r>
          </a:p>
          <a:p>
            <a:pPr marL="0" indent="0">
              <a:buNone/>
            </a:pPr>
            <a:endParaRPr lang="en-US" dirty="0"/>
          </a:p>
        </p:txBody>
      </p:sp>
    </p:spTree>
    <p:extLst>
      <p:ext uri="{BB962C8B-B14F-4D97-AF65-F5344CB8AC3E}">
        <p14:creationId xmlns:p14="http://schemas.microsoft.com/office/powerpoint/2010/main" val="1312768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Treatment/Prevention </a:t>
            </a:r>
            <a:endParaRPr lang="en-US" dirty="0"/>
          </a:p>
        </p:txBody>
      </p:sp>
      <p:sp>
        <p:nvSpPr>
          <p:cNvPr id="3" name="Text Placeholder 2"/>
          <p:cNvSpPr>
            <a:spLocks noGrp="1"/>
          </p:cNvSpPr>
          <p:nvPr>
            <p:ph type="body" idx="1"/>
          </p:nvPr>
        </p:nvSpPr>
        <p:spPr/>
        <p:txBody>
          <a:bodyPr/>
          <a:lstStyle/>
          <a:p>
            <a:r>
              <a:rPr lang="en-US" dirty="0" smtClean="0"/>
              <a:t>Pharmacological</a:t>
            </a:r>
            <a:endParaRPr lang="en-US" dirty="0"/>
          </a:p>
        </p:txBody>
      </p:sp>
      <p:sp>
        <p:nvSpPr>
          <p:cNvPr id="4" name="Content Placeholder 3"/>
          <p:cNvSpPr>
            <a:spLocks noGrp="1"/>
          </p:cNvSpPr>
          <p:nvPr>
            <p:ph sz="half" idx="2"/>
          </p:nvPr>
        </p:nvSpPr>
        <p:spPr/>
        <p:txBody>
          <a:bodyPr/>
          <a:lstStyle/>
          <a:p>
            <a:r>
              <a:rPr lang="en-US" dirty="0" smtClean="0"/>
              <a:t>Sulfa drugs-first-line antibiotics for uncomplicated acute urinary tract infection</a:t>
            </a:r>
          </a:p>
          <a:p>
            <a:r>
              <a:rPr lang="en-US" dirty="0" smtClean="0"/>
              <a:t>Quinolones-cases resistant to first-line antibiotics for recurrent or chronic urinary tract infection</a:t>
            </a:r>
          </a:p>
          <a:p>
            <a:pPr marL="0" indent="0">
              <a:buNone/>
            </a:pPr>
            <a:r>
              <a:rPr lang="en-US" sz="1600" dirty="0" smtClean="0"/>
              <a:t>(Cohen &amp; Frank, 2011)</a:t>
            </a:r>
          </a:p>
          <a:p>
            <a:pPr marL="0" indent="0">
              <a:buNone/>
            </a:pPr>
            <a:endParaRPr lang="en-US" sz="1600" dirty="0" smtClean="0"/>
          </a:p>
        </p:txBody>
      </p:sp>
      <p:sp>
        <p:nvSpPr>
          <p:cNvPr id="5" name="Text Placeholder 4"/>
          <p:cNvSpPr>
            <a:spLocks noGrp="1"/>
          </p:cNvSpPr>
          <p:nvPr>
            <p:ph type="body" sz="quarter" idx="3"/>
          </p:nvPr>
        </p:nvSpPr>
        <p:spPr/>
        <p:txBody>
          <a:bodyPr/>
          <a:lstStyle/>
          <a:p>
            <a:r>
              <a:rPr lang="en-US" dirty="0" smtClean="0"/>
              <a:t>Non-Pharmacological</a:t>
            </a:r>
            <a:endParaRPr lang="en-US" dirty="0"/>
          </a:p>
        </p:txBody>
      </p:sp>
      <p:sp>
        <p:nvSpPr>
          <p:cNvPr id="6" name="Content Placeholder 5"/>
          <p:cNvSpPr>
            <a:spLocks noGrp="1"/>
          </p:cNvSpPr>
          <p:nvPr>
            <p:ph sz="quarter" idx="4"/>
          </p:nvPr>
        </p:nvSpPr>
        <p:spPr/>
        <p:txBody>
          <a:bodyPr>
            <a:normAutofit fontScale="92500" lnSpcReduction="10000"/>
          </a:bodyPr>
          <a:lstStyle/>
          <a:p>
            <a:r>
              <a:rPr lang="en-US" dirty="0"/>
              <a:t>Ingestion of cranberries or cranberry juice changes the urine to a more acidic state, which bacteria does not like</a:t>
            </a:r>
          </a:p>
          <a:p>
            <a:r>
              <a:rPr lang="en-US" dirty="0"/>
              <a:t>Drink plenty of water to help washout/dilute bacteria</a:t>
            </a:r>
          </a:p>
          <a:p>
            <a:r>
              <a:rPr lang="en-US" dirty="0"/>
              <a:t>Women should wipe front to back to avoid contamination</a:t>
            </a:r>
          </a:p>
          <a:p>
            <a:r>
              <a:rPr lang="en-US" dirty="0"/>
              <a:t>Empty bladder soon after intercourse </a:t>
            </a:r>
          </a:p>
          <a:p>
            <a:pPr marL="0" indent="0">
              <a:buNone/>
            </a:pPr>
            <a:r>
              <a:rPr lang="en-US" dirty="0"/>
              <a:t>(Mayo clinic, 2011</a:t>
            </a:r>
            <a:r>
              <a:rPr lang="en-US" sz="1100" dirty="0"/>
              <a:t>)</a:t>
            </a:r>
          </a:p>
          <a:p>
            <a:endParaRPr lang="en-US" sz="1600" dirty="0"/>
          </a:p>
        </p:txBody>
      </p:sp>
    </p:spTree>
    <p:extLst>
      <p:ext uri="{BB962C8B-B14F-4D97-AF65-F5344CB8AC3E}">
        <p14:creationId xmlns:p14="http://schemas.microsoft.com/office/powerpoint/2010/main" val="1803976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Treatment/Prevention</a:t>
            </a:r>
            <a:endParaRPr lang="en-US" dirty="0"/>
          </a:p>
        </p:txBody>
      </p:sp>
      <p:sp>
        <p:nvSpPr>
          <p:cNvPr id="3" name="Text Placeholder 2"/>
          <p:cNvSpPr>
            <a:spLocks noGrp="1"/>
          </p:cNvSpPr>
          <p:nvPr>
            <p:ph type="body" idx="1"/>
          </p:nvPr>
        </p:nvSpPr>
        <p:spPr/>
        <p:txBody>
          <a:bodyPr/>
          <a:lstStyle/>
          <a:p>
            <a:r>
              <a:rPr lang="en-US" dirty="0" smtClean="0"/>
              <a:t>Pharmacological</a:t>
            </a:r>
            <a:endParaRPr lang="en-US" dirty="0"/>
          </a:p>
        </p:txBody>
      </p:sp>
      <p:sp>
        <p:nvSpPr>
          <p:cNvPr id="4" name="Content Placeholder 3"/>
          <p:cNvSpPr>
            <a:spLocks noGrp="1"/>
          </p:cNvSpPr>
          <p:nvPr>
            <p:ph sz="half" idx="2"/>
          </p:nvPr>
        </p:nvSpPr>
        <p:spPr/>
        <p:txBody>
          <a:bodyPr/>
          <a:lstStyle/>
          <a:p>
            <a:r>
              <a:rPr lang="en-US" dirty="0" smtClean="0"/>
              <a:t>Fluoroquinolones-broad spectrum agents</a:t>
            </a:r>
          </a:p>
          <a:p>
            <a:r>
              <a:rPr lang="en-US" dirty="0"/>
              <a:t> </a:t>
            </a:r>
            <a:r>
              <a:rPr lang="en-US" dirty="0" smtClean="0"/>
              <a:t>Ciprofloxacin-antimicrobial</a:t>
            </a:r>
          </a:p>
          <a:p>
            <a:r>
              <a:rPr lang="en-US" dirty="0" smtClean="0"/>
              <a:t>Levofloxacin</a:t>
            </a:r>
          </a:p>
          <a:p>
            <a:r>
              <a:rPr lang="en-US" dirty="0" smtClean="0"/>
              <a:t>Ertrapenem-Broad spectrum antibiotic used for complicated urinary tract infection.  </a:t>
            </a:r>
          </a:p>
          <a:p>
            <a:pPr marL="0" indent="0">
              <a:buNone/>
            </a:pPr>
            <a:r>
              <a:rPr lang="en-US" sz="1600" dirty="0" smtClean="0"/>
              <a:t>(Robichaud &amp; Blondeau, 2009)</a:t>
            </a:r>
            <a:endParaRPr lang="en-US" sz="1600" dirty="0"/>
          </a:p>
        </p:txBody>
      </p:sp>
      <p:sp>
        <p:nvSpPr>
          <p:cNvPr id="5" name="Text Placeholder 4"/>
          <p:cNvSpPr>
            <a:spLocks noGrp="1"/>
          </p:cNvSpPr>
          <p:nvPr>
            <p:ph type="body" sz="quarter" idx="3"/>
          </p:nvPr>
        </p:nvSpPr>
        <p:spPr/>
        <p:txBody>
          <a:bodyPr/>
          <a:lstStyle/>
          <a:p>
            <a:r>
              <a:rPr lang="en-US" dirty="0" smtClean="0"/>
              <a:t>Non-Pharmacological</a:t>
            </a:r>
            <a:endParaRPr lang="en-US" dirty="0"/>
          </a:p>
        </p:txBody>
      </p:sp>
      <p:sp>
        <p:nvSpPr>
          <p:cNvPr id="6" name="Content Placeholder 5"/>
          <p:cNvSpPr>
            <a:spLocks noGrp="1"/>
          </p:cNvSpPr>
          <p:nvPr>
            <p:ph sz="quarter" idx="4"/>
          </p:nvPr>
        </p:nvSpPr>
        <p:spPr/>
        <p:txBody>
          <a:bodyPr>
            <a:normAutofit lnSpcReduction="10000"/>
          </a:bodyPr>
          <a:lstStyle/>
          <a:p>
            <a:r>
              <a:rPr lang="en-US" dirty="0" smtClean="0"/>
              <a:t>Eat pineapple, it contains bromelain that has anti-inflammatory properties</a:t>
            </a:r>
          </a:p>
          <a:p>
            <a:r>
              <a:rPr lang="en-US" dirty="0" smtClean="0"/>
              <a:t>Ingestion of vitamin C to increase urine acidity </a:t>
            </a:r>
          </a:p>
          <a:p>
            <a:r>
              <a:rPr lang="en-US" dirty="0" smtClean="0"/>
              <a:t>Yogurt</a:t>
            </a:r>
          </a:p>
          <a:p>
            <a:r>
              <a:rPr lang="en-US" dirty="0" smtClean="0"/>
              <a:t>Echinacea</a:t>
            </a:r>
          </a:p>
          <a:p>
            <a:r>
              <a:rPr lang="en-US" dirty="0" smtClean="0"/>
              <a:t>Baking soda</a:t>
            </a:r>
          </a:p>
          <a:p>
            <a:r>
              <a:rPr lang="en-US" dirty="0" smtClean="0"/>
              <a:t>Aromatherapy</a:t>
            </a:r>
          </a:p>
          <a:p>
            <a:pPr marL="0" indent="0">
              <a:buNone/>
            </a:pPr>
            <a:r>
              <a:rPr lang="en-US" sz="1600" dirty="0" smtClean="0"/>
              <a:t>(medicine net, 2011)</a:t>
            </a:r>
            <a:endParaRPr lang="en-US" sz="1600" dirty="0"/>
          </a:p>
        </p:txBody>
      </p:sp>
    </p:spTree>
    <p:extLst>
      <p:ext uri="{BB962C8B-B14F-4D97-AF65-F5344CB8AC3E}">
        <p14:creationId xmlns:p14="http://schemas.microsoft.com/office/powerpoint/2010/main" val="2258005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Solution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sz="2000" dirty="0" smtClean="0"/>
              <a:t>In long term care facilities are synonymous with class rooms in that if a resident is not problematic they are often “overlooked” or “left alone.” Much like a classroom, if Johnny is constantly causing a disturbance or vying for the attention of the teacher of other classmates and Sammy follows the rules, is not disruptive, and does not demand attention. Johnny is going to be more “noticed” and the instructor is going to have more personal information about Johnny than Sammy just for the pure fact of demand.  In a long term care facility each resident should have some sort of employee contact several times daily.  During this contact time information should be retained about normal behavior, physical strengths/disabilities, and over all health status.  When one of these areas is out of the patients normal attention should be given to “why.”  This could lead to early detection of urinary tract infection.  This awareness of the “not normal” is especially important in regards patients who are cognitively impaired.  Nurses should know the patients they are responsible for and be attuned to the changes in those patients.  Use of report from ancillary team members will help with recognizing the more subtle changes in a patient.  For example nurse aides who spend 95% of their time with patients should be approached regarding changes </a:t>
            </a:r>
            <a:endParaRPr lang="en-US" sz="2000" dirty="0"/>
          </a:p>
        </p:txBody>
      </p:sp>
    </p:spTree>
    <p:extLst>
      <p:ext uri="{BB962C8B-B14F-4D97-AF65-F5344CB8AC3E}">
        <p14:creationId xmlns:p14="http://schemas.microsoft.com/office/powerpoint/2010/main" val="4125637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continued</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a:t>s</a:t>
            </a:r>
            <a:r>
              <a:rPr lang="en-US" sz="2000" dirty="0" smtClean="0"/>
              <a:t>een in patients.  Approaching patient care a team is beneficial to everyone involved.  Family members or friends that visit patients should be encouraged to report changes in patients as well.  Collaborative effort is the key to superior care of a in a long term care facility.  The care team should be aware of patients that are high risk for developing a urinary tract infection.  Patients at risk include those with indwelling catheters, incontinence, patients who take antipyretics or analgesics on a regular basis (these may mask fever), immunocompromised, and cognitively impaired (Midthun, 2004).  There are many factors that make the population of a long term care facility difficult to assess.  Being armored with knowledge will lead the health care team in decreasing incidence of urinary tract infection in this population.  </a:t>
            </a:r>
            <a:endParaRPr lang="en-US" sz="2000" dirty="0"/>
          </a:p>
        </p:txBody>
      </p:sp>
    </p:spTree>
    <p:extLst>
      <p:ext uri="{BB962C8B-B14F-4D97-AF65-F5344CB8AC3E}">
        <p14:creationId xmlns:p14="http://schemas.microsoft.com/office/powerpoint/2010/main" val="3001161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Change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000" dirty="0" smtClean="0"/>
              <a:t>The advantage to changing the perspective of preventing urinary tract infection in long term care facilities is the health and well being of the resident/patient.  Reducing the use of antibiotics which reduces the resistance of antibiotics among patients who have been on antibiotics numerous times.  Reducing the use of antibiotics also reduces the risk of patients developing secondary problems such as C-difficile.  This causes a patient to have to be in isolation and could cause an outbreak if measures are not followed to prevent spread of the highly contagious infection.  Decrease in the number of indwelling catheters being used.  Attention to all residence not just those that demand constant attention. Staff satisfaction will be increased due to the fact that patients are healthier which is a direct reflection of the care received.  Empowerment of staff due to knowledge gained through the education period of the solution stage.  Families benefit by knowing that their loved one is receiving excellent evidence based care.  Advantage to the entire agency as a whole is a reputation for implementing change for the benefit of the patients.  </a:t>
            </a:r>
            <a:endParaRPr lang="en-US" sz="2000" dirty="0"/>
          </a:p>
        </p:txBody>
      </p:sp>
    </p:spTree>
    <p:extLst>
      <p:ext uri="{BB962C8B-B14F-4D97-AF65-F5344CB8AC3E}">
        <p14:creationId xmlns:p14="http://schemas.microsoft.com/office/powerpoint/2010/main" val="545179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PICOT</a:t>
            </a:r>
            <a:endParaRPr lang="en-US" dirty="0"/>
          </a:p>
        </p:txBody>
      </p:sp>
      <p:sp>
        <p:nvSpPr>
          <p:cNvPr id="3" name="Content Placeholder 2"/>
          <p:cNvSpPr>
            <a:spLocks noGrp="1"/>
          </p:cNvSpPr>
          <p:nvPr>
            <p:ph idx="1"/>
          </p:nvPr>
        </p:nvSpPr>
        <p:spPr>
          <a:xfrm>
            <a:off x="457200" y="2514600"/>
            <a:ext cx="8229600" cy="2667000"/>
          </a:xfrm>
        </p:spPr>
        <p:txBody>
          <a:bodyPr/>
          <a:lstStyle/>
          <a:p>
            <a:pPr marL="0" indent="0">
              <a:buNone/>
            </a:pPr>
            <a:r>
              <a:rPr lang="en-US" dirty="0" smtClean="0"/>
              <a:t>Adult involved with long term care facility residents interested in researching patient care outcomes in regards to urinary tract infection prevalence among residents and the causes or risks involved.  </a:t>
            </a:r>
            <a:endParaRPr lang="en-US" dirty="0"/>
          </a:p>
        </p:txBody>
      </p:sp>
    </p:spTree>
    <p:extLst>
      <p:ext uri="{BB962C8B-B14F-4D97-AF65-F5344CB8AC3E}">
        <p14:creationId xmlns:p14="http://schemas.microsoft.com/office/powerpoint/2010/main" val="1384838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447800"/>
            <a:ext cx="8229600" cy="4724400"/>
          </a:xfrm>
        </p:spPr>
        <p:txBody>
          <a:bodyPr>
            <a:normAutofit fontScale="62500" lnSpcReduction="20000"/>
          </a:bodyPr>
          <a:lstStyle/>
          <a:p>
            <a:pPr marL="0" indent="0">
              <a:buNone/>
            </a:pPr>
            <a:r>
              <a:rPr lang="en-US" sz="2400" dirty="0"/>
              <a:t>Cohen, K. R., Frank, J., &amp; Israel, I. (2011). UTI in the geriatric population challenges for clinicians. </a:t>
            </a:r>
          </a:p>
          <a:p>
            <a:pPr marL="0" indent="0">
              <a:buNone/>
            </a:pPr>
            <a:r>
              <a:rPr lang="en-US" sz="2400" dirty="0"/>
              <a:t>       </a:t>
            </a:r>
            <a:r>
              <a:rPr lang="en-US" sz="2400" i="1" dirty="0"/>
              <a:t>US Pharmacist.  </a:t>
            </a:r>
            <a:r>
              <a:rPr lang="en-US" sz="2400" dirty="0"/>
              <a:t>Retrieved from </a:t>
            </a:r>
            <a:r>
              <a:rPr lang="en-US" sz="2400" u="sng" dirty="0">
                <a:hlinkClick r:id="rId2"/>
              </a:rPr>
              <a:t>http://www.medsscape.com/viewarticle/745455</a:t>
            </a:r>
            <a:endParaRPr lang="en-US" sz="2400" dirty="0"/>
          </a:p>
          <a:p>
            <a:pPr marL="0" indent="0">
              <a:buNone/>
            </a:pPr>
            <a:r>
              <a:rPr lang="en-US" sz="2400" dirty="0" err="1"/>
              <a:t>Gromolin</a:t>
            </a:r>
            <a:r>
              <a:rPr lang="en-US" sz="2400" dirty="0"/>
              <a:t>, I., &amp; McCue, J. (2000). Urinary tract infection in the elderly patient. </a:t>
            </a:r>
            <a:r>
              <a:rPr lang="en-US" sz="2400" i="1" dirty="0"/>
              <a:t>CMP Health Care </a:t>
            </a:r>
            <a:endParaRPr lang="en-US" sz="2400" dirty="0"/>
          </a:p>
          <a:p>
            <a:pPr marL="0" indent="0">
              <a:buNone/>
            </a:pPr>
            <a:r>
              <a:rPr lang="en-US" sz="2400" i="1" dirty="0"/>
              <a:t> </a:t>
            </a:r>
            <a:r>
              <a:rPr lang="en-US" sz="2400" i="1" dirty="0" smtClean="0"/>
              <a:t>      Media</a:t>
            </a:r>
            <a:r>
              <a:rPr lang="en-US" sz="2400" i="1" dirty="0"/>
              <a:t>.  </a:t>
            </a:r>
            <a:r>
              <a:rPr lang="en-US" sz="2400" dirty="0"/>
              <a:t>Retrieved from  </a:t>
            </a:r>
            <a:r>
              <a:rPr lang="en-US" sz="2400" u="sng" dirty="0">
                <a:hlinkClick r:id="rId3"/>
              </a:rPr>
              <a:t>http://www.medscape.com//viewarticle/412692</a:t>
            </a:r>
            <a:endParaRPr lang="en-US" sz="2400" dirty="0"/>
          </a:p>
          <a:p>
            <a:pPr marL="0" indent="0">
              <a:buNone/>
            </a:pPr>
            <a:r>
              <a:rPr lang="en-US" sz="2400" dirty="0" err="1"/>
              <a:t>Kamel</a:t>
            </a:r>
            <a:r>
              <a:rPr lang="en-US" sz="2400" dirty="0"/>
              <a:t>, H.K. (2004). Managing urinary tract infections in the nursing home: myths, mysteries, </a:t>
            </a:r>
            <a:r>
              <a:rPr lang="en-US" sz="2400" dirty="0" smtClean="0"/>
              <a:t> </a:t>
            </a:r>
            <a:r>
              <a:rPr lang="en-US" sz="2400" dirty="0"/>
              <a:t>and </a:t>
            </a:r>
            <a:endParaRPr lang="en-US" sz="2400" dirty="0" smtClean="0"/>
          </a:p>
          <a:p>
            <a:pPr marL="0" indent="0">
              <a:buNone/>
            </a:pPr>
            <a:r>
              <a:rPr lang="en-US" sz="2400" dirty="0" smtClean="0"/>
              <a:t>       realities</a:t>
            </a:r>
            <a:r>
              <a:rPr lang="en-US" sz="2400" dirty="0"/>
              <a:t>. </a:t>
            </a:r>
            <a:r>
              <a:rPr lang="en-US" sz="2400" i="1" dirty="0"/>
              <a:t>The Internet Journal of Geriatrics and Gerontology, 1</a:t>
            </a:r>
            <a:r>
              <a:rPr lang="en-US" sz="2400" dirty="0"/>
              <a:t>(2).  Retrieved from </a:t>
            </a:r>
          </a:p>
          <a:p>
            <a:pPr marL="0" indent="0">
              <a:buNone/>
            </a:pPr>
            <a:r>
              <a:rPr lang="en-US" sz="2400" dirty="0"/>
              <a:t> </a:t>
            </a:r>
            <a:r>
              <a:rPr lang="en-US" sz="2400" dirty="0" smtClean="0"/>
              <a:t>      </a:t>
            </a:r>
            <a:r>
              <a:rPr lang="en-US" sz="2400" u="sng" dirty="0">
                <a:hlinkClick r:id="rId4"/>
              </a:rPr>
              <a:t>http://www.ispub.com/ostia/index.php?xmlFilePath=journals/ijgg/vol1n2/uri.xml</a:t>
            </a:r>
            <a:r>
              <a:rPr lang="en-US" sz="2400" dirty="0"/>
              <a:t> </a:t>
            </a:r>
          </a:p>
          <a:p>
            <a:pPr marL="0" indent="0">
              <a:buNone/>
            </a:pPr>
            <a:r>
              <a:rPr lang="en-US" sz="2400" dirty="0" err="1"/>
              <a:t>Midthun</a:t>
            </a:r>
            <a:r>
              <a:rPr lang="en-US" sz="2400" dirty="0"/>
              <a:t>, S.J. (2004). Criteria for urinary tract infection in the elderly: variables that challenge </a:t>
            </a:r>
          </a:p>
          <a:p>
            <a:pPr marL="0" indent="0">
              <a:buNone/>
            </a:pPr>
            <a:r>
              <a:rPr lang="en-US" sz="2400" dirty="0"/>
              <a:t> </a:t>
            </a:r>
            <a:r>
              <a:rPr lang="en-US" sz="2400" dirty="0" smtClean="0"/>
              <a:t>      nursing </a:t>
            </a:r>
            <a:r>
              <a:rPr lang="en-US" sz="2400" dirty="0"/>
              <a:t>assessment.  </a:t>
            </a:r>
            <a:r>
              <a:rPr lang="en-US" sz="2400" i="1" dirty="0"/>
              <a:t>Society of Urologic Nurses and Associates, 24</a:t>
            </a:r>
            <a:r>
              <a:rPr lang="en-US" sz="2400" dirty="0"/>
              <a:t>(3).  Retrieved from </a:t>
            </a:r>
          </a:p>
          <a:p>
            <a:pPr marL="0" indent="0">
              <a:buNone/>
            </a:pPr>
            <a:r>
              <a:rPr lang="en-US" sz="2400" dirty="0"/>
              <a:t> </a:t>
            </a:r>
            <a:r>
              <a:rPr lang="en-US" sz="2400" dirty="0" smtClean="0"/>
              <a:t>      </a:t>
            </a:r>
            <a:r>
              <a:rPr lang="en-US" sz="2400" u="sng" dirty="0">
                <a:hlinkClick r:id="rId5"/>
              </a:rPr>
              <a:t>http://www.medscape.com/viewarticle/481627</a:t>
            </a:r>
            <a:endParaRPr lang="en-US" sz="2400" dirty="0"/>
          </a:p>
          <a:p>
            <a:pPr marL="0" indent="0">
              <a:buNone/>
            </a:pPr>
            <a:r>
              <a:rPr lang="en-US" sz="2400" dirty="0" err="1"/>
              <a:t>Robichaud</a:t>
            </a:r>
            <a:r>
              <a:rPr lang="en-US" sz="2400" dirty="0"/>
              <a:t>, S. &amp; </a:t>
            </a:r>
            <a:r>
              <a:rPr lang="en-US" sz="2400" dirty="0" err="1"/>
              <a:t>Blondeau</a:t>
            </a:r>
            <a:r>
              <a:rPr lang="en-US" sz="2400" dirty="0"/>
              <a:t>, J.M. (2009). Urinary tract infections in older adults: current issues </a:t>
            </a:r>
            <a:endParaRPr lang="en-US" sz="2400" dirty="0" smtClean="0"/>
          </a:p>
          <a:p>
            <a:pPr marL="0" indent="0">
              <a:buNone/>
            </a:pPr>
            <a:r>
              <a:rPr lang="en-US" sz="2400" dirty="0"/>
              <a:t> </a:t>
            </a:r>
            <a:r>
              <a:rPr lang="en-US" sz="2400" dirty="0" smtClean="0"/>
              <a:t>      and </a:t>
            </a:r>
            <a:r>
              <a:rPr lang="en-US" sz="2400" dirty="0"/>
              <a:t>new therapeutic options. </a:t>
            </a:r>
            <a:r>
              <a:rPr lang="en-US" sz="2400" i="1" dirty="0"/>
              <a:t>Geriatrics and Aging, 11</a:t>
            </a:r>
            <a:r>
              <a:rPr lang="en-US" sz="2400" dirty="0"/>
              <a:t>(10), 582-588.  Retrieved from </a:t>
            </a:r>
            <a:endParaRPr lang="en-US" sz="2400" dirty="0" smtClean="0"/>
          </a:p>
          <a:p>
            <a:pPr marL="0" indent="0">
              <a:buNone/>
            </a:pPr>
            <a:r>
              <a:rPr lang="en-US" sz="2400" dirty="0">
                <a:hlinkClick r:id="rId6"/>
              </a:rPr>
              <a:t> </a:t>
            </a:r>
            <a:r>
              <a:rPr lang="en-US" sz="2400" dirty="0" smtClean="0">
                <a:hlinkClick r:id="rId6"/>
              </a:rPr>
              <a:t>      </a:t>
            </a:r>
            <a:r>
              <a:rPr lang="en-US" sz="2400" u="sng" dirty="0" smtClean="0">
                <a:hlinkClick r:id="rId6"/>
              </a:rPr>
              <a:t>http</a:t>
            </a:r>
            <a:r>
              <a:rPr lang="en-US" sz="2400" u="sng" dirty="0">
                <a:hlinkClick r:id="rId6"/>
              </a:rPr>
              <a:t>://</a:t>
            </a:r>
            <a:r>
              <a:rPr lang="en-US" sz="2400" u="sng" dirty="0" smtClean="0">
                <a:hlinkClick r:id="rId6"/>
              </a:rPr>
              <a:t>www.medscape.com/viewarticle/586757</a:t>
            </a:r>
            <a:endParaRPr lang="en-US" sz="2400" dirty="0"/>
          </a:p>
          <a:p>
            <a:pPr marL="0" indent="0">
              <a:buNone/>
            </a:pPr>
            <a:r>
              <a:rPr lang="en-US" sz="2400" dirty="0"/>
              <a:t>Sepsis Alliance (2011).  Sepsis and urinary infections. Retrieved October 5,</a:t>
            </a:r>
            <a:r>
              <a:rPr lang="en-US" sz="2400" baseline="30000" dirty="0"/>
              <a:t> </a:t>
            </a:r>
            <a:r>
              <a:rPr lang="en-US" sz="2400" dirty="0"/>
              <a:t>2011 from </a:t>
            </a:r>
            <a:endParaRPr lang="en-US" sz="2400" dirty="0" smtClean="0"/>
          </a:p>
          <a:p>
            <a:pPr marL="0" indent="0">
              <a:buNone/>
            </a:pPr>
            <a:r>
              <a:rPr lang="en-US" sz="2400" dirty="0"/>
              <a:t> </a:t>
            </a:r>
            <a:r>
              <a:rPr lang="en-US" sz="2400" dirty="0" smtClean="0"/>
              <a:t>      </a:t>
            </a:r>
            <a:r>
              <a:rPr lang="en-US" sz="2400" u="sng" dirty="0" smtClean="0">
                <a:hlinkClick r:id="rId7"/>
              </a:rPr>
              <a:t>http</a:t>
            </a:r>
            <a:r>
              <a:rPr lang="en-US" sz="2400" u="sng" dirty="0">
                <a:hlinkClick r:id="rId7"/>
              </a:rPr>
              <a:t>://www.sepsisalliance.org/sepsis_and/urinary_tract_infections/</a:t>
            </a:r>
            <a:endParaRPr lang="en-US" sz="2400" dirty="0"/>
          </a:p>
          <a:p>
            <a:pPr marL="0" indent="0">
              <a:buNone/>
            </a:pPr>
            <a:r>
              <a:rPr lang="en-US" sz="2400" dirty="0"/>
              <a:t>Mayo </a:t>
            </a:r>
            <a:r>
              <a:rPr lang="en-US" sz="2400" dirty="0" err="1"/>
              <a:t>Clinice</a:t>
            </a:r>
            <a:r>
              <a:rPr lang="en-US" sz="2400" dirty="0"/>
              <a:t> (2011). Urinary tract infection non-</a:t>
            </a:r>
            <a:r>
              <a:rPr lang="en-US" sz="2400" dirty="0" err="1"/>
              <a:t>pharmalogical</a:t>
            </a:r>
            <a:r>
              <a:rPr lang="en-US" sz="2400" dirty="0"/>
              <a:t> treatment. Retrieved October 5, </a:t>
            </a:r>
            <a:endParaRPr lang="en-US" sz="2400" dirty="0" smtClean="0"/>
          </a:p>
          <a:p>
            <a:pPr marL="0" indent="0">
              <a:buNone/>
            </a:pPr>
            <a:r>
              <a:rPr lang="en-US" sz="2400" dirty="0"/>
              <a:t> </a:t>
            </a:r>
            <a:r>
              <a:rPr lang="en-US" sz="2400" dirty="0" smtClean="0"/>
              <a:t>      </a:t>
            </a:r>
            <a:r>
              <a:rPr lang="en-US" sz="2400" dirty="0"/>
              <a:t>2011, from </a:t>
            </a:r>
            <a:r>
              <a:rPr lang="en-US" sz="2400" u="sng" dirty="0">
                <a:hlinkClick r:id="rId8"/>
              </a:rPr>
              <a:t>http://</a:t>
            </a:r>
            <a:r>
              <a:rPr lang="en-US" sz="2400" u="sng" dirty="0" smtClean="0">
                <a:hlinkClick r:id="rId8"/>
              </a:rPr>
              <a:t>www.mayoclinic.com/health/urinary-tract</a:t>
            </a:r>
            <a:endParaRPr lang="en-US" sz="2400" dirty="0">
              <a:hlinkClick r:id="rId8"/>
            </a:endParaRPr>
          </a:p>
          <a:p>
            <a:pPr marL="0" indent="0">
              <a:buNone/>
            </a:pPr>
            <a:r>
              <a:rPr lang="en-US" sz="2400" u="sng" dirty="0">
                <a:hlinkClick r:id="rId8"/>
              </a:rPr>
              <a:t> </a:t>
            </a:r>
            <a:r>
              <a:rPr lang="en-US" sz="2400" u="sng" dirty="0" smtClean="0">
                <a:hlinkClick r:id="rId8"/>
              </a:rPr>
              <a:t>       infection/DS00286/DSECTION=alternative-medicine</a:t>
            </a:r>
            <a:endParaRPr lang="en-US" sz="2400" dirty="0"/>
          </a:p>
          <a:p>
            <a:pPr marL="0" indent="0">
              <a:buNone/>
            </a:pPr>
            <a:r>
              <a:rPr lang="en-US" sz="2400" dirty="0"/>
              <a:t>Medicine Net (2011). Urinary tract infections non-</a:t>
            </a:r>
            <a:r>
              <a:rPr lang="en-US" sz="2400" dirty="0" err="1"/>
              <a:t>pharmalogical</a:t>
            </a:r>
            <a:r>
              <a:rPr lang="en-US" sz="2400" dirty="0"/>
              <a:t> treatment. Retrieved October </a:t>
            </a:r>
          </a:p>
          <a:p>
            <a:pPr marL="0" indent="0">
              <a:buNone/>
            </a:pPr>
            <a:r>
              <a:rPr lang="en-US" sz="2400" dirty="0"/>
              <a:t> </a:t>
            </a:r>
            <a:r>
              <a:rPr lang="en-US" sz="2400" dirty="0" smtClean="0"/>
              <a:t>      </a:t>
            </a:r>
            <a:r>
              <a:rPr lang="en-US" sz="2400" dirty="0"/>
              <a:t>5, 2011, from </a:t>
            </a:r>
            <a:r>
              <a:rPr lang="en-US" sz="2400" u="sng" dirty="0">
                <a:hlinkClick r:id="rId9"/>
              </a:rPr>
              <a:t>http://www.medicinenet.com/urine_infection/page6.htm</a:t>
            </a:r>
            <a:endParaRPr lang="en-US" sz="2400" dirty="0"/>
          </a:p>
        </p:txBody>
      </p:sp>
    </p:spTree>
    <p:extLst>
      <p:ext uri="{BB962C8B-B14F-4D97-AF65-F5344CB8AC3E}">
        <p14:creationId xmlns:p14="http://schemas.microsoft.com/office/powerpoint/2010/main" val="2811662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a:t>
            </a:r>
            <a:endParaRPr lang="en-US" dirty="0"/>
          </a:p>
        </p:txBody>
      </p:sp>
      <p:sp>
        <p:nvSpPr>
          <p:cNvPr id="3" name="Content Placeholder 2"/>
          <p:cNvSpPr>
            <a:spLocks noGrp="1"/>
          </p:cNvSpPr>
          <p:nvPr>
            <p:ph idx="1"/>
          </p:nvPr>
        </p:nvSpPr>
        <p:spPr>
          <a:xfrm>
            <a:off x="457200" y="2895600"/>
            <a:ext cx="8229600" cy="1371600"/>
          </a:xfrm>
        </p:spPr>
        <p:txBody>
          <a:bodyPr/>
          <a:lstStyle/>
          <a:p>
            <a:pPr marL="0" indent="0" algn="ctr">
              <a:buNone/>
            </a:pPr>
            <a:r>
              <a:rPr lang="en-US" dirty="0" smtClean="0"/>
              <a:t>Adults, congregate long term care facility.</a:t>
            </a:r>
          </a:p>
          <a:p>
            <a:pPr marL="0" indent="0" algn="ctr">
              <a:buNone/>
            </a:pPr>
            <a:r>
              <a:rPr lang="en-US" dirty="0" smtClean="0"/>
              <a:t>&lt; 65 years old</a:t>
            </a:r>
            <a:endParaRPr lang="en-US" dirty="0"/>
          </a:p>
        </p:txBody>
      </p:sp>
    </p:spTree>
    <p:extLst>
      <p:ext uri="{BB962C8B-B14F-4D97-AF65-F5344CB8AC3E}">
        <p14:creationId xmlns:p14="http://schemas.microsoft.com/office/powerpoint/2010/main" val="3697978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Intervention</a:t>
            </a:r>
            <a:endParaRPr lang="en-US" dirty="0"/>
          </a:p>
        </p:txBody>
      </p:sp>
      <p:sp>
        <p:nvSpPr>
          <p:cNvPr id="3" name="Content Placeholder 2"/>
          <p:cNvSpPr>
            <a:spLocks noGrp="1"/>
          </p:cNvSpPr>
          <p:nvPr>
            <p:ph idx="1"/>
          </p:nvPr>
        </p:nvSpPr>
        <p:spPr>
          <a:xfrm>
            <a:off x="457200" y="2819400"/>
            <a:ext cx="8229600" cy="1371600"/>
          </a:xfrm>
        </p:spPr>
        <p:txBody>
          <a:bodyPr/>
          <a:lstStyle/>
          <a:p>
            <a:pPr marL="0" indent="0" algn="ctr">
              <a:buNone/>
            </a:pPr>
            <a:r>
              <a:rPr lang="en-US" dirty="0" smtClean="0"/>
              <a:t>Preventing/Decreasing prevalence of </a:t>
            </a:r>
          </a:p>
          <a:p>
            <a:pPr marL="0" indent="0" algn="ctr">
              <a:buNone/>
            </a:pPr>
            <a:r>
              <a:rPr lang="en-US" dirty="0" smtClean="0"/>
              <a:t>urinary tract infection </a:t>
            </a:r>
            <a:endParaRPr lang="en-US" dirty="0"/>
          </a:p>
        </p:txBody>
      </p:sp>
    </p:spTree>
    <p:extLst>
      <p:ext uri="{BB962C8B-B14F-4D97-AF65-F5344CB8AC3E}">
        <p14:creationId xmlns:p14="http://schemas.microsoft.com/office/powerpoint/2010/main" val="2585418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a:t>
            </a:r>
            <a:endParaRPr lang="en-US" dirty="0"/>
          </a:p>
        </p:txBody>
      </p:sp>
      <p:sp>
        <p:nvSpPr>
          <p:cNvPr id="3" name="Content Placeholder 2"/>
          <p:cNvSpPr>
            <a:spLocks noGrp="1"/>
          </p:cNvSpPr>
          <p:nvPr>
            <p:ph idx="1"/>
          </p:nvPr>
        </p:nvSpPr>
        <p:spPr>
          <a:xfrm>
            <a:off x="457200" y="2971800"/>
            <a:ext cx="8229600" cy="1828800"/>
          </a:xfrm>
        </p:spPr>
        <p:txBody>
          <a:bodyPr/>
          <a:lstStyle/>
          <a:p>
            <a:pPr marL="0" indent="0" algn="ctr">
              <a:buNone/>
            </a:pPr>
            <a:r>
              <a:rPr lang="en-US" dirty="0" smtClean="0"/>
              <a:t>Preventing urinary tract infection </a:t>
            </a:r>
          </a:p>
          <a:p>
            <a:pPr marL="0" indent="0" algn="ctr">
              <a:buNone/>
            </a:pPr>
            <a:r>
              <a:rPr lang="en-US" dirty="0" smtClean="0"/>
              <a:t>vs. </a:t>
            </a:r>
          </a:p>
          <a:p>
            <a:pPr marL="0" indent="0" algn="ctr">
              <a:buNone/>
            </a:pPr>
            <a:r>
              <a:rPr lang="en-US" dirty="0" smtClean="0"/>
              <a:t>Not implementing a change</a:t>
            </a:r>
            <a:endParaRPr lang="en-US" dirty="0"/>
          </a:p>
        </p:txBody>
      </p:sp>
    </p:spTree>
    <p:extLst>
      <p:ext uri="{BB962C8B-B14F-4D97-AF65-F5344CB8AC3E}">
        <p14:creationId xmlns:p14="http://schemas.microsoft.com/office/powerpoint/2010/main" val="16205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a:t>
            </a:r>
            <a:endParaRPr lang="en-US" dirty="0"/>
          </a:p>
        </p:txBody>
      </p:sp>
      <p:sp>
        <p:nvSpPr>
          <p:cNvPr id="3" name="Content Placeholder 2"/>
          <p:cNvSpPr>
            <a:spLocks noGrp="1"/>
          </p:cNvSpPr>
          <p:nvPr>
            <p:ph idx="1"/>
          </p:nvPr>
        </p:nvSpPr>
        <p:spPr>
          <a:xfrm>
            <a:off x="457200" y="2209800"/>
            <a:ext cx="8229600" cy="3048000"/>
          </a:xfrm>
        </p:spPr>
        <p:txBody>
          <a:bodyPr/>
          <a:lstStyle/>
          <a:p>
            <a:pPr marL="0" indent="0" algn="ctr">
              <a:buNone/>
            </a:pPr>
            <a:r>
              <a:rPr lang="en-US" dirty="0" smtClean="0"/>
              <a:t>Prevention of urinary tract infection </a:t>
            </a:r>
          </a:p>
          <a:p>
            <a:pPr marL="0" indent="0" algn="ctr">
              <a:buNone/>
            </a:pPr>
            <a:r>
              <a:rPr lang="en-US" dirty="0" smtClean="0"/>
              <a:t>for all patients </a:t>
            </a:r>
          </a:p>
          <a:p>
            <a:pPr marL="0" indent="0" algn="ctr">
              <a:buNone/>
            </a:pPr>
            <a:r>
              <a:rPr lang="en-US" dirty="0" smtClean="0"/>
              <a:t>by implementing plan of care</a:t>
            </a:r>
          </a:p>
          <a:p>
            <a:pPr marL="0" indent="0" algn="ctr">
              <a:buNone/>
            </a:pPr>
            <a:r>
              <a:rPr lang="en-US" dirty="0" smtClean="0"/>
              <a:t> and educating staff members </a:t>
            </a:r>
          </a:p>
          <a:p>
            <a:pPr marL="0" indent="0" algn="ctr">
              <a:buNone/>
            </a:pPr>
            <a:r>
              <a:rPr lang="en-US" dirty="0" smtClean="0"/>
              <a:t>on measures to prevent/decrease risks.</a:t>
            </a:r>
            <a:endParaRPr lang="en-US" dirty="0"/>
          </a:p>
        </p:txBody>
      </p:sp>
    </p:spTree>
    <p:extLst>
      <p:ext uri="{BB962C8B-B14F-4D97-AF65-F5344CB8AC3E}">
        <p14:creationId xmlns:p14="http://schemas.microsoft.com/office/powerpoint/2010/main" val="1021458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Time Frame</a:t>
            </a:r>
            <a:endParaRPr lang="en-US" dirty="0"/>
          </a:p>
        </p:txBody>
      </p:sp>
      <p:sp>
        <p:nvSpPr>
          <p:cNvPr id="3" name="Content Placeholder 2"/>
          <p:cNvSpPr>
            <a:spLocks noGrp="1"/>
          </p:cNvSpPr>
          <p:nvPr>
            <p:ph idx="1"/>
          </p:nvPr>
        </p:nvSpPr>
        <p:spPr>
          <a:xfrm>
            <a:off x="457200" y="2590800"/>
            <a:ext cx="8229600" cy="1143000"/>
          </a:xfrm>
        </p:spPr>
        <p:txBody>
          <a:bodyPr/>
          <a:lstStyle/>
          <a:p>
            <a:pPr marL="0" indent="0" algn="ctr">
              <a:buNone/>
            </a:pPr>
            <a:r>
              <a:rPr lang="en-US" dirty="0" smtClean="0"/>
              <a:t>Decrease in number of urinary tract infection among residents within six months.  </a:t>
            </a:r>
            <a:endParaRPr lang="en-US" dirty="0"/>
          </a:p>
        </p:txBody>
      </p:sp>
    </p:spTree>
    <p:extLst>
      <p:ext uri="{BB962C8B-B14F-4D97-AF65-F5344CB8AC3E}">
        <p14:creationId xmlns:p14="http://schemas.microsoft.com/office/powerpoint/2010/main" val="58557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000" dirty="0" smtClean="0"/>
              <a:t>Prevalence of urinary tract infection in long term care facilities such as nursing homes and assisted living facilities has been a problem for a long time.  A few of the factors that cause the problem is use of indwelling catheters inappropriately, such as for incontinence, in hopes of preventing skin break down, this is also a convenience measure for the staff so that the patient does not have to be “changed” out of soiled clothing or disposable undergarments and monitoring is decreased.  Deficient staff for number of patients in a facility leading to compromised care of patients who are incontinent or cognitively impaired patients not being toileted as needed.  Chronic conditions that predispose elderly patients to urinary retention and bacteruria, stroke, fecal impaction, cystocele, and benign prostatic hyperplasia (Cohen &amp; Frank, 2011).  Other factors that can lead to urinary tract infection are decreased parasympathetic tone, reduced motility, and urinary flow (Cohen &amp; Frank, 2011).  Some of these things can be addressed and changed and others are factors that will always exist and will have to be dealt with appropriately.   </a:t>
            </a:r>
            <a:endParaRPr lang="en-US" sz="2000" dirty="0"/>
          </a:p>
        </p:txBody>
      </p:sp>
    </p:spTree>
    <p:extLst>
      <p:ext uri="{BB962C8B-B14F-4D97-AF65-F5344CB8AC3E}">
        <p14:creationId xmlns:p14="http://schemas.microsoft.com/office/powerpoint/2010/main" val="1560939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dirty="0" smtClean="0"/>
              <a:t>Epidemiology Urinary Tract Infection</a:t>
            </a:r>
            <a:endParaRPr lang="en-US" dirty="0"/>
          </a:p>
        </p:txBody>
      </p:sp>
      <p:sp>
        <p:nvSpPr>
          <p:cNvPr id="3" name="Subtitle 2"/>
          <p:cNvSpPr>
            <a:spLocks noGrp="1"/>
          </p:cNvSpPr>
          <p:nvPr>
            <p:ph type="subTitle" idx="1"/>
          </p:nvPr>
        </p:nvSpPr>
        <p:spPr>
          <a:xfrm>
            <a:off x="838200" y="1524000"/>
            <a:ext cx="7620000" cy="4800600"/>
          </a:xfrm>
        </p:spPr>
        <p:txBody>
          <a:bodyPr>
            <a:normAutofit fontScale="85000" lnSpcReduction="10000"/>
          </a:bodyPr>
          <a:lstStyle/>
          <a:p>
            <a:pPr algn="l"/>
            <a:r>
              <a:rPr lang="en-US" dirty="0"/>
              <a:t>Bacteriuria</a:t>
            </a:r>
          </a:p>
          <a:p>
            <a:pPr algn="l"/>
            <a:r>
              <a:rPr lang="en-US" dirty="0"/>
              <a:t>Hormonal changes especially women estrogen deficiency</a:t>
            </a:r>
          </a:p>
          <a:p>
            <a:pPr algn="l"/>
            <a:r>
              <a:rPr lang="en-US" dirty="0"/>
              <a:t>Urinary retention due to stroke, fecal impaction, </a:t>
            </a:r>
            <a:r>
              <a:rPr lang="en-US" dirty="0" smtClean="0"/>
              <a:t>cystocele </a:t>
            </a:r>
            <a:r>
              <a:rPr lang="en-US" dirty="0"/>
              <a:t>in women, benign prostatic hyperplasia in men.  </a:t>
            </a:r>
            <a:endParaRPr lang="en-US" dirty="0" smtClean="0"/>
          </a:p>
          <a:p>
            <a:pPr algn="l"/>
            <a:r>
              <a:rPr lang="en-US" dirty="0" smtClean="0"/>
              <a:t>Fecal </a:t>
            </a:r>
            <a:r>
              <a:rPr lang="en-US" dirty="0"/>
              <a:t>soiling, poor perineal hygiene. </a:t>
            </a:r>
            <a:endParaRPr lang="en-US" dirty="0" smtClean="0"/>
          </a:p>
          <a:p>
            <a:pPr algn="l"/>
            <a:r>
              <a:rPr lang="en-US" dirty="0" smtClean="0"/>
              <a:t>Medications: anticholinergic </a:t>
            </a:r>
            <a:r>
              <a:rPr lang="en-US" dirty="0"/>
              <a:t>used to treat Parkinson’s disease, antihistamines, </a:t>
            </a:r>
            <a:r>
              <a:rPr lang="en-US" dirty="0" smtClean="0"/>
              <a:t>psychotropic, </a:t>
            </a:r>
            <a:r>
              <a:rPr lang="en-US" dirty="0"/>
              <a:t>pain medicine—can cause decreased parasympathetic tone, reduced motility, and urinary flow.  </a:t>
            </a:r>
            <a:endParaRPr lang="en-US" dirty="0" smtClean="0"/>
          </a:p>
          <a:p>
            <a:pPr algn="l"/>
            <a:r>
              <a:rPr lang="en-US" sz="1800" dirty="0" smtClean="0"/>
              <a:t>(Cohen &amp; Frank, 2011)</a:t>
            </a:r>
            <a:endParaRPr lang="en-US" sz="2100" dirty="0"/>
          </a:p>
          <a:p>
            <a:pPr algn="l"/>
            <a:endParaRPr lang="en-US" dirty="0"/>
          </a:p>
        </p:txBody>
      </p:sp>
    </p:spTree>
    <p:extLst>
      <p:ext uri="{BB962C8B-B14F-4D97-AF65-F5344CB8AC3E}">
        <p14:creationId xmlns:p14="http://schemas.microsoft.com/office/powerpoint/2010/main" val="1920412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899</TotalTime>
  <Words>1723</Words>
  <Application>Microsoft Office PowerPoint</Application>
  <PresentationFormat>On-screen Show (4:3)</PresentationFormat>
  <Paragraphs>176</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Decreasing Incidence   Urinary Tract Infections  of the Elderly  in Long Term Care Facilities</vt:lpstr>
      <vt:lpstr>PICOT</vt:lpstr>
      <vt:lpstr>Population</vt:lpstr>
      <vt:lpstr>Intervention</vt:lpstr>
      <vt:lpstr>Comparison</vt:lpstr>
      <vt:lpstr>Outcome</vt:lpstr>
      <vt:lpstr>Time Frame</vt:lpstr>
      <vt:lpstr>The Problem</vt:lpstr>
      <vt:lpstr>Epidemiology Urinary Tract Infection</vt:lpstr>
      <vt:lpstr>Epidemiology Urinary Tract Infection</vt:lpstr>
      <vt:lpstr>Symptoms</vt:lpstr>
      <vt:lpstr>Symptoms</vt:lpstr>
      <vt:lpstr>Urosepsis</vt:lpstr>
      <vt:lpstr>Diagnosis</vt:lpstr>
      <vt:lpstr>Treatment/Prevention </vt:lpstr>
      <vt:lpstr>Treatment/Prevention</vt:lpstr>
      <vt:lpstr>The Solution</vt:lpstr>
      <vt:lpstr>Solution continued</vt:lpstr>
      <vt:lpstr>Advantages of Change</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Epidemiology Urinary Tract Infection</dc:title>
  <dc:creator>Lori Lee C</dc:creator>
  <cp:lastModifiedBy>Lori Lee C</cp:lastModifiedBy>
  <cp:revision>48</cp:revision>
  <dcterms:created xsi:type="dcterms:W3CDTF">2011-10-17T02:42:28Z</dcterms:created>
  <dcterms:modified xsi:type="dcterms:W3CDTF">2011-10-21T16:52:12Z</dcterms:modified>
</cp:coreProperties>
</file>