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64" r:id="rId5"/>
    <p:sldId id="259" r:id="rId6"/>
    <p:sldId id="263" r:id="rId7"/>
    <p:sldId id="268" r:id="rId8"/>
    <p:sldId id="269" r:id="rId9"/>
    <p:sldId id="270" r:id="rId10"/>
    <p:sldId id="260" r:id="rId11"/>
    <p:sldId id="265" r:id="rId12"/>
    <p:sldId id="266" r:id="rId13"/>
    <p:sldId id="267" r:id="rId14"/>
    <p:sldId id="261" r:id="rId15"/>
    <p:sldId id="271"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71" d="100"/>
          <a:sy n="71" d="100"/>
        </p:scale>
        <p:origin x="-11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5379E-C9F3-4A78-883F-8CA172676082}" type="datetimeFigureOut">
              <a:rPr lang="en-US" smtClean="0"/>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DFA80-B8C6-450C-BE02-9141DEDBBC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ADFA80-B8C6-450C-BE02-9141DEDBBC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ADFA80-B8C6-450C-BE02-9141DEDBBC2C}"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FA80-B8C6-450C-BE02-9141DEDBBC2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Dairy</a:t>
            </a:r>
            <a:r>
              <a:rPr lang="en-US" baseline="0" dirty="0" smtClean="0"/>
              <a:t> products are not normally used in Asia contributing to the prevalence of lactose intolerance. Increased exposure of the western society has lead to increased tobacco use and a decreased sedentary lifestyle. There is an increase in diabetes, cardiovascular disease, obesity, and high blood pressure.</a:t>
            </a:r>
            <a:endParaRPr lang="en-US" dirty="0"/>
          </a:p>
        </p:txBody>
      </p:sp>
      <p:sp>
        <p:nvSpPr>
          <p:cNvPr id="4" name="Slide Number Placeholder 3"/>
          <p:cNvSpPr>
            <a:spLocks noGrp="1"/>
          </p:cNvSpPr>
          <p:nvPr>
            <p:ph type="sldNum" sz="quarter" idx="10"/>
          </p:nvPr>
        </p:nvSpPr>
        <p:spPr/>
        <p:txBody>
          <a:bodyPr/>
          <a:lstStyle/>
          <a:p>
            <a:fld id="{F9254954-36FD-481D-8DC9-B469F007B523}" type="slidenum">
              <a:rPr lang="en-US" smtClean="0"/>
              <a:pPr/>
              <a:t>8</a:t>
            </a:fld>
            <a:endParaRPr lang="en-US" dirty="0"/>
          </a:p>
        </p:txBody>
      </p:sp>
    </p:spTree>
    <p:extLst>
      <p:ext uri="{BB962C8B-B14F-4D97-AF65-F5344CB8AC3E}">
        <p14:creationId xmlns:p14="http://schemas.microsoft.com/office/powerpoint/2010/main" xmlns="" val="325059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K</a:t>
            </a:r>
            <a:r>
              <a:rPr lang="en-US" dirty="0" smtClean="0"/>
              <a:t>orea is the most actively Christian society in East</a:t>
            </a:r>
            <a:r>
              <a:rPr lang="en-US" baseline="0" dirty="0" smtClean="0"/>
              <a:t> Asia, it predominantly consists on Buddhists. They celebrate many holidays including, New Years, Christmas, Foundation Day, Buddha’s Birthday, and The Harvest Festival.  Western culture has been assimilated into Korean culture. Korea’s multiple religions coexists without major problems.  Citizens can converge and maintain harmony, despite religious differences. </a:t>
            </a:r>
            <a:endParaRPr lang="en-US" dirty="0"/>
          </a:p>
        </p:txBody>
      </p:sp>
      <p:sp>
        <p:nvSpPr>
          <p:cNvPr id="4" name="Slide Number Placeholder 3"/>
          <p:cNvSpPr>
            <a:spLocks noGrp="1"/>
          </p:cNvSpPr>
          <p:nvPr>
            <p:ph type="sldNum" sz="quarter" idx="10"/>
          </p:nvPr>
        </p:nvSpPr>
        <p:spPr/>
        <p:txBody>
          <a:bodyPr/>
          <a:lstStyle/>
          <a:p>
            <a:fld id="{F9254954-36FD-481D-8DC9-B469F007B523}" type="slidenum">
              <a:rPr lang="en-US" smtClean="0"/>
              <a:pPr/>
              <a:t>9</a:t>
            </a:fld>
            <a:endParaRPr lang="en-US" dirty="0"/>
          </a:p>
        </p:txBody>
      </p:sp>
    </p:spTree>
    <p:extLst>
      <p:ext uri="{BB962C8B-B14F-4D97-AF65-F5344CB8AC3E}">
        <p14:creationId xmlns:p14="http://schemas.microsoft.com/office/powerpoint/2010/main" xmlns="" val="23081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28FA551-7CEA-49E3-B7A7-22EF50D0D4ED}" type="datetimeFigureOut">
              <a:rPr lang="en-US" smtClean="0"/>
              <a:pPr/>
              <a:t>12/2/2010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52FADC7-A6A3-4249-8EB4-9B26BE7532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8FA551-7CEA-49E3-B7A7-22EF50D0D4ED}" type="datetimeFigureOut">
              <a:rPr lang="en-US" smtClean="0"/>
              <a:pPr/>
              <a:t>12/2/2010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2FADC7-A6A3-4249-8EB4-9B26BE7532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28FA551-7CEA-49E3-B7A7-22EF50D0D4ED}" type="datetimeFigureOut">
              <a:rPr lang="en-US" smtClean="0"/>
              <a:pPr/>
              <a:t>12/2/2010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52FADC7-A6A3-4249-8EB4-9B26BE7532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8FA551-7CEA-49E3-B7A7-22EF50D0D4ED}" type="datetimeFigureOut">
              <a:rPr lang="en-US" smtClean="0"/>
              <a:pPr/>
              <a:t>12/2/2010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2FADC7-A6A3-4249-8EB4-9B26BE7532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28FA551-7CEA-49E3-B7A7-22EF50D0D4ED}" type="datetimeFigureOut">
              <a:rPr lang="en-US" smtClean="0"/>
              <a:pPr/>
              <a:t>12/2/2010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52FADC7-A6A3-4249-8EB4-9B26BE7532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8FA551-7CEA-49E3-B7A7-22EF50D0D4ED}" type="datetimeFigureOut">
              <a:rPr lang="en-US" smtClean="0"/>
              <a:pPr/>
              <a:t>12/2/2010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2FADC7-A6A3-4249-8EB4-9B26BE7532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28FA551-7CEA-49E3-B7A7-22EF50D0D4ED}" type="datetimeFigureOut">
              <a:rPr lang="en-US" smtClean="0"/>
              <a:pPr/>
              <a:t>12/2/2010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52FADC7-A6A3-4249-8EB4-9B26BE7532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28FA551-7CEA-49E3-B7A7-22EF50D0D4ED}" type="datetimeFigureOut">
              <a:rPr lang="en-US" smtClean="0"/>
              <a:pPr/>
              <a:t>12/2/2010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52FADC7-A6A3-4249-8EB4-9B26BE7532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28FA551-7CEA-49E3-B7A7-22EF50D0D4ED}" type="datetimeFigureOut">
              <a:rPr lang="en-US" smtClean="0"/>
              <a:pPr/>
              <a:t>12/2/2010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D52FADC7-A6A3-4249-8EB4-9B26BE7532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8FA551-7CEA-49E3-B7A7-22EF50D0D4ED}" type="datetimeFigureOut">
              <a:rPr lang="en-US" smtClean="0"/>
              <a:pPr/>
              <a:t>12/2/2010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2FADC7-A6A3-4249-8EB4-9B26BE7532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28FA551-7CEA-49E3-B7A7-22EF50D0D4ED}" type="datetimeFigureOut">
              <a:rPr lang="en-US" smtClean="0"/>
              <a:pPr/>
              <a:t>12/2/2010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2FADC7-A6A3-4249-8EB4-9B26BE7532D0}"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28FA551-7CEA-49E3-B7A7-22EF50D0D4ED}" type="datetimeFigureOut">
              <a:rPr lang="en-US" smtClean="0"/>
              <a:pPr/>
              <a:t>12/2/2010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2FADC7-A6A3-4249-8EB4-9B26BE7532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meredia.com/resources/demographics/korea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faqs.org/nutrition/Ar-Bu/Asians-Diet-of.html" TargetMode="External"/><Relationship Id="rId4" Type="http://schemas.openxmlformats.org/officeDocument/2006/relationships/hyperlink" Target="http://www.asianinfo.org/asianinfo/korea.rel/overview1.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457200"/>
            <a:ext cx="6096000" cy="2868168"/>
          </a:xfrm>
        </p:spPr>
        <p:txBody>
          <a:bodyPr/>
          <a:lstStyle/>
          <a:p>
            <a:pPr algn="ctr"/>
            <a:r>
              <a:rPr lang="en-US" sz="4800" dirty="0" smtClean="0"/>
              <a:t>Korean American Culture</a:t>
            </a:r>
            <a:endParaRPr lang="en-US" sz="4800" dirty="0"/>
          </a:p>
        </p:txBody>
      </p:sp>
      <p:sp>
        <p:nvSpPr>
          <p:cNvPr id="3" name="Subtitle 2"/>
          <p:cNvSpPr>
            <a:spLocks noGrp="1"/>
          </p:cNvSpPr>
          <p:nvPr>
            <p:ph type="subTitle" idx="1"/>
          </p:nvPr>
        </p:nvSpPr>
        <p:spPr>
          <a:xfrm>
            <a:off x="6707242" y="3429000"/>
            <a:ext cx="2436758" cy="1641736"/>
          </a:xfrm>
        </p:spPr>
        <p:txBody>
          <a:bodyPr>
            <a:normAutofit fontScale="92500" lnSpcReduction="20000"/>
          </a:bodyPr>
          <a:lstStyle/>
          <a:p>
            <a:pPr algn="l"/>
            <a:r>
              <a:rPr lang="en-US" dirty="0" smtClean="0"/>
              <a:t>Ashley Black</a:t>
            </a:r>
          </a:p>
          <a:p>
            <a:pPr algn="l"/>
            <a:r>
              <a:rPr lang="en-US" dirty="0" smtClean="0"/>
              <a:t>Sandra </a:t>
            </a:r>
            <a:r>
              <a:rPr lang="en-US" dirty="0" err="1" smtClean="0"/>
              <a:t>Guiterrez</a:t>
            </a:r>
            <a:endParaRPr lang="en-US" dirty="0" smtClean="0"/>
          </a:p>
          <a:p>
            <a:pPr algn="l"/>
            <a:r>
              <a:rPr lang="en-US" dirty="0" smtClean="0"/>
              <a:t>Andrea </a:t>
            </a:r>
            <a:r>
              <a:rPr lang="en-US" dirty="0" err="1" smtClean="0"/>
              <a:t>Fabiano</a:t>
            </a:r>
            <a:endParaRPr lang="en-US" dirty="0" smtClean="0"/>
          </a:p>
          <a:p>
            <a:pPr algn="l"/>
            <a:r>
              <a:rPr lang="en-US" dirty="0" smtClean="0"/>
              <a:t>Katie Kropschot</a:t>
            </a:r>
          </a:p>
          <a:p>
            <a:pPr algn="l"/>
            <a:r>
              <a:rPr lang="en-US" dirty="0" smtClean="0"/>
              <a:t>Janet </a:t>
            </a:r>
            <a:r>
              <a:rPr lang="en-US" dirty="0" smtClean="0"/>
              <a:t>Perez</a:t>
            </a:r>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3048000" cy="6858000"/>
          </a:xfrm>
          <a:prstGeom prst="rect">
            <a:avLst/>
          </a:prstGeom>
          <a:noFill/>
          <a:ln w="9525">
            <a:noFill/>
            <a:miter lim="800000"/>
            <a:headEnd/>
            <a:tailEnd/>
          </a:ln>
        </p:spPr>
      </p:pic>
      <p:sp>
        <p:nvSpPr>
          <p:cNvPr id="5" name="TextBox 4"/>
          <p:cNvSpPr txBox="1"/>
          <p:nvPr/>
        </p:nvSpPr>
        <p:spPr>
          <a:xfrm>
            <a:off x="3276600" y="5943600"/>
            <a:ext cx="5638800" cy="369332"/>
          </a:xfrm>
          <a:prstGeom prst="rect">
            <a:avLst/>
          </a:prstGeom>
          <a:noFill/>
        </p:spPr>
        <p:txBody>
          <a:bodyPr wrap="square" rtlCol="0">
            <a:spAutoFit/>
          </a:bodyPr>
          <a:lstStyle/>
          <a:p>
            <a:r>
              <a:rPr lang="en-US" dirty="0" smtClean="0"/>
              <a:t>v</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bg2">
                <a:lumMod val="50000"/>
              </a:schemeClr>
            </a:solidFill>
          </a:ln>
        </p:spPr>
        <p:txBody>
          <a:bodyPr>
            <a:normAutofit fontScale="90000"/>
          </a:bodyPr>
          <a:lstStyle/>
          <a:p>
            <a:r>
              <a:rPr lang="en-US" dirty="0" smtClean="0"/>
              <a:t>How cultures preferences impact nursing care</a:t>
            </a:r>
            <a:endParaRPr lang="en-US" dirty="0"/>
          </a:p>
        </p:txBody>
      </p:sp>
      <p:sp>
        <p:nvSpPr>
          <p:cNvPr id="3" name="Content Placeholder 2"/>
          <p:cNvSpPr>
            <a:spLocks noGrp="1"/>
          </p:cNvSpPr>
          <p:nvPr>
            <p:ph idx="1"/>
          </p:nvPr>
        </p:nvSpPr>
        <p:spPr>
          <a:solidFill>
            <a:schemeClr val="accent5">
              <a:lumMod val="60000"/>
              <a:lumOff val="40000"/>
            </a:schemeClr>
          </a:solidFill>
        </p:spPr>
        <p:txBody>
          <a:bodyPr/>
          <a:lstStyle/>
          <a:p>
            <a:r>
              <a:rPr lang="en-US" dirty="0" smtClean="0"/>
              <a:t>Nurse must not use first name because it leads to ill fortune.</a:t>
            </a:r>
          </a:p>
          <a:p>
            <a:r>
              <a:rPr lang="en-US" dirty="0" smtClean="0"/>
              <a:t>If patient doesn’t know English a child can’t be used as a translator.</a:t>
            </a:r>
          </a:p>
          <a:p>
            <a:r>
              <a:rPr lang="en-US" dirty="0" smtClean="0"/>
              <a:t>Cannot perform certain care because of physical contact.</a:t>
            </a:r>
          </a:p>
          <a:p>
            <a:r>
              <a:rPr lang="en-US" dirty="0" smtClean="0"/>
              <a:t>Difficult for nurse to engage in a conversation and gain trust because of no eye contact.</a:t>
            </a:r>
          </a:p>
          <a:p>
            <a:r>
              <a:rPr lang="en-US" dirty="0" smtClean="0"/>
              <a:t>Women have to be put in rooms away from sunlight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bg2">
                <a:lumMod val="50000"/>
              </a:schemeClr>
            </a:solidFill>
          </a:ln>
        </p:spPr>
        <p:txBody>
          <a:bodyPr/>
          <a:lstStyle/>
          <a:p>
            <a:r>
              <a:rPr lang="en-US" dirty="0" smtClean="0"/>
              <a:t>Cultures impaction on care</a:t>
            </a:r>
            <a:endParaRPr lang="en-US" dirty="0"/>
          </a:p>
        </p:txBody>
      </p:sp>
      <p:sp>
        <p:nvSpPr>
          <p:cNvPr id="3" name="Content Placeholder 2"/>
          <p:cNvSpPr>
            <a:spLocks noGrp="1"/>
          </p:cNvSpPr>
          <p:nvPr>
            <p:ph idx="1"/>
          </p:nvPr>
        </p:nvSpPr>
        <p:spPr/>
        <p:txBody>
          <a:bodyPr/>
          <a:lstStyle/>
          <a:p>
            <a:r>
              <a:rPr lang="en-US" dirty="0" smtClean="0"/>
              <a:t>Nurse can’t have a one-to-one relationship with patient because family is always involved in the plan of care.</a:t>
            </a:r>
          </a:p>
          <a:p>
            <a:r>
              <a:rPr lang="en-US" dirty="0" smtClean="0"/>
              <a:t>Difficult to care for a sick patient because they believe in using time wisely.</a:t>
            </a:r>
          </a:p>
          <a:p>
            <a:r>
              <a:rPr lang="en-US" dirty="0" smtClean="0"/>
              <a:t>Refuse to have additional care or tests if they feel they have finished their task in life.</a:t>
            </a:r>
          </a:p>
          <a:p>
            <a:r>
              <a:rPr lang="en-US" dirty="0" smtClean="0"/>
              <a:t>May refuse some surgeries or transplants because their bodies must be kept intact.</a:t>
            </a:r>
          </a:p>
          <a:p>
            <a:r>
              <a:rPr lang="en-US" dirty="0" smtClean="0"/>
              <a:t>Nurses expect cooperation in matters involving time, but they need a schedule.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bg2">
                <a:lumMod val="50000"/>
              </a:schemeClr>
            </a:solidFill>
          </a:ln>
        </p:spPr>
        <p:txBody>
          <a:bodyPr>
            <a:normAutofit fontScale="90000"/>
          </a:bodyPr>
          <a:lstStyle/>
          <a:p>
            <a:r>
              <a:rPr lang="en-US" dirty="0" smtClean="0"/>
              <a:t>Cultures impaction on care cont’</a:t>
            </a:r>
            <a:endParaRPr lang="en-US" dirty="0"/>
          </a:p>
        </p:txBody>
      </p:sp>
      <p:sp>
        <p:nvSpPr>
          <p:cNvPr id="3" name="Content Placeholder 2"/>
          <p:cNvSpPr>
            <a:spLocks noGrp="1"/>
          </p:cNvSpPr>
          <p:nvPr>
            <p:ph idx="1"/>
          </p:nvPr>
        </p:nvSpPr>
        <p:spPr/>
        <p:txBody>
          <a:bodyPr>
            <a:normAutofit fontScale="92500"/>
          </a:bodyPr>
          <a:lstStyle/>
          <a:p>
            <a:r>
              <a:rPr lang="en-US" sz="2800" dirty="0" smtClean="0"/>
              <a:t>Hard to test because many refuse to have blood drawn.</a:t>
            </a:r>
          </a:p>
          <a:p>
            <a:r>
              <a:rPr lang="en-US" sz="2800" dirty="0" smtClean="0"/>
              <a:t>There aren’t many Oriental medical doctors in hospitals, so they might refuse any treatment.</a:t>
            </a:r>
          </a:p>
          <a:p>
            <a:r>
              <a:rPr lang="en-US" sz="2800" dirty="0" smtClean="0"/>
              <a:t>The herbs contain </a:t>
            </a:r>
            <a:r>
              <a:rPr lang="en-US" sz="2800" dirty="0" smtClean="0"/>
              <a:t>toxin’s </a:t>
            </a:r>
            <a:r>
              <a:rPr lang="en-US" sz="2800" dirty="0" smtClean="0"/>
              <a:t>that can cause anemia and intestinal hemorrhage</a:t>
            </a:r>
            <a:r>
              <a:rPr lang="en-US" sz="2400" dirty="0" smtClean="0"/>
              <a:t>.</a:t>
            </a:r>
            <a:endParaRPr lang="en-US" sz="2800" dirty="0" smtClean="0"/>
          </a:p>
          <a:p>
            <a:r>
              <a:rPr lang="en-US" sz="2800" dirty="0" smtClean="0"/>
              <a:t>A nurse can’t bring any negative energy into the room if a woman is pregnant.</a:t>
            </a:r>
          </a:p>
          <a:p>
            <a:r>
              <a:rPr lang="en-US" sz="2800" dirty="0" smtClean="0"/>
              <a:t>Pregnant women are instructed to have 21 days of bed rest with mainly seaweed soup.</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bg2">
                <a:lumMod val="50000"/>
              </a:schemeClr>
            </a:solidFill>
          </a:ln>
        </p:spPr>
        <p:txBody>
          <a:bodyPr>
            <a:normAutofit fontScale="90000"/>
          </a:bodyPr>
          <a:lstStyle/>
          <a:p>
            <a:r>
              <a:rPr lang="en-US" dirty="0" smtClean="0"/>
              <a:t>Cultures impaction on Care cont’</a:t>
            </a:r>
            <a:endParaRPr lang="en-US" dirty="0"/>
          </a:p>
        </p:txBody>
      </p:sp>
      <p:sp>
        <p:nvSpPr>
          <p:cNvPr id="3" name="Content Placeholder 2"/>
          <p:cNvSpPr>
            <a:spLocks noGrp="1"/>
          </p:cNvSpPr>
          <p:nvPr>
            <p:ph idx="1"/>
          </p:nvPr>
        </p:nvSpPr>
        <p:spPr/>
        <p:txBody>
          <a:bodyPr/>
          <a:lstStyle/>
          <a:p>
            <a:r>
              <a:rPr lang="en-US" dirty="0" smtClean="0"/>
              <a:t>Many refuse any therapy or exercise because sweating is considered loss of energy.</a:t>
            </a:r>
          </a:p>
          <a:p>
            <a:r>
              <a:rPr lang="en-US" dirty="0" smtClean="0"/>
              <a:t>Their diet can be different because 90% of Asians are lactose intolerant.</a:t>
            </a:r>
          </a:p>
          <a:p>
            <a:r>
              <a:rPr lang="en-US" dirty="0" smtClean="0"/>
              <a:t>Aren’t treated for mental illnesses because it’s a family shame.</a:t>
            </a:r>
          </a:p>
          <a:p>
            <a:r>
              <a:rPr lang="en-US" dirty="0" smtClean="0"/>
              <a:t>It’s hard to treat them when they delay treatment until it is too late.</a:t>
            </a:r>
          </a:p>
          <a:p>
            <a:r>
              <a:rPr lang="en-US" dirty="0" smtClean="0"/>
              <a:t>Medical staff can’t help prolong patient’s life because they want to die at home.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smtClean="0"/>
              <a:t>Korean Americans are becoming more prevalent the U.S. </a:t>
            </a:r>
          </a:p>
          <a:p>
            <a:r>
              <a:rPr lang="en-US" dirty="0" smtClean="0"/>
              <a:t>As health care providers we need to be aware of Korean traditional practices</a:t>
            </a:r>
          </a:p>
          <a:p>
            <a:r>
              <a:rPr lang="en-US" dirty="0" smtClean="0"/>
              <a:t>Woman are more guarded </a:t>
            </a:r>
          </a:p>
          <a:p>
            <a:r>
              <a:rPr lang="en-US" dirty="0" smtClean="0"/>
              <a:t>Korean medicine is less objective</a:t>
            </a:r>
          </a:p>
          <a:p>
            <a:r>
              <a:rPr lang="en-US" dirty="0" smtClean="0"/>
              <a:t>In treatment traditional &amp; Western medicine is used</a:t>
            </a:r>
          </a:p>
          <a:p>
            <a:r>
              <a:rPr lang="en-US" dirty="0" smtClean="0"/>
              <a:t>Koreans tend to use more complementary alternative therapies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Diets &amp; food preferences are different from traditional American foods &amp; many are lactose intolerant</a:t>
            </a:r>
          </a:p>
          <a:p>
            <a:r>
              <a:rPr lang="en-US" dirty="0" smtClean="0"/>
              <a:t>Koreans are predominantly Buddhists but many are also Christians</a:t>
            </a:r>
          </a:p>
          <a:p>
            <a:r>
              <a:rPr lang="en-US" dirty="0" smtClean="0"/>
              <a:t>Can be difficult to treat for many refuse treatments &amp; drawing blood</a:t>
            </a:r>
          </a:p>
          <a:p>
            <a:r>
              <a:rPr lang="en-US" dirty="0" smtClean="0"/>
              <a:t>Important to incorporate family in care</a:t>
            </a:r>
          </a:p>
          <a:p>
            <a:r>
              <a:rPr lang="en-US" dirty="0" smtClean="0"/>
              <a:t>Remember to be respectful of cultural differences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a:bodyPr>
          <a:lstStyle/>
          <a:p>
            <a:pPr>
              <a:buNone/>
            </a:pPr>
            <a:r>
              <a:rPr lang="en-US" sz="1400" dirty="0" smtClean="0"/>
              <a:t>Ameredia</a:t>
            </a:r>
            <a:r>
              <a:rPr lang="en-US" sz="1400" dirty="0" smtClean="0"/>
              <a:t>. </a:t>
            </a:r>
            <a:r>
              <a:rPr lang="en-US" sz="1400" i="1" dirty="0" smtClean="0"/>
              <a:t>Korean </a:t>
            </a:r>
            <a:r>
              <a:rPr lang="en-US" sz="1400" i="1" dirty="0" smtClean="0"/>
              <a:t>american</a:t>
            </a:r>
            <a:r>
              <a:rPr lang="en-US" sz="1400" i="1" dirty="0" smtClean="0"/>
              <a:t> demographics</a:t>
            </a:r>
            <a:r>
              <a:rPr lang="en-US" sz="1400" dirty="0" smtClean="0"/>
              <a:t>. (2008). Retrieved November 28, 2010, from </a:t>
            </a:r>
            <a:r>
              <a:rPr lang="en-US" sz="1400" dirty="0" smtClean="0">
                <a:hlinkClick r:id="rId3"/>
              </a:rPr>
              <a:t>http://</a:t>
            </a:r>
            <a:r>
              <a:rPr lang="en-US" sz="1400" dirty="0" smtClean="0">
                <a:hlinkClick r:id="rId3"/>
              </a:rPr>
              <a:t>www.ameredia.com/resources/demographics/korean.html</a:t>
            </a:r>
            <a:endParaRPr lang="en-US" sz="1400" dirty="0" smtClean="0"/>
          </a:p>
          <a:p>
            <a:pPr>
              <a:buNone/>
            </a:pPr>
            <a:r>
              <a:rPr lang="en-US" sz="1400" dirty="0" smtClean="0">
                <a:latin typeface="Times New Roman" pitchFamily="18" charset="0"/>
                <a:cs typeface="Times New Roman" pitchFamily="18" charset="0"/>
              </a:rPr>
              <a:t>Hill, P., Lipson, J., &amp; </a:t>
            </a:r>
            <a:r>
              <a:rPr lang="en-US" sz="1400" dirty="0" smtClean="0">
                <a:latin typeface="Times New Roman" pitchFamily="18" charset="0"/>
                <a:cs typeface="Times New Roman" pitchFamily="18" charset="0"/>
              </a:rPr>
              <a:t>Meleis</a:t>
            </a:r>
            <a:r>
              <a:rPr lang="en-US" sz="1400" dirty="0" smtClean="0">
                <a:latin typeface="Times New Roman" pitchFamily="18" charset="0"/>
                <a:cs typeface="Times New Roman" pitchFamily="18" charset="0"/>
              </a:rPr>
              <a:t>, A. (2003). </a:t>
            </a:r>
            <a:r>
              <a:rPr lang="en-US" sz="1400" i="1" dirty="0" smtClean="0">
                <a:latin typeface="Times New Roman" pitchFamily="18" charset="0"/>
                <a:cs typeface="Times New Roman" pitchFamily="18" charset="0"/>
              </a:rPr>
              <a:t>Caring for </a:t>
            </a:r>
            <a:r>
              <a:rPr lang="en-US" sz="1400" i="1" dirty="0" smtClean="0">
                <a:latin typeface="Times New Roman" pitchFamily="18" charset="0"/>
                <a:cs typeface="Times New Roman" pitchFamily="18" charset="0"/>
              </a:rPr>
              <a:t>women cross-culturally</a:t>
            </a:r>
            <a:r>
              <a:rPr lang="en-US" sz="1400" dirty="0" smtClean="0">
                <a:latin typeface="Times New Roman" pitchFamily="18" charset="0"/>
                <a:cs typeface="Times New Roman" pitchFamily="18" charset="0"/>
              </a:rPr>
              <a:t>. Philadelphia, PA: F.A. Davis Co</a:t>
            </a:r>
            <a:r>
              <a:rPr lang="en-US" sz="1400" dirty="0" smtClean="0">
                <a:latin typeface="Times New Roman" pitchFamily="18" charset="0"/>
                <a:cs typeface="Times New Roman" pitchFamily="18" charset="0"/>
              </a:rPr>
              <a:t>.</a:t>
            </a:r>
            <a:endParaRPr lang="en-US" sz="1400" dirty="0" smtClean="0"/>
          </a:p>
          <a:p>
            <a:pPr>
              <a:buNone/>
            </a:pPr>
            <a:r>
              <a:rPr lang="en-US" sz="1400" dirty="0" err="1" smtClean="0"/>
              <a:t>Giger</a:t>
            </a:r>
            <a:r>
              <a:rPr lang="en-US" sz="1400" dirty="0" smtClean="0"/>
              <a:t>, J. N., &amp; </a:t>
            </a:r>
            <a:r>
              <a:rPr lang="en-US" sz="1400" dirty="0" err="1" smtClean="0"/>
              <a:t>Davidhizar</a:t>
            </a:r>
            <a:r>
              <a:rPr lang="en-US" sz="1400" dirty="0" smtClean="0"/>
              <a:t>, R. E. (2008). </a:t>
            </a:r>
            <a:r>
              <a:rPr lang="en-US" sz="1400" i="1" dirty="0" err="1" smtClean="0"/>
              <a:t>Transcultural</a:t>
            </a:r>
            <a:r>
              <a:rPr lang="en-US" sz="1400" i="1" dirty="0" smtClean="0"/>
              <a:t> </a:t>
            </a:r>
            <a:r>
              <a:rPr lang="en-US" sz="1400" i="1" dirty="0" smtClean="0"/>
              <a:t>Nursing: </a:t>
            </a:r>
            <a:r>
              <a:rPr lang="en-US" sz="1400" i="1" dirty="0" err="1" smtClean="0"/>
              <a:t>Assesment</a:t>
            </a:r>
            <a:r>
              <a:rPr lang="en-US" sz="1400" i="1" dirty="0" smtClean="0"/>
              <a:t> and Intervention</a:t>
            </a:r>
            <a:r>
              <a:rPr lang="en-US" sz="1400" dirty="0" smtClean="0"/>
              <a:t> </a:t>
            </a:r>
            <a:r>
              <a:rPr lang="en-US" sz="1400" dirty="0" smtClean="0"/>
              <a:t>(5th ed.). St. Louis, MO: </a:t>
            </a:r>
            <a:r>
              <a:rPr lang="en-US" sz="1400" dirty="0" smtClean="0"/>
              <a:t>MOSBY ELSEVIER.</a:t>
            </a:r>
          </a:p>
          <a:p>
            <a:pPr>
              <a:buNone/>
            </a:pPr>
            <a:endParaRPr lang="en-US" sz="1400" dirty="0" smtClean="0"/>
          </a:p>
          <a:p>
            <a:pPr>
              <a:buNone/>
            </a:pPr>
            <a:endParaRPr lang="en-US" sz="1400" dirty="0" smtClean="0"/>
          </a:p>
          <a:p>
            <a:pPr>
              <a:buNone/>
            </a:pPr>
            <a:endParaRPr lang="en-US" sz="1400" dirty="0" smtClean="0"/>
          </a:p>
          <a:p>
            <a:r>
              <a:rPr lang="en-US" sz="1400" dirty="0" smtClean="0">
                <a:hlinkClick r:id="rId4"/>
              </a:rPr>
              <a:t>http://www.asianinfo.org/asianinfo/korea.rel/overview1.htm</a:t>
            </a:r>
            <a:endParaRPr lang="en-US" sz="1400" dirty="0" smtClean="0"/>
          </a:p>
          <a:p>
            <a:r>
              <a:rPr lang="en-US" sz="1400" dirty="0" smtClean="0">
                <a:hlinkClick r:id="rId5"/>
              </a:rPr>
              <a:t>http://www.faqs.org/nutrition/Ar-Bu/Asians-Diet-of.html</a:t>
            </a:r>
            <a:endParaRPr lang="en-US" sz="1400" dirty="0" smtClean="0"/>
          </a:p>
          <a:p>
            <a:pPr>
              <a:buNone/>
            </a:pP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953000" y="762000"/>
            <a:ext cx="3865098" cy="685800"/>
          </a:xfrm>
        </p:spPr>
        <p:txBody>
          <a:bodyPr/>
          <a:lstStyle/>
          <a:p>
            <a:r>
              <a:rPr lang="en-US" dirty="0" smtClean="0"/>
              <a:t>Korean Culture</a:t>
            </a:r>
            <a:endParaRPr lang="en-US" dirty="0"/>
          </a:p>
        </p:txBody>
      </p:sp>
      <p:pic>
        <p:nvPicPr>
          <p:cNvPr id="2050" name="Picture 2"/>
          <p:cNvPicPr>
            <a:picLocks noGrp="1" noChangeAspect="1" noChangeArrowheads="1"/>
          </p:cNvPicPr>
          <p:nvPr>
            <p:ph type="pic" idx="1"/>
          </p:nvPr>
        </p:nvPicPr>
        <p:blipFill>
          <a:blip r:embed="rId3" cstate="print"/>
          <a:srcRect l="14555" r="14555"/>
          <a:stretch>
            <a:fillRect/>
          </a:stretch>
        </p:blipFill>
        <p:spPr bwMode="auto">
          <a:prstGeom prst="rect">
            <a:avLst/>
          </a:prstGeom>
          <a:noFill/>
          <a:ln w="9525">
            <a:noFill/>
            <a:miter lim="800000"/>
            <a:headEnd/>
            <a:tailEnd/>
          </a:ln>
        </p:spPr>
      </p:pic>
      <p:sp>
        <p:nvSpPr>
          <p:cNvPr id="9" name="Text Placeholder 8"/>
          <p:cNvSpPr>
            <a:spLocks noGrp="1"/>
          </p:cNvSpPr>
          <p:nvPr>
            <p:ph type="body" sz="half" idx="2"/>
          </p:nvPr>
        </p:nvSpPr>
        <p:spPr>
          <a:xfrm>
            <a:off x="5029200" y="1752600"/>
            <a:ext cx="3962400" cy="4114800"/>
          </a:xfrm>
        </p:spPr>
        <p:txBody>
          <a:bodyPr>
            <a:noAutofit/>
          </a:bodyPr>
          <a:lstStyle/>
          <a:p>
            <a:pPr>
              <a:buFont typeface="Arial" pitchFamily="34" charset="0"/>
              <a:buChar char="•"/>
            </a:pPr>
            <a:r>
              <a:rPr lang="en-US" sz="2400" dirty="0" smtClean="0">
                <a:solidFill>
                  <a:schemeClr val="bg1"/>
                </a:solidFill>
                <a:latin typeface="Calibri" pitchFamily="34" charset="0"/>
              </a:rPr>
              <a:t>Since today's society is very diverse, it is important for nurses to be culturally competent in order to provide the best quality of care</a:t>
            </a:r>
            <a:endParaRPr lang="en-US" sz="2400" dirty="0" smtClean="0">
              <a:solidFill>
                <a:schemeClr val="bg1"/>
              </a:solidFill>
              <a:latin typeface="Calibri" pitchFamily="34" charset="0"/>
            </a:endParaRPr>
          </a:p>
          <a:p>
            <a:pPr>
              <a:buFont typeface="Arial" pitchFamily="34" charset="0"/>
              <a:buChar char="•"/>
            </a:pPr>
            <a:endParaRPr lang="en-US" sz="2400" dirty="0" smtClean="0">
              <a:solidFill>
                <a:schemeClr val="bg1"/>
              </a:solidFill>
              <a:latin typeface="Calibri" pitchFamily="34" charset="0"/>
            </a:endParaRPr>
          </a:p>
          <a:p>
            <a:pPr>
              <a:buFont typeface="Arial" pitchFamily="34" charset="0"/>
              <a:buChar char="•"/>
            </a:pPr>
            <a:r>
              <a:rPr lang="en-US" sz="2400" dirty="0" smtClean="0">
                <a:solidFill>
                  <a:schemeClr val="bg1"/>
                </a:solidFill>
                <a:latin typeface="Calibri" pitchFamily="34" charset="0"/>
              </a:rPr>
              <a:t> The purpose of this presentation is to </a:t>
            </a:r>
            <a:r>
              <a:rPr lang="en-US" sz="2400" dirty="0" smtClean="0">
                <a:solidFill>
                  <a:schemeClr val="bg1"/>
                </a:solidFill>
                <a:latin typeface="Calibri" pitchFamily="34" charset="0"/>
              </a:rPr>
              <a:t>demonstrate an understanding of Korean Americans in order to practice as a culturally competent nurse. </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4648200" cy="1143000"/>
          </a:xfrm>
          <a:ln w="76200">
            <a:solidFill>
              <a:schemeClr val="accent5">
                <a:lumMod val="40000"/>
                <a:lumOff val="60000"/>
              </a:schemeClr>
            </a:solidFill>
          </a:ln>
        </p:spPr>
        <p:txBody>
          <a:bodyPr/>
          <a:lstStyle/>
          <a:p>
            <a:r>
              <a:rPr lang="en-US" dirty="0" smtClean="0"/>
              <a:t>Demographics</a:t>
            </a:r>
            <a:endParaRPr lang="en-US" dirty="0"/>
          </a:p>
        </p:txBody>
      </p:sp>
      <p:pic>
        <p:nvPicPr>
          <p:cNvPr id="3075" name="Picture 3"/>
          <p:cNvPicPr>
            <a:picLocks noGrp="1" noChangeAspect="1" noChangeArrowheads="1"/>
          </p:cNvPicPr>
          <p:nvPr>
            <p:ph idx="1"/>
          </p:nvPr>
        </p:nvPicPr>
        <p:blipFill>
          <a:blip r:embed="rId3" cstate="print"/>
          <a:srcRect/>
          <a:stretch>
            <a:fillRect/>
          </a:stretch>
        </p:blipFill>
        <p:spPr bwMode="auto">
          <a:xfrm rot="5400000">
            <a:off x="4152900" y="1866900"/>
            <a:ext cx="6858000" cy="3124200"/>
          </a:xfrm>
          <a:prstGeom prst="rect">
            <a:avLst/>
          </a:prstGeom>
          <a:noFill/>
          <a:ln w="44450" cmpd="sng">
            <a:solidFill>
              <a:schemeClr val="accent1">
                <a:lumMod val="75000"/>
              </a:schemeClr>
            </a:solidFill>
            <a:miter lim="800000"/>
            <a:headEnd/>
            <a:tailEnd/>
          </a:ln>
        </p:spPr>
      </p:pic>
      <p:sp>
        <p:nvSpPr>
          <p:cNvPr id="7" name="TextBox 6"/>
          <p:cNvSpPr txBox="1"/>
          <p:nvPr/>
        </p:nvSpPr>
        <p:spPr>
          <a:xfrm>
            <a:off x="381000" y="1524000"/>
            <a:ext cx="5410200" cy="4524315"/>
          </a:xfrm>
          <a:prstGeom prst="rect">
            <a:avLst/>
          </a:prstGeom>
          <a:noFill/>
        </p:spPr>
        <p:txBody>
          <a:bodyPr wrap="square" rtlCol="0">
            <a:spAutoFit/>
          </a:bodyPr>
          <a:lstStyle/>
          <a:p>
            <a:pPr>
              <a:lnSpc>
                <a:spcPct val="150000"/>
              </a:lnSpc>
              <a:buClr>
                <a:schemeClr val="accent5">
                  <a:lumMod val="40000"/>
                  <a:lumOff val="60000"/>
                </a:schemeClr>
              </a:buClr>
              <a:buFont typeface="Courier New" pitchFamily="49" charset="0"/>
              <a:buChar char="o"/>
            </a:pPr>
            <a:r>
              <a:rPr lang="en-US" sz="2000" dirty="0" smtClean="0">
                <a:latin typeface="Calibri" pitchFamily="34" charset="0"/>
              </a:rPr>
              <a:t>Korean-Americans </a:t>
            </a:r>
            <a:r>
              <a:rPr lang="en-US" sz="2000" dirty="0">
                <a:latin typeface="Calibri" pitchFamily="34" charset="0"/>
              </a:rPr>
              <a:t>are the fastest growing subgroup of </a:t>
            </a:r>
            <a:r>
              <a:rPr lang="en-US" sz="2000" dirty="0" smtClean="0">
                <a:latin typeface="Calibri" pitchFamily="34" charset="0"/>
              </a:rPr>
              <a:t>Asian-Americans</a:t>
            </a:r>
          </a:p>
          <a:p>
            <a:pPr>
              <a:lnSpc>
                <a:spcPct val="150000"/>
              </a:lnSpc>
              <a:buClr>
                <a:schemeClr val="accent5">
                  <a:lumMod val="40000"/>
                  <a:lumOff val="60000"/>
                </a:schemeClr>
              </a:buClr>
              <a:buFont typeface="Courier New" pitchFamily="49" charset="0"/>
              <a:buChar char="o"/>
            </a:pPr>
            <a:r>
              <a:rPr lang="en-US" sz="2000" dirty="0" smtClean="0">
                <a:latin typeface="Calibri" pitchFamily="34" charset="0"/>
              </a:rPr>
              <a:t>In </a:t>
            </a:r>
            <a:r>
              <a:rPr lang="en-US" sz="2000" dirty="0">
                <a:latin typeface="Calibri" pitchFamily="34" charset="0"/>
              </a:rPr>
              <a:t>the 2000 census, over one million U.S. residents (1,076,872) identified their “race” as </a:t>
            </a:r>
            <a:r>
              <a:rPr lang="en-US" sz="2000" dirty="0" smtClean="0">
                <a:latin typeface="Calibri" pitchFamily="34" charset="0"/>
              </a:rPr>
              <a:t>Korean.</a:t>
            </a:r>
          </a:p>
          <a:p>
            <a:pPr>
              <a:lnSpc>
                <a:spcPct val="150000"/>
              </a:lnSpc>
              <a:buClr>
                <a:schemeClr val="accent5">
                  <a:lumMod val="40000"/>
                  <a:lumOff val="60000"/>
                </a:schemeClr>
              </a:buClr>
              <a:buFont typeface="Courier New" pitchFamily="49" charset="0"/>
              <a:buChar char="o"/>
            </a:pPr>
            <a:r>
              <a:rPr lang="en-US" sz="2000" dirty="0" smtClean="0">
                <a:latin typeface="Calibri" pitchFamily="34" charset="0"/>
              </a:rPr>
              <a:t>Population </a:t>
            </a:r>
            <a:r>
              <a:rPr lang="en-US" sz="2000" dirty="0">
                <a:latin typeface="Calibri" pitchFamily="34" charset="0"/>
              </a:rPr>
              <a:t>growth rates of 35.1% from 1990 to 2000 and 134.8% from 1980 to </a:t>
            </a:r>
            <a:r>
              <a:rPr lang="en-US" sz="2000" dirty="0" smtClean="0">
                <a:latin typeface="Calibri" pitchFamily="34" charset="0"/>
              </a:rPr>
              <a:t>1990.</a:t>
            </a:r>
          </a:p>
          <a:p>
            <a:pPr>
              <a:lnSpc>
                <a:spcPct val="150000"/>
              </a:lnSpc>
              <a:buClr>
                <a:schemeClr val="accent5">
                  <a:lumMod val="40000"/>
                  <a:lumOff val="60000"/>
                </a:schemeClr>
              </a:buClr>
              <a:buFont typeface="Courier New" pitchFamily="49" charset="0"/>
              <a:buChar char="o"/>
            </a:pPr>
            <a:r>
              <a:rPr lang="en-US" sz="2000" dirty="0" smtClean="0">
                <a:latin typeface="Calibri" pitchFamily="34" charset="0"/>
              </a:rPr>
              <a:t>44</a:t>
            </a:r>
            <a:r>
              <a:rPr lang="en-US" sz="2000" dirty="0">
                <a:latin typeface="Calibri" pitchFamily="34" charset="0"/>
              </a:rPr>
              <a:t>% live in the West, 23% in the Northeast, 19% in the South, and 14% in the Midwest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5181600" cy="1143000"/>
          </a:xfrm>
          <a:ln w="76200">
            <a:solidFill>
              <a:schemeClr val="accent5">
                <a:lumMod val="40000"/>
                <a:lumOff val="60000"/>
              </a:schemeClr>
            </a:solidFill>
          </a:ln>
        </p:spPr>
        <p:txBody>
          <a:bodyPr/>
          <a:lstStyle/>
          <a:p>
            <a:r>
              <a:rPr lang="en-US" dirty="0" smtClean="0"/>
              <a:t>Demographics cont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latin typeface="Calibri" pitchFamily="34" charset="0"/>
              </a:rPr>
              <a:t>Population – Leading States</a:t>
            </a:r>
            <a:endParaRPr lang="en-US" dirty="0" smtClean="0">
              <a:latin typeface="Calibri" pitchFamily="34" charset="0"/>
            </a:endParaRPr>
          </a:p>
          <a:p>
            <a:r>
              <a:rPr lang="en-US" dirty="0" smtClean="0">
                <a:latin typeface="Calibri" pitchFamily="34" charset="0"/>
              </a:rPr>
              <a:t>California - 345,882 </a:t>
            </a:r>
            <a:br>
              <a:rPr lang="en-US" dirty="0" smtClean="0">
                <a:latin typeface="Calibri" pitchFamily="34" charset="0"/>
              </a:rPr>
            </a:br>
            <a:r>
              <a:rPr lang="en-US" dirty="0" smtClean="0">
                <a:latin typeface="Calibri" pitchFamily="34" charset="0"/>
              </a:rPr>
              <a:t>New York - 119,846</a:t>
            </a:r>
            <a:br>
              <a:rPr lang="en-US" dirty="0" smtClean="0">
                <a:latin typeface="Calibri" pitchFamily="34" charset="0"/>
              </a:rPr>
            </a:br>
            <a:r>
              <a:rPr lang="en-US" dirty="0" smtClean="0">
                <a:latin typeface="Calibri" pitchFamily="34" charset="0"/>
              </a:rPr>
              <a:t>New Jersey - 65,349</a:t>
            </a:r>
            <a:br>
              <a:rPr lang="en-US" dirty="0" smtClean="0">
                <a:latin typeface="Calibri" pitchFamily="34" charset="0"/>
              </a:rPr>
            </a:br>
            <a:r>
              <a:rPr lang="en-US" dirty="0" smtClean="0">
                <a:latin typeface="Calibri" pitchFamily="34" charset="0"/>
              </a:rPr>
              <a:t>Illinois - 51,453 </a:t>
            </a:r>
            <a:br>
              <a:rPr lang="en-US" dirty="0" smtClean="0">
                <a:latin typeface="Calibri" pitchFamily="34" charset="0"/>
              </a:rPr>
            </a:br>
            <a:r>
              <a:rPr lang="en-US" dirty="0" smtClean="0">
                <a:latin typeface="Calibri" pitchFamily="34" charset="0"/>
              </a:rPr>
              <a:t>Washington - 46,880</a:t>
            </a:r>
            <a:br>
              <a:rPr lang="en-US" dirty="0" smtClean="0">
                <a:latin typeface="Calibri" pitchFamily="34" charset="0"/>
              </a:rPr>
            </a:br>
            <a:r>
              <a:rPr lang="en-US" dirty="0" smtClean="0">
                <a:latin typeface="Calibri" pitchFamily="34" charset="0"/>
              </a:rPr>
              <a:t>Texas - 45,571</a:t>
            </a:r>
            <a:br>
              <a:rPr lang="en-US" dirty="0" smtClean="0">
                <a:latin typeface="Calibri" pitchFamily="34" charset="0"/>
              </a:rPr>
            </a:br>
            <a:r>
              <a:rPr lang="en-US" dirty="0" smtClean="0">
                <a:latin typeface="Calibri" pitchFamily="34" charset="0"/>
              </a:rPr>
              <a:t>Virginia - 45,279</a:t>
            </a:r>
            <a:br>
              <a:rPr lang="en-US" dirty="0" smtClean="0">
                <a:latin typeface="Calibri" pitchFamily="34" charset="0"/>
              </a:rPr>
            </a:br>
            <a:r>
              <a:rPr lang="en-US" dirty="0" smtClean="0">
                <a:latin typeface="Calibri" pitchFamily="34" charset="0"/>
              </a:rPr>
              <a:t>Maryland - 39,155</a:t>
            </a:r>
            <a:br>
              <a:rPr lang="en-US" dirty="0" smtClean="0">
                <a:latin typeface="Calibri" pitchFamily="34" charset="0"/>
              </a:rPr>
            </a:br>
            <a:r>
              <a:rPr lang="en-US" dirty="0" smtClean="0">
                <a:latin typeface="Calibri" pitchFamily="34" charset="0"/>
              </a:rPr>
              <a:t>Pennsylvania - 31,612 </a:t>
            </a:r>
            <a:br>
              <a:rPr lang="en-US" dirty="0" smtClean="0">
                <a:latin typeface="Calibri" pitchFamily="34" charset="0"/>
              </a:rPr>
            </a:br>
            <a:r>
              <a:rPr lang="en-US" dirty="0" smtClean="0">
                <a:latin typeface="Calibri" pitchFamily="34" charset="0"/>
              </a:rPr>
              <a:t>Georgia - 28,745  </a:t>
            </a:r>
          </a:p>
          <a:p>
            <a:r>
              <a:rPr lang="en-US" dirty="0" smtClean="0">
                <a:latin typeface="Calibri" pitchFamily="34" charset="0"/>
              </a:rPr>
              <a:t>78% speak Korean as their main language</a:t>
            </a:r>
          </a:p>
          <a:p>
            <a:r>
              <a:rPr lang="en-US" dirty="0" smtClean="0">
                <a:latin typeface="Calibri" pitchFamily="34" charset="0"/>
              </a:rPr>
              <a:t>35% have bachelors degree or higher.</a:t>
            </a:r>
          </a:p>
          <a:p>
            <a:r>
              <a:rPr lang="en-US" dirty="0" smtClean="0">
                <a:latin typeface="Calibri" pitchFamily="34" charset="0"/>
              </a:rPr>
              <a:t>48.9% of foreign-born and 61.8% of native-born Korean-Americans have a bachelors degree.</a:t>
            </a:r>
          </a:p>
          <a:p>
            <a:r>
              <a:rPr lang="en-US" dirty="0" smtClean="0">
                <a:latin typeface="Calibri" pitchFamily="34" charset="0"/>
              </a:rPr>
              <a:t>32% are white-collar professionals.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bg2">
                <a:lumMod val="50000"/>
              </a:schemeClr>
            </a:solidFill>
          </a:ln>
        </p:spPr>
        <p:txBody>
          <a:bodyPr>
            <a:normAutofit/>
          </a:bodyPr>
          <a:lstStyle/>
          <a:p>
            <a:r>
              <a:rPr lang="en-US" dirty="0" smtClean="0"/>
              <a:t>Cultural preferences </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alibri" pitchFamily="34" charset="0"/>
              </a:rPr>
              <a:t>Tend not to have health-care insurance and frequently cannot afford medical visits.</a:t>
            </a:r>
          </a:p>
          <a:p>
            <a:r>
              <a:rPr lang="en-US" dirty="0" smtClean="0">
                <a:latin typeface="Calibri" pitchFamily="34" charset="0"/>
              </a:rPr>
              <a:t>Women are unlikely to openly volunteer significant medical history, current symptoms, and home remedies.</a:t>
            </a:r>
          </a:p>
          <a:p>
            <a:r>
              <a:rPr lang="en-US" dirty="0" smtClean="0">
                <a:latin typeface="Calibri" pitchFamily="34" charset="0"/>
              </a:rPr>
              <a:t>In traditional Korean medicine, diagnoses are made based on making visual observations, obtaining a history, listening to the patient’s voice, and taking the patient’s pulse. </a:t>
            </a:r>
          </a:p>
          <a:p>
            <a:r>
              <a:rPr lang="en-US" dirty="0" smtClean="0">
                <a:latin typeface="Calibri" pitchFamily="34" charset="0"/>
              </a:rPr>
              <a:t>Traditional herbal medicine may have harmful effects.</a:t>
            </a:r>
          </a:p>
          <a:p>
            <a:r>
              <a:rPr lang="en-US" dirty="0" smtClean="0">
                <a:latin typeface="Calibri" pitchFamily="34" charset="0"/>
              </a:rPr>
              <a:t>Usually use both traditional medicine and Western medicine simultaneously for acute illness.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bg2">
                <a:lumMod val="50000"/>
              </a:schemeClr>
            </a:solidFill>
          </a:ln>
        </p:spPr>
        <p:txBody>
          <a:bodyPr>
            <a:normAutofit fontScale="90000"/>
          </a:bodyPr>
          <a:lstStyle/>
          <a:p>
            <a:r>
              <a:rPr lang="en-US" dirty="0" smtClean="0"/>
              <a:t>Cultural Preferences cont’</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latin typeface="Calibri" pitchFamily="34" charset="0"/>
              </a:rPr>
              <a:t>Traditional medicine (</a:t>
            </a:r>
            <a:r>
              <a:rPr lang="en-US" sz="2800" b="1" dirty="0" smtClean="0">
                <a:latin typeface="Calibri" pitchFamily="34" charset="0"/>
              </a:rPr>
              <a:t>hanbang</a:t>
            </a:r>
            <a:r>
              <a:rPr lang="en-US" sz="2800" dirty="0" smtClean="0">
                <a:latin typeface="Calibri" pitchFamily="34" charset="0"/>
              </a:rPr>
              <a:t>) is thought to be especially effective for certain incurable or chronic diseases that other treatments have not helped.</a:t>
            </a:r>
          </a:p>
          <a:p>
            <a:r>
              <a:rPr lang="en-US" sz="2800" dirty="0" smtClean="0">
                <a:latin typeface="Calibri" pitchFamily="34" charset="0"/>
              </a:rPr>
              <a:t>Hanbang</a:t>
            </a:r>
            <a:r>
              <a:rPr lang="en-US" sz="2800" dirty="0" smtClean="0">
                <a:latin typeface="Calibri" pitchFamily="34" charset="0"/>
              </a:rPr>
              <a:t> includes four common treatment methods: </a:t>
            </a:r>
            <a:r>
              <a:rPr lang="en-US" sz="2800" b="1" dirty="0" smtClean="0">
                <a:latin typeface="Calibri" pitchFamily="34" charset="0"/>
              </a:rPr>
              <a:t>chi’m</a:t>
            </a:r>
            <a:r>
              <a:rPr lang="en-US" sz="2800" dirty="0" smtClean="0">
                <a:latin typeface="Calibri" pitchFamily="34" charset="0"/>
              </a:rPr>
              <a:t> (acupuncture),  </a:t>
            </a:r>
            <a:r>
              <a:rPr lang="en-US" sz="2800" b="1" dirty="0" smtClean="0">
                <a:latin typeface="Calibri" pitchFamily="34" charset="0"/>
              </a:rPr>
              <a:t>hanyak</a:t>
            </a:r>
            <a:r>
              <a:rPr lang="en-US" sz="2800" dirty="0" smtClean="0">
                <a:latin typeface="Calibri" pitchFamily="34" charset="0"/>
              </a:rPr>
              <a:t> (traditional herbal medication), </a:t>
            </a:r>
            <a:r>
              <a:rPr lang="en-US" sz="2800" b="1" dirty="0" smtClean="0">
                <a:latin typeface="Calibri" pitchFamily="34" charset="0"/>
              </a:rPr>
              <a:t>d’um</a:t>
            </a:r>
            <a:r>
              <a:rPr lang="en-US" sz="2800" dirty="0" smtClean="0">
                <a:latin typeface="Calibri" pitchFamily="34" charset="0"/>
              </a:rPr>
              <a:t> (</a:t>
            </a:r>
            <a:r>
              <a:rPr lang="en-US" sz="2800" dirty="0" smtClean="0">
                <a:latin typeface="Calibri" pitchFamily="34" charset="0"/>
              </a:rPr>
              <a:t>moxabustion</a:t>
            </a:r>
            <a:r>
              <a:rPr lang="en-US" sz="2800" dirty="0" smtClean="0">
                <a:latin typeface="Calibri" pitchFamily="34" charset="0"/>
              </a:rPr>
              <a:t>), and </a:t>
            </a:r>
            <a:r>
              <a:rPr lang="en-US" sz="2800" b="1" dirty="0" smtClean="0">
                <a:latin typeface="Calibri" pitchFamily="34" charset="0"/>
              </a:rPr>
              <a:t>buhwang</a:t>
            </a:r>
            <a:r>
              <a:rPr lang="en-US" sz="2800" b="1" dirty="0" smtClean="0">
                <a:latin typeface="Calibri" pitchFamily="34" charset="0"/>
              </a:rPr>
              <a:t> </a:t>
            </a:r>
            <a:r>
              <a:rPr lang="en-US" sz="2800" dirty="0" smtClean="0">
                <a:latin typeface="Calibri" pitchFamily="34" charset="0"/>
              </a:rPr>
              <a:t>(cupping).</a:t>
            </a:r>
          </a:p>
          <a:p>
            <a:r>
              <a:rPr lang="en-US" sz="2800" dirty="0" smtClean="0">
                <a:latin typeface="Calibri" pitchFamily="34" charset="0"/>
              </a:rPr>
              <a:t>Lack of health insurance is associated with lack of preventive screening tests.</a:t>
            </a:r>
          </a:p>
          <a:p>
            <a:r>
              <a:rPr lang="en-US" sz="2800" dirty="0" smtClean="0">
                <a:latin typeface="Calibri" pitchFamily="34" charset="0"/>
              </a:rPr>
              <a:t>Immigrant women rarely participate in </a:t>
            </a:r>
            <a:r>
              <a:rPr lang="en-US" sz="2800" dirty="0" smtClean="0">
                <a:latin typeface="Calibri" pitchFamily="34" charset="0"/>
              </a:rPr>
              <a:t>Papanicolaou’s</a:t>
            </a:r>
            <a:r>
              <a:rPr lang="en-US" sz="2800" dirty="0" smtClean="0">
                <a:latin typeface="Calibri" pitchFamily="34" charset="0"/>
              </a:rPr>
              <a:t> test (Pap test) or breast screening tests because of cultural emphasis on women’s modesty and their busy schedules.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685800"/>
          </a:xfrm>
        </p:spPr>
        <p:txBody>
          <a:bodyPr/>
          <a:lstStyle/>
          <a:p>
            <a:pPr algn="l"/>
            <a:r>
              <a:rPr lang="en-US" dirty="0" smtClean="0"/>
              <a:t>Korean Diet</a:t>
            </a:r>
            <a:endParaRPr lang="en-US" dirty="0"/>
          </a:p>
        </p:txBody>
      </p:sp>
      <p:sp>
        <p:nvSpPr>
          <p:cNvPr id="3" name="Subtitle 2"/>
          <p:cNvSpPr>
            <a:spLocks noGrp="1"/>
          </p:cNvSpPr>
          <p:nvPr>
            <p:ph type="subTitle" idx="1"/>
          </p:nvPr>
        </p:nvSpPr>
        <p:spPr>
          <a:xfrm>
            <a:off x="3354442" y="1447800"/>
            <a:ext cx="5114778" cy="5181600"/>
          </a:xfrm>
        </p:spPr>
        <p:txBody>
          <a:bodyPr/>
          <a:lstStyle/>
          <a:p>
            <a:pPr marL="457200" indent="-457200" algn="l">
              <a:buClr>
                <a:schemeClr val="accent5"/>
              </a:buClr>
              <a:buFont typeface="Arial" pitchFamily="34" charset="0"/>
              <a:buChar char="•"/>
            </a:pPr>
            <a:r>
              <a:rPr lang="en-US" sz="3600" dirty="0" smtClean="0"/>
              <a:t>Chinese and Japanese</a:t>
            </a:r>
          </a:p>
          <a:p>
            <a:pPr marL="457200" indent="-457200" algn="l">
              <a:buClr>
                <a:schemeClr val="accent5"/>
              </a:buClr>
              <a:buFont typeface="Arial" pitchFamily="34" charset="0"/>
              <a:buChar char="•"/>
            </a:pPr>
            <a:r>
              <a:rPr lang="en-US" sz="3600" dirty="0" smtClean="0"/>
              <a:t>Vegetables</a:t>
            </a:r>
          </a:p>
          <a:p>
            <a:pPr marL="457200" indent="-457200" algn="l">
              <a:buClr>
                <a:schemeClr val="accent5"/>
              </a:buClr>
              <a:buFont typeface="Arial" pitchFamily="34" charset="0"/>
              <a:buChar char="•"/>
            </a:pPr>
            <a:r>
              <a:rPr lang="en-US" sz="3600" dirty="0" smtClean="0"/>
              <a:t>Meats</a:t>
            </a:r>
          </a:p>
          <a:p>
            <a:pPr marL="457200" indent="-457200" algn="l">
              <a:buClr>
                <a:schemeClr val="accent5"/>
              </a:buClr>
              <a:buFont typeface="Arial" pitchFamily="34" charset="0"/>
              <a:buChar char="•"/>
            </a:pPr>
            <a:r>
              <a:rPr lang="en-US" sz="3600" dirty="0" smtClean="0"/>
              <a:t>Nuts</a:t>
            </a:r>
          </a:p>
          <a:p>
            <a:pPr marL="457200" indent="-457200" algn="l">
              <a:buClr>
                <a:schemeClr val="accent5"/>
              </a:buClr>
              <a:buFont typeface="Arial" pitchFamily="34" charset="0"/>
              <a:buChar char="•"/>
            </a:pPr>
            <a:r>
              <a:rPr lang="en-US" sz="3600" dirty="0" smtClean="0"/>
              <a:t>Spices</a:t>
            </a:r>
          </a:p>
          <a:p>
            <a:pPr marL="457200" indent="-457200" algn="l">
              <a:buClr>
                <a:schemeClr val="accent5"/>
              </a:buClr>
              <a:buFont typeface="Arial" pitchFamily="34" charset="0"/>
              <a:buChar char="•"/>
            </a:pPr>
            <a:r>
              <a:rPr lang="en-US" sz="3600" dirty="0" smtClean="0"/>
              <a:t>Noodles</a:t>
            </a:r>
          </a:p>
          <a:p>
            <a:pPr marL="457200" indent="-457200" algn="l">
              <a:buClr>
                <a:schemeClr val="accent5"/>
              </a:buClr>
              <a:buFont typeface="Arial" pitchFamily="34" charset="0"/>
              <a:buChar char="•"/>
            </a:pPr>
            <a:r>
              <a:rPr lang="en-US" sz="3600" dirty="0" smtClean="0"/>
              <a:t>Drinks</a:t>
            </a: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0"/>
            <a:ext cx="3251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0"/>
            <a:ext cx="5715000" cy="1470025"/>
          </a:xfrm>
        </p:spPr>
        <p:txBody>
          <a:bodyPr/>
          <a:lstStyle/>
          <a:p>
            <a:r>
              <a:rPr lang="en-US" dirty="0" smtClean="0"/>
              <a:t>Common Health Problems</a:t>
            </a:r>
            <a:endParaRPr lang="en-US" dirty="0"/>
          </a:p>
        </p:txBody>
      </p:sp>
      <p:sp>
        <p:nvSpPr>
          <p:cNvPr id="3" name="Subtitle 2"/>
          <p:cNvSpPr>
            <a:spLocks noGrp="1"/>
          </p:cNvSpPr>
          <p:nvPr>
            <p:ph type="subTitle" idx="1"/>
          </p:nvPr>
        </p:nvSpPr>
        <p:spPr>
          <a:xfrm>
            <a:off x="3429000" y="2133600"/>
            <a:ext cx="5257800" cy="3810000"/>
          </a:xfrm>
        </p:spPr>
        <p:txBody>
          <a:bodyPr>
            <a:normAutofit/>
          </a:bodyPr>
          <a:lstStyle/>
          <a:p>
            <a:pPr marL="514350" indent="-514350" algn="l">
              <a:buClr>
                <a:schemeClr val="accent5"/>
              </a:buClr>
              <a:buFont typeface="Arial" pitchFamily="34" charset="0"/>
              <a:buChar char="•"/>
            </a:pPr>
            <a:r>
              <a:rPr lang="en-US" sz="3600" dirty="0" smtClean="0"/>
              <a:t>Vitamin A</a:t>
            </a:r>
          </a:p>
          <a:p>
            <a:pPr marL="514350" indent="-514350" algn="l">
              <a:buClr>
                <a:schemeClr val="accent5"/>
              </a:buClr>
              <a:buFont typeface="Arial" pitchFamily="34" charset="0"/>
              <a:buChar char="•"/>
            </a:pPr>
            <a:r>
              <a:rPr lang="en-US" sz="3600" dirty="0" smtClean="0"/>
              <a:t>Iodine Deficiency</a:t>
            </a:r>
          </a:p>
          <a:p>
            <a:pPr marL="514350" indent="-514350" algn="l">
              <a:buClr>
                <a:schemeClr val="accent5"/>
              </a:buClr>
              <a:buFont typeface="Arial" pitchFamily="34" charset="0"/>
              <a:buChar char="•"/>
            </a:pPr>
            <a:r>
              <a:rPr lang="en-US" sz="3600" dirty="0" smtClean="0"/>
              <a:t>Iron Deficiency and Anemia</a:t>
            </a:r>
          </a:p>
          <a:p>
            <a:pPr marL="514350" indent="-514350" algn="l">
              <a:buClr>
                <a:schemeClr val="accent5"/>
              </a:buClr>
              <a:buFont typeface="Arial" pitchFamily="34" charset="0"/>
              <a:buChar char="•"/>
            </a:pPr>
            <a:r>
              <a:rPr lang="en-US" sz="3600" dirty="0" smtClean="0"/>
              <a:t>Lactose Intolerance</a:t>
            </a:r>
          </a:p>
          <a:p>
            <a:pPr marL="514350" indent="-514350" algn="l">
              <a:buClr>
                <a:schemeClr val="accent5"/>
              </a:buClr>
              <a:buFont typeface="Arial" pitchFamily="34" charset="0"/>
              <a:buChar char="•"/>
            </a:pPr>
            <a:r>
              <a:rPr lang="en-US" sz="3600" dirty="0" smtClean="0"/>
              <a:t>Emerging conditions</a:t>
            </a:r>
            <a:endParaRPr lang="en-US" sz="3600" dirty="0"/>
          </a:p>
        </p:txBody>
      </p:sp>
    </p:spTree>
    <p:extLst>
      <p:ext uri="{BB962C8B-B14F-4D97-AF65-F5344CB8AC3E}">
        <p14:creationId xmlns:p14="http://schemas.microsoft.com/office/powerpoint/2010/main" xmlns="" val="2168435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457200"/>
            <a:ext cx="3595468" cy="963168"/>
          </a:xfrm>
        </p:spPr>
        <p:txBody>
          <a:bodyPr/>
          <a:lstStyle/>
          <a:p>
            <a:pPr algn="l"/>
            <a:r>
              <a:rPr lang="en-US" dirty="0" smtClean="0"/>
              <a:t>Religion</a:t>
            </a:r>
            <a:endParaRPr lang="en-US" dirty="0"/>
          </a:p>
        </p:txBody>
      </p:sp>
      <p:sp>
        <p:nvSpPr>
          <p:cNvPr id="3" name="Content Placeholder 2"/>
          <p:cNvSpPr>
            <a:spLocks noGrp="1"/>
          </p:cNvSpPr>
          <p:nvPr>
            <p:ph type="subTitle" idx="1"/>
          </p:nvPr>
        </p:nvSpPr>
        <p:spPr>
          <a:xfrm>
            <a:off x="3810000" y="1524000"/>
            <a:ext cx="5114778" cy="3117112"/>
          </a:xfrm>
        </p:spPr>
        <p:txBody>
          <a:bodyPr>
            <a:normAutofit fontScale="25000" lnSpcReduction="20000"/>
          </a:bodyPr>
          <a:lstStyle/>
          <a:p>
            <a:pPr marL="0" indent="0" algn="l">
              <a:buClr>
                <a:schemeClr val="accent5"/>
              </a:buClr>
              <a:buFont typeface="Arial" pitchFamily="34" charset="0"/>
              <a:buChar char="•"/>
            </a:pPr>
            <a:endParaRPr lang="en-US" sz="2400" dirty="0" smtClean="0"/>
          </a:p>
          <a:p>
            <a:pPr marL="0" indent="0" algn="l">
              <a:buClr>
                <a:schemeClr val="accent5"/>
              </a:buClr>
              <a:buFont typeface="Arial" pitchFamily="34" charset="0"/>
              <a:buChar char="•"/>
            </a:pPr>
            <a:r>
              <a:rPr lang="en-US" sz="11200" dirty="0" smtClean="0"/>
              <a:t>Korea is a society with many religions. </a:t>
            </a:r>
            <a:r>
              <a:rPr lang="en-US" sz="11200" dirty="0"/>
              <a:t>B</a:t>
            </a:r>
            <a:r>
              <a:rPr lang="en-US" sz="11200" dirty="0" smtClean="0"/>
              <a:t>uddhists, Confucianists, Catholics, Moslems, and Protestants dominate the many religions. </a:t>
            </a:r>
          </a:p>
          <a:p>
            <a:pPr marL="0" indent="0" algn="l">
              <a:buClr>
                <a:schemeClr val="accent5"/>
              </a:buClr>
              <a:buFont typeface="Arial" pitchFamily="34" charset="0"/>
              <a:buChar char="•"/>
            </a:pPr>
            <a:r>
              <a:rPr lang="en-US" sz="11200" dirty="0" smtClean="0"/>
              <a:t>Thus, many different holidays are celebrated.</a:t>
            </a:r>
          </a:p>
          <a:p>
            <a:pPr marL="0" indent="0" algn="l">
              <a:buClr>
                <a:schemeClr val="accent5"/>
              </a:buClr>
              <a:buFont typeface="Arial" pitchFamily="34" charset="0"/>
              <a:buChar char="•"/>
            </a:pPr>
            <a:r>
              <a:rPr lang="en-US" sz="11200" dirty="0"/>
              <a:t> </a:t>
            </a:r>
            <a:r>
              <a:rPr lang="en-US" sz="11200" dirty="0" smtClean="0"/>
              <a:t>A blend of the Eastern and Western culture comes together in Korea.</a:t>
            </a:r>
          </a:p>
          <a:p>
            <a:pPr marL="0" indent="0" algn="l">
              <a:buClr>
                <a:schemeClr val="accent5"/>
              </a:buClr>
              <a:buFont typeface="Arial" pitchFamily="34" charset="0"/>
              <a:buChar char="•"/>
            </a:pPr>
            <a:r>
              <a:rPr lang="en-US" sz="11200" dirty="0" smtClean="0"/>
              <a:t>Religions do not represent Korean culture.</a:t>
            </a:r>
          </a:p>
          <a:p>
            <a:pPr marL="0" indent="0" algn="l">
              <a:buClr>
                <a:schemeClr val="accent5"/>
              </a:buClr>
              <a:buFont typeface="Arial" pitchFamily="34" charset="0"/>
              <a:buChar char="•"/>
            </a:pPr>
            <a:endParaRPr lang="en-US" sz="2400" dirty="0" smtClean="0"/>
          </a:p>
          <a:p>
            <a:pPr marL="0" indent="0" algn="l">
              <a:buClr>
                <a:schemeClr val="accent5"/>
              </a:buClr>
              <a:buFont typeface="Arial" pitchFamily="34" charset="0"/>
              <a:buChar char="•"/>
            </a:pPr>
            <a:endParaRPr lang="en-US" sz="2400" dirty="0" smtClean="0"/>
          </a:p>
          <a:p>
            <a:pPr marL="0" indent="0" algn="l">
              <a:buClr>
                <a:schemeClr val="accent5"/>
              </a:buClr>
              <a:buFont typeface="Arial" pitchFamily="34" charset="0"/>
              <a:buChar char="•"/>
            </a:pP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0" y="0"/>
            <a:ext cx="3352800" cy="6858000"/>
          </a:xfrm>
          <a:prstGeom prst="rect">
            <a:avLst/>
          </a:prstGeom>
          <a:noFill/>
          <a:ln w="9525">
            <a:noFill/>
            <a:miter lim="800000"/>
            <a:headEnd/>
            <a:tailEnd/>
          </a:ln>
        </p:spPr>
      </p:pic>
    </p:spTree>
    <p:extLst>
      <p:ext uri="{BB962C8B-B14F-4D97-AF65-F5344CB8AC3E}">
        <p14:creationId xmlns:p14="http://schemas.microsoft.com/office/powerpoint/2010/main" xmlns="" val="2221614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863C3A"/>
      </a:dk2>
      <a:lt2>
        <a:srgbClr val="F4E7ED"/>
      </a:lt2>
      <a:accent1>
        <a:srgbClr val="B83D68"/>
      </a:accent1>
      <a:accent2>
        <a:srgbClr val="C00000"/>
      </a:accent2>
      <a:accent3>
        <a:srgbClr val="DE6C36"/>
      </a:accent3>
      <a:accent4>
        <a:srgbClr val="F9B639"/>
      </a:accent4>
      <a:accent5>
        <a:srgbClr val="E2E25A"/>
      </a:accent5>
      <a:accent6>
        <a:srgbClr val="FA8D3D"/>
      </a:accent6>
      <a:hlink>
        <a:srgbClr val="FFDE66"/>
      </a:hlink>
      <a:folHlink>
        <a:srgbClr val="FFCA0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1324</TotalTime>
  <Words>1033</Words>
  <Application>Microsoft Office PowerPoint</Application>
  <PresentationFormat>On-screen Show (4:3)</PresentationFormat>
  <Paragraphs>119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Korean American Culture</vt:lpstr>
      <vt:lpstr>Korean Culture</vt:lpstr>
      <vt:lpstr>Demographics</vt:lpstr>
      <vt:lpstr>Demographics cont</vt:lpstr>
      <vt:lpstr>Cultural preferences </vt:lpstr>
      <vt:lpstr>Cultural Preferences cont’</vt:lpstr>
      <vt:lpstr>Korean Diet</vt:lpstr>
      <vt:lpstr>Common Health Problems</vt:lpstr>
      <vt:lpstr>Religion</vt:lpstr>
      <vt:lpstr>How cultures preferences impact nursing care</vt:lpstr>
      <vt:lpstr>Cultures impaction on care</vt:lpstr>
      <vt:lpstr>Cultures impaction on care cont’</vt:lpstr>
      <vt:lpstr>Cultures impaction on Care cont’</vt:lpstr>
      <vt:lpstr>Summary </vt:lpstr>
      <vt:lpstr>Summary</vt:lpstr>
      <vt:lpstr>References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Katherine Kropschot</dc:creator>
  <cp:lastModifiedBy>Katherine Kropschot</cp:lastModifiedBy>
  <cp:revision>66</cp:revision>
  <dcterms:created xsi:type="dcterms:W3CDTF">2010-11-30T21:24:50Z</dcterms:created>
  <dcterms:modified xsi:type="dcterms:W3CDTF">2010-12-03T17:05:43Z</dcterms:modified>
</cp:coreProperties>
</file>