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3466276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3484200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2292435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3391418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4207540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1808403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3180490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2807931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5820094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2419551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3031C3-4879-44D1-A135-C951A67E7120}" type="datetimeFigureOut">
              <a:rPr lang="en-US" smtClean="0"/>
              <a:t>2/4/2013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FE6196C-5424-4C71-B6C8-54538B12097B}" type="slidenum">
              <a:rPr lang="en-US" smtClean="0"/>
              <a:t>‹#›</a:t>
            </a:fld>
            <a:endParaRPr lang="en-US" dirty="0"/>
          </a:p>
        </p:txBody>
      </p:sp>
    </p:spTree>
    <p:extLst>
      <p:ext uri="{BB962C8B-B14F-4D97-AF65-F5344CB8AC3E}">
        <p14:creationId xmlns:p14="http://schemas.microsoft.com/office/powerpoint/2010/main" val="518006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3031C3-4879-44D1-A135-C951A67E7120}" type="datetimeFigureOut">
              <a:rPr lang="en-US" smtClean="0"/>
              <a:t>2/4/2013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E6196C-5424-4C71-B6C8-54538B12097B}" type="slidenum">
              <a:rPr lang="en-US" smtClean="0"/>
              <a:t>‹#›</a:t>
            </a:fld>
            <a:endParaRPr lang="en-US" dirty="0"/>
          </a:p>
        </p:txBody>
      </p:sp>
    </p:spTree>
    <p:extLst>
      <p:ext uri="{BB962C8B-B14F-4D97-AF65-F5344CB8AC3E}">
        <p14:creationId xmlns:p14="http://schemas.microsoft.com/office/powerpoint/2010/main" val="20280357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69807" y="533400"/>
            <a:ext cx="3211136" cy="923330"/>
          </a:xfrm>
          <a:prstGeom prst="rect">
            <a:avLst/>
          </a:prstGeom>
          <a:noFill/>
        </p:spPr>
        <p:txBody>
          <a:bodyPr wrap="none" lIns="91440" tIns="45720" rIns="91440" bIns="45720">
            <a:spAutoFit/>
          </a:bodyPr>
          <a:lstStyle/>
          <a:p>
            <a:pPr algn="ctr"/>
            <a:r>
              <a:rPr lang="en-US" sz="54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ADDERALL</a:t>
            </a:r>
            <a:endParaRPr lang="en-US" sz="54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5" name="TextBox 4"/>
          <p:cNvSpPr txBox="1"/>
          <p:nvPr/>
        </p:nvSpPr>
        <p:spPr>
          <a:xfrm>
            <a:off x="685801" y="1752601"/>
            <a:ext cx="4648199" cy="4154984"/>
          </a:xfrm>
          <a:prstGeom prst="rect">
            <a:avLst/>
          </a:prstGeom>
          <a:noFill/>
        </p:spPr>
        <p:txBody>
          <a:bodyPr wrap="square" rtlCol="0">
            <a:spAutoFit/>
          </a:bodyPr>
          <a:lstStyle/>
          <a:p>
            <a:pPr marL="285750" indent="-285750">
              <a:buFont typeface="Arial" pitchFamily="34" charset="0"/>
              <a:buChar char="•"/>
            </a:pPr>
            <a:r>
              <a:rPr lang="en-US" sz="2400" dirty="0">
                <a:latin typeface="Baskerville Old Face" pitchFamily="18" charset="0"/>
                <a:cs typeface="Aparajita" pitchFamily="34" charset="0"/>
              </a:rPr>
              <a:t>Adderall contains a combination of amphetamine and dextroamphetamine. </a:t>
            </a:r>
            <a:endParaRPr lang="en-US" sz="2400" dirty="0" smtClean="0">
              <a:latin typeface="Baskerville Old Face" pitchFamily="18" charset="0"/>
              <a:cs typeface="Aparajita" pitchFamily="34" charset="0"/>
            </a:endParaRPr>
          </a:p>
          <a:p>
            <a:pPr marL="285750" indent="-285750">
              <a:buFont typeface="Arial" pitchFamily="34" charset="0"/>
              <a:buChar char="•"/>
            </a:pPr>
            <a:r>
              <a:rPr lang="en-US" sz="2400" dirty="0" smtClean="0">
                <a:latin typeface="Baskerville Old Face" pitchFamily="18" charset="0"/>
                <a:cs typeface="Aparajita" pitchFamily="34" charset="0"/>
              </a:rPr>
              <a:t>Both </a:t>
            </a:r>
            <a:r>
              <a:rPr lang="en-US" sz="2400" dirty="0">
                <a:latin typeface="Baskerville Old Face" pitchFamily="18" charset="0"/>
                <a:cs typeface="Aparajita" pitchFamily="34" charset="0"/>
              </a:rPr>
              <a:t>these medicines are central nervous system stimulants that affect chemicals in the brain and nerves that contribute to hyperactivity and impulse control.</a:t>
            </a:r>
          </a:p>
          <a:p>
            <a:pPr marL="342900" indent="-342900">
              <a:buFont typeface="Arial" pitchFamily="34" charset="0"/>
              <a:buChar char="•"/>
            </a:pPr>
            <a:r>
              <a:rPr lang="en-US" sz="2400" dirty="0" smtClean="0">
                <a:latin typeface="Baskerville Old Face" pitchFamily="18" charset="0"/>
                <a:cs typeface="Aparajita" pitchFamily="34" charset="0"/>
              </a:rPr>
              <a:t>Adderall </a:t>
            </a:r>
            <a:r>
              <a:rPr lang="en-US" sz="2400" dirty="0">
                <a:latin typeface="Baskerville Old Face" pitchFamily="18" charset="0"/>
                <a:cs typeface="Aparajita" pitchFamily="34" charset="0"/>
              </a:rPr>
              <a:t>is used to treat narcolepsy and attention deficit hyperactivity disorder (ADHD).</a:t>
            </a:r>
          </a:p>
        </p:txBody>
      </p:sp>
      <p:sp>
        <p:nvSpPr>
          <p:cNvPr id="6" name="AutoShape 2" descr="data:image/jpeg;base64,/9j/4AAQSkZJRgABAQAAAQABAAD/2wCEAAkGBhQSEBUUEhQVFBUVFxQUFBQUFxUUFRQVFBUVFBQUFxUXHCYeFxkjGhUUHy8gJCcpLCwsFR4xNTAqNSYrLCkBCQoKDgwOFw8PGiocHBwsKSksKSwpLCksKSwpKSwpKSkpKSkpKSkpLCksKSwpKSwpKSkpLCkpKSkpLCksKSwsKf/AABEIAKgBLAMBIgACEQEDEQH/xAAcAAABBQEBAQAAAAAAAAAAAAADAAIEBQYBBwj/xABLEAACAQIDBAQICgYKAgMBAAABAgMAEQQSIQUGEzEiQVFhBzJTcYGR0dIUFiNUkpOhorHBFzNCUmKjFSREcoKDssLh8ENzY2SzJf/EABoBAAIDAQEAAAAAAAAAAAAAAAEDAAIEBQb/xAAtEQACAQMDAwMCBgMAAAAAAAAAAQIDERIhMVEEE0EUYYEykSIzcaGx0SNSYv/aAAwDAQACEQMRAD8AxabrYfyf3n9tHXdLDeT+8/tqyRakIKw5vk24rgq03Pwvkvvv7aKNzMJ5L78nvVbIKMoqZy5BiuCl+JeE8l9+T3qXxKwnkvvye9V3SoZy5DiuCk+JWE8l9+T3qmbO8GkEx6EOnWxeSw+9qe6r3ZGzTNIF5KNWPd2DvNeiYLBqgVQAFHIChnLkOK4MHhPA3gF8eNnP9+RV9Qa/21MXwPbN+bn62b369BbBA63sOyucJF66N58sr+Dj9jAN4HNm+QP1s3v0CTwQ7PH9nJ6tJJvf5V6C8yUFpxV05cgajwYE+CbZ3zc/WTe/XB4J9nfNz9ZN79btpAaExq6lIW4oxX6JdnfN/wCbN+Gal+iTZ3kP5k3v1rJ5lVkvbMxKppqTlLG3oU381FDmjkwYox48EmzfIH6yb36d+iLZ3kP5s3v1sI7sbC3nNSlwDnllPpqZMGKMEfBFs/5v/Nl9+nL4ItndeH/mze/W7+Ayfu/aKZwG16J00Pn51M2TFGIPgj2d83/mze/Tf0SbO+b/AM2b362505i1dBqZsmKMN+iXZ3zc/WTe/S/RLs/5ufrZvfreKtGTDE9VVzZbBHnw8Emz/mx+tm9+l+iLZ/zf+bN79eijBGnDBGqOoy2MTzr9EOzvIW/zJj9meqbG+B3Di7Rxm1+RZ9O64b8a9hXAinpgwDcVRzlyH8CPAMX4PoYvHgIHbmky+u9RDufhfJfff3q+i8Rg1I1A/wC/jWH3n3KWxkw4sw1MY8Vv7v7p7uRquc+WXjhLweWrufhfJfff3qMm5eE8l9+T3qs1FSY6q5y5YxQjwVSbjYPyX35Peow3Dwfkfvye9VxHUgUt1J8sYqceEUHxCwXkfvye9QZNxsH5L78nvVpTUeU06E5csVKEeDNvuXhPJffk96hnc7C+S++/vVfSGo5NbovQyyWpHC0ZBXAtEVaxGqwRBRBTFFPFEqOpprtcNAJqt0ogEJ7WJ9A0H51pmnrObti0Q/71k1bs9XiismSWxZPXQzNQVenF6ckJcgmc1wXoealejYrdhQK7bvoN6V6liHWwimQOTqqsq9gzEFj5zlAouUdtCpVABCo7acD2MaAaQNQhKEjdT/aacuKccm/7/wBFRKV6hLk34c/XrXOOD1VEzUs5oWQcieJRRUnqs4lOE1DEORdR4zvqQuMFUCz0VZ6riHRl7xga6TVTHiqOuL0qjRMeCU71ExD3psmIqJLPeljoxsef714IR4kldA4z2772b8j6arY6u99G+Vj/ALrf6hVJFS5DokqOjigR0cUljUdtTGho8a1ISGnwFSKxsLQjgqvkwtP+A1qU7GdxuY+nrQwaItZ0PaCCn01a7Vih2uGu01qhDabCN4VvzAAv22UWvU9h2V5nvRvTPhykUD5Pk+IzAAkktlUXI0AC/bVBH4QscP8Az386Rn/bW6j08pxuhE5WZ7UK7evHYfCVjOt0PnjX8qmr4SsWOfBP+Wfyan+lmJzR6tXbV5fH4UcR1pCf8Lj/AHUc+FeQDWOInsBf20PTTJmj0iu3rzdfCw/kE9DsPyog8LB68OPRIfdoemqcByR6JelevPh4WV68O3okHuURfCzF1wSeh0PsoenqcEyRvDXb1hh4VoOuGYfVn/dRV8KWG/cmH+FPeqvYqcEyRtL0r1kV8JuE6+KP8v2GiL4ScGf2pB542odmfBLo1V6V6zA8IuC8qw88b+yiLv8AYI/2gelZB/todqfDJdGjphl6QHbc+gW9tUY34wR/tMfpzD8Vp6754P51D9ID8aHblww6F5TlNUy714Q8sTB9YntqRh9vQObJPCx6gJEJ/GphLgha0RWoaPRklNj7BSZDYiJprIevTz6UpJTbnQGewJ7AT6heksejH75t8ug7E/Fj7KqIqsd72viR3Rp9pY1WxUmYyJMiowoMVGpIwPDU2FhVYJKIuJp8BUi8hcVIzCqFMdRRtGnWE3Mipo6VHWpCUpDpBRXa4K7VxYqa1ONcUajzj8ahDM77H+tN3RRj8/zrM1p974y+OkVASxEKKo1JLKllHpNUeP2TNAQJonjJvlzqRe3O3bzHrru9K0oJGSpuR0WpUa6U+DZUxUMIpCp1DBGII7QQNRThEVNiCD2EEH1GtLkthAMxUM4epxQjmCPODTCtRSAR1jtXCKMQO0UiKlyAMtdAowjpcKiQBlq3w+7+dI2Di7JLIy21VIzIMw16QvHY9mZTqL2r+FSy0Hd7ELVt2jmdQ/6tsrlkYXsjyEpYniG0bdHQ8qgjZt2UBwFZWfM6tGAEDXve9/FsLE6m1CaRtOk1xyNzp3jXT0UjO+bNnbNa2bMc1uVr87VVJ8hJibqzMTYDxkVSbjPnZVDDTxRnBueq9r0FN3pGUMhV1ZS6FS3TVVdidVGX9W/jZbkaXoWHeVnshkZ2IPRLFmZdVOmpItcdlqly4bGi90xGuniPyta3LQW0sKDcl5RCvxOx5Fy+KQ9wGDDKLEAlmNsq3PjHQ9RNqT7tT2JyggKHvmHilWe+uviox1tyo2IbFl87CbMNcxRrk3v0uj0vTehPtLFWy9MAAhRwwAgZSjZOj0LqSOjbnVryto0EiybHlvGAAxlNowjK+bW2ljyv1nTQ9hp6bHlFyUuqqshYZWXIzZFYMDYgtpp1g1z+k51kEgZgwydVhaMAIuW2XKAALWtTo9rSG4JUAxiHKFUARrIJQqgcumL99zV7y9iHo/g03kdn+DSMWGRniLG5XJbMlzzWxuOy1ejpyryHwaJfaC90Mp+xR/ur0pNokNMWLBYs3RyWRgCV0lYAXvlPO3S7jXI6tJS0NFJ6E/GYgImY3IFtFBY6sFFgNTqRUWKQlZb3NnlUWsCArZQPsOvfTNqPxMPGbeO0BAFn5yKw1AINrAkjqB1HOh4aW4bXolpD136WJYLz15A6d9YDTcyu9Ml8W3cEH2X/ADqFFRtvNfFSedf9K0GGkTGx2JsVEahxURqV5GAJGtUWXFWqRLVfiK000Z5sa+0rU3+lagzCgWrYomJyLRaOlASpCVhR0JBRXaaDXb1cWdpR+MPOPxFcvXYVu6jvH43/ACokFsDZ3F2ziJD4sGQ/4ygRPV0j/hqRvtgHn2aJZIzHLC7OUIFxHnZDy/g4bf4aye19vzQ4jGLFIUWSZlewFzYFNCRcGxOoqJgt9cTHE8WYSI4YMJQZDZlykBibgW6q6tOlKSi14sZZPVnocu0Hw2xYpI2yusOGCnQ2zsgOh0OhNc2uPhOxjNiFAlERkVrWIYNZbdgYW0/i81ZDZnhHxCRJFkhZUVEGZWJsgAF+lqdKW2N758UoWQqEBDZEGUEjUZrkk+amOjK/zcVkj0HfPbb4OCNowhJcIc4uCojYnkR+6Kg707Iikiw8/DVJWlwoNgBmErLmRv3rX5nXQ1US+EdpLcTCwvY5hmLEA9oBBsar9o75SzyxO4UJFIsgiW4BKm9yxuSeruvyoKlJP5Jkj0La+EN14UeFOrZhOMumlsuVTfrv6KzeyIFm2nIk0MA4UJUrGA0ZJZGDaqLmz25dVQ8fvxh58vHwYky3y5nBy5rXt0euw9VR9l71YeDEtLHh2RGiEeRWF8wfMXue0WHooRpyV9CNo1f9Co2IaN8BEIbdGcZBmOVTbIADzLD0Vh32DHNtIwYc3izjUHMFVVBlsesA5gO+1T9nb6ZMbLM/FMUgbLGGvlvky6E5dMp5fvVJ2bvfhY8TiZykmaYrksq9FAi3BObmXBJ8woxjOH2I2mT94N1cM2HxHwaNVlh55c17qqylNTY3RvXVTuBu1BiY5WmTPZ0VTmZbArc+KR2ipux/CBCHkMkAhz2ZmjvIZH5dIEDqvrQ91N58JhRMpdgrTF4+gx+TyqFvbkRqPRUSqKLWpNDB4sAO4HIM9vMGNvsArY717owYfArMgcSEwg3YkdMdLQ+mq3a2C2fwpGhxEzy2uiMpAZidQTkFtCeutTt7bOBxcCwtiuGAyNcK1+gpAHSXv+yrylK0bXBZGN3CS+0YO4yH1RPW129vdPg8Uiyohw7nSRQwcLyYHW2Zbg94qk3X2fBHtOIYebjrw5mZrWynKy5fUQfTUreLA4vaOJWHhvBhkJPEkW2YgEGQjt1sq99z3VqNSmr7W8hWxY7B3vnxmJZYYlGHRrGZy4bL1Cw0ztzA6gdarYPCHiZZ5IYcGJjG0niyEHKj5MxuLdnro24b4jCu2EnhcJnYxyhSUDX1GYDxWtcE9enXWd3S3VknxM5kbEYbRnDoGjLZ5eV2GotrbuoY07vayWhbU1GyvCAJjNG+HeOWJWYoTcHK6o4Jy3XLmBOh0Bq72ZtET4Z5WiyWEgsbEHKl7g277edSNax3g4geHHYmJ0PKS0zowdjHKBo55hgc1u69b3bD5cNOeyGU+qNqTWUU7R82CjzrwVJ/XGPZh2+1ohW347hsXclUQMVzAqtzIpub2U3OYAg3a5v1XyPgkS+JnPZCo9ci+7Ws4rlMQSSc5CoHD2uJbDorroDYZdDzI7a9V9XwXp7FjiyeHhgbXMmHvdgNTdmy2bpHn0QToCdQLEez1+T5dYNiCGF55W1BA07PX5z49dcKNbCRDbU+JE5Aay93cLjn1GNFMwUKwOe0RN7XzAFiGNzfmBzPI61hNBjdrtfEy/3vwAFchpu0WviJf/Y/2G1PhrPPcdHYmR09jTI665pXkYR5TVfiDU2Zqq8VLWumZahEmag56HNLQOJW5GJmgSjKaAtGU1zkdJhRTr0wV29WFnSakbNW8q+f8jUUmp2wv16+miQpcJwQ8skyoynFY4vntY5I04Si/WeJKQOsr3UHHbGgWDKqxs8WHxQZlIYyyxvhUVgb8y0koUjqHI0HC7FWfC4lzrI0mJeBc4W5gVpXOS/ylwcugNrk0xNwrsFXELmLrEAY2A4j4YYpRmB5ZCbnqNdena2rtsZJbkw7jxrKFWVyCk0h0RiDFkBw4yk3mBbpdQA0B6pOD3NQyqC8jqcRFDZYmDdKNJW4tyDGLMVvY6i/KqPC7pNZG4yXyYadkXOHSLEuiBwSMpYFuQN+urKTdiUSssMoZeJPGWDOpBw3SYyADUgFT0c2psKdl/0KaBbL2bE0mIz5skWbIemEB4uReLIiMUFuvLqeypvxRLzFFPDBMSx8QiQM0qZwBItgVtryzWIutRo9gzwq8glEbq8KDK7KXGIBKEPpYacmtya9rUU4DGxsSJGFwZ2fjWBEbLEZC7EaqWUXPV2ipfiQPgG276cDi8SxGGTEEEXBZ53hCggaDojXtYdV7RNrbDfDgF2VgSVumYi4AY2YqFYa8wTyqwTZOMVxEzMocjCmzCSwAaVYyqEkC13HnuKi42PFyRB5A7R2EwNlsRJZRKQtib6DMQedqKbvuQR3alGhMYI4XEXPdolmKrGzqBoCWXkTa4vQ8TsQjFnDRtxGziINbLduTaXNgDe/mNFx2OxcagTZk1TVlQM3AIZFZ7XbIQvRY6aaUc4PFQySTK8Zl4ZlkCsrSomIteQIR0Sc/Mai9G7WtwWKzbOy+A6gOJEZBIkiggOpLKbA8rFSKl7Q3XaJQTIpJ4dgFkytxCoAjky5JCMwuAe3nQcfNipQkcqyuYw5F43MgV2s1za5XMp58iDUnCbYxEl0hhju5QuURlEnBImsRm4an5O5ygE2NS8rbk0IE27s4L5Y2dUaRSyg2JiNpLA66dlr0Bdiz5VfhOEbKQ5UhLOQqsW5AEsNe+pvxrkzq5RLqcU40Ya4y5c8+rNp+dTTvIhhYJG8kxhwyOchAEeEZHLNZ2GUKlrhV53NqmU0SyKcYfFYWSR4xIhhZ43ljBKqVNnGcC1qn7P2/tGVXePEHLHkDtI8SKC5IXV7DUg0sbvfMFZHiyOeOykNayYxmlNwVOYWfQgi4te9Rdnb5GNJQ6aycLpQcOAqIs5AyiMqb5zc26qNpNapMOgSbfTaMbFeMWy8yqxSryDaOikHQjroq77bUyhieiY2mUtFEA0aGzOCQLgHs1oOC374TR5VlyrinxMl5BmlDRLHw2KqAdRflblpUdt8lMAjKSZlwk2FBzAqHkkV1lHWLAZfMq2qYP8A0QbkrEeEraMTFJMisLXV4gCLgEaXHMEH00n8I2LmjeN+FlkVkayWNmFjY5tDY1M+OcMj4id9bNBNh4ZSGf4REhjAAAIMXSzE3Gq8taxuFcs1ybkkkntJ1J9dWjTi94pWJc9K8EKdPFN3QD1mU/lWpmu2GYiNEMnC1y8PMxzyS5XDjMAqgh72JNxes74IE+TxLfxxDz2Rz+daPBYRzBlfKpLoAJGaxtG1+d/lVJViBYXQCwtXL6r8xminsT9q5eJCCD/5SNBboxXsSdV06+fMdZqHg06CADkkOgtYDhRdY7+6pe3F6WcstkjxJynmc0drgWPKxvqOfXehKuttRYrYdWiKL9WuluXV6KxjzBYlryyHtd/9Ro8NQy12J7WY+smpURrPPcfHYmxmuSNTVamsaWtyzIuIaqrEiraUVDljrbTRkqSKV4jXBBVrwKcMMK1XMgRaKtCWiCuejpMIDXb1wUquUETVju+L4he4E1WmrPd/SRz+7G59QooB5lJKRGpBsczEEGx1vexpke0pVIIkkBBzAhmuGycPNz55Ojfs0rQ4LaajZaxcQK54pIYygNnEYXxFKt4raNa19CKkzrs8GYRcIqcPLkLNJmE4mW4QNyGS5TrYCxN9K7lOVlaxjkU8u9M8mVeIUVFhVUQkL8gAI2tfndQey4vRoNuTDUSHxpH1sQWmGWUkEWOYAAg6VaYnYuzxLZJDkC4hgRNGeIscWaI6klHZ7DKVF78rjV+H2Dhm6SszXTCPwhLFdOPmMxZ2ADLHlAIsD0tbVfKNtv2FNFfh94Z1N1YAl45NEjADxaRsAFsthcadRNPm3hmdWRiuVkeIgIo6EkiysBb+NQb86tNo7twBZpUcqA+JyhelHGIpWSONjqekADe/JhoaftLdiOKKTpEMs8cSyy2SNlMbuzrlLZkJCgG3MVXKD8EsyvG9k3EMnQLGUTno6cQQmAaX5ZDy7daFDvDIo0C6Qw4cG2oSB1kQ8+eZRftq72Zu1A64ZWN3mExJWRgxEbuoMScMq+iftFb1Bh3VusLGRflfgzZALNkxEiouVrkFwGuRa3PU2qZQ8oFmQtsbdfEDpKFGZ5CFZyC782szEL6KJj96ZpXBJIQcG8QY5GEWW1+vUrejYzdgorOJEt8s0aMbO8cUrxebOcui21+ymzboSBkHEi6TSR3JZcrxJxGUhlBvY6aXJ0tRUqZLMeu9xLSmRXPEnXEjJKyMrITljzWN49eWnbRE3362jYMPhekcmSI/Ci7Zmjym5Utob9VRF3PnYsBk6LLGCSyhndA4UZluOiRqwAF+dQdm7G4iTSSPw44AvEOUu2Z2yKiqCLkkHrsLVLU2HUsxvXHb9S7My4FHDMpjK4NkJAFr2cJ18r0874qJHbNiCGixKBm4RZDOysgUC11S3It5gKql3faV8uHdJhZLG4iN5LgIVc3z3B5XHfUV93MRw+Jw+iFeS2ZM2SJmWRgl8xClTew0o40yahd4cajfB40YNwMOkTuuqs92chT1qubKD3GqB3q3m3YxIZUMLZnNgt1LXyGSxAa6nIC2ttBQIt35XiaQLZVjEwvoZEMohBQDxjnNraU+LjFbgsyqJphqym3fxKsEMEoZgxVcpuQls3LsuL9l9agYnDNGxV1ZGHNWBUjr1B7qapJ7MlgdTsDUGp+DFhUlsQ9Y8E0X9TxBF9ZSNOekS2t361oThmWOAOGzvOhs5iZrlRmbIcwLHW+XxdTpbWg8HK22VMc2S8k5z3ta0UYvfqt21e4QgjDlrm8kkgAKvqGiGYswJXkWsLMM5FxXA6r8xmunsCxBuhY2vwMQF5hrSSMNOSAcgbgm/pvMcAOeehNybalWa5qPNw2uLrYQoc4VRIRLiNLZCAEzLyFh06JiH8c/+0878mkP5n1VkHHn0ZqXEagw8h6KmRms8jQiSGpjyVwtUeSSjTjdlZvQc8lAJrhenrXTgkjnVG2cAp4NFRKdw6LqRFYshrRBQ1oi1zUdVjxXaQpVcocNWGyXsmIbsglPqRz+VV5qbhtMJjD/APXm/wDyf20Y7gex5zOtok8w/CoVT8Yvya+ioFeho7GKR1DrUpDUVBR1NqeKYdSKPG1RkNHWqsAdZSCCCRblYkW83ZTxi3CgB3CqQwAZrKQbggXsDfroANdqtiEj+kpQhQSSZSblc7ZSScxJF+ZOvnojbexBNzNITdjq19XGVzY6G40Pb11Bz0xmqYohPO8M/SPFY5rE5grC6rlUgMCFIXQWtYVEwe15IS3DawcZXVgro63vZlYEHXWo7UF6soohbw74YlWLBxctG2qJYGEWjyi1lAFxYaa0sVvhIY0VFRCsMkLSZQzkSu7ylWI6AbORbX7apTT8JsyWY2ijeQ/wKzfgKmEN2gq5ajfnEZoyBF8kxZRk0uY2iI1PRXKx6K2FzemDfSZVCokSBUijQKrWRYp/hKWuxuc4F73uKmYLwa46TnEIx/8AI6r9gJNW+H8DUx/WYiJe5Vd/xy0pzoLexbGRQvv/ACmQPw1A+VuqvMAWmy521cgeLa1iLHUHS1HtnaZxEzSlFQtlGVAQoyqFHPr01r0RvA7GovJiyo7ciKPWzV1fA/AwJTGMbakhYyB57NpQjWoRd1/AcJHloqwwg0PmrcYnwLyj9XiI27nRk+0Fqo9o7mYrCqTLEcg/8iEOg85XxfSBTPUU5aJkwZ6JuIltj87Fnmt1XJlCAXuOdsvMc6uY2B4DaADiyZBey9I9BdD0bK3YevrAFVupEf6FiCqWLZzYDMSDiWvYWOthfl1VaiO5iZQC6wTMFJyyiRuJeyqnWwI6rWOl64vUP/JI0w2QNILSZSSqiPBpYCQi4lzFQHsVOq36wGBIrmLf5GRv4JD1a3QtcW6tRr23qTwrSAuLkvhF0YFyVUkGTS9gb8+duqoG0mthJCPJNroL3RTr6x9lZhphYeqpkdQ4alpWdmhBCaEy0S9cNNpLUVUdkKOOpUeHqPHVhAa1TTtoYc9RLhqf8Ho612uPWnJM0QszMrRFoa0Ra2I0MIKVcFdq5Q4alqh+A423MwuPugfnUM1YRH+o4v8AuW9ZQfnV4ayQGef7RwzBR0T6qrTGR1H1GtttLZ8iKrPG6q3isykA35WNQhGbXsbdtjb18q9NTpRtozPKBlEBBoqt1VpAlLhDsHqp3a9xTpmeVqkRtV2MOv7o9QprbMQ9VvNVXSZV02VQrpqVPstl8U5h2df/ADUIXP4f8W7aVJOO5RxaOkU01p9jeD3FT2Zl4KH9qW4JHdH4x9Nq3OyPBxhYbFwZ3HXJ4t+6Maeu9Zp14R9yyg2eU7O2JPiDaGJ37So6I87HQeutdsrwSO1jiJQg60jGdvpHoj7a9PVAq2ACqByFgAB3DQVCfbkAQOZUyksoYG4JTV7W7OZPIVml1M5fSrDFTSKrZ24GDhsRCJGH7Up4h9R6I9VX6RhRYAAdg0HqGlBG0os4j4iZyAQuYXNxmFvOuo7RrSxe0YorcWREvyzMFvbmRfq76yyc5PW4zQOBQMdPw4ne18iO9u3Kpa32VIBuLjUHrGoseRvSIqhDzbYGIaSPF4yUiSWKPNGXAdVOR30U6KOiq6W0vWk2rshcTM0DhRaBZRIqAOrtIyWuCLochup50+PdARO7YdlVJNHglTixMBciwuCtrm3PmRyqamy3L5meNDYAmBCrlQdFMjsxC+YduorbVqxlLKOmn20CWtFQaUMUZRWJshWY6FIIAFUJGJFLKrcOytIXcK11CXY9ZA1Oo0qHKcgUHT+q2Ym4W+a4DLlBvldr9Jb3JtVptSBmVQgRjnUlZPFOjAc1NzmK6WqBisJppc3hijJIAiNyg6LXBJIuL2Gg9FLZdATHaVjblOhuRrdMKw00HYDe7aN5wIW3dMHJzHQAHfqg/wCKs8Qq3ZgX/WYlrSKbZhGUJQ2ACDtN75iL3qo3q6OFcai7KLEW/bX8hVC5jIqlJUWOjg1nZoCFqbnppNcvWqijLXegZZKl4fEVAWioa6agnE405NMtkmomeqxJqKJqw1elTY+FfTUqlogoS0RayI7DCCleuUjVihw1ZqP/AOdiLcyUXz3litVWTVuGy7OcjnxYSPOJoyPwFMpfWv1AyVtLEskMyYuQGbFZFTDg34VyFD2uQnMH/COupeM2k6bTiwyHLDlVTHYZSGWQ35dWVfUazG0955pEZJBE2cWL8NRIO8MORHUakJvkcyyvBE86rlExLKba81GhOp7OZ5XruR6ee7V99PjT7CmVe8mFWLFTqgsqtcAchmRXIHcCTV7i91MPFJCkk0oMwAUBFNmJUXLdS3YDlWVxM7SO7ubs5LMe81e7S3nE2Igl4ZUQ2uua+azq2hsLcrVrcKijCKe2/wBgE34nxCfgHEnikFkAjJGSxIzNewawY2HZUfBbqM3GMkiRJCzI7m5BZedh2ar67V1d50OPGJKNlyZct1LX4ZS9+XM1b7MxRxEOKUwu8MkryXiZDKhYq1jGTc8lII76zuVeEbt+Pbe/9AKfEbsEYd50mjkjXkVDAtqFOh8Ugm1jVl4PIYs8t404gyuJLXbL4pAJ5a2OnbUvHwLDsuRQskYZrKJrCRyXS7FRy0U6di0PweYE5pZSOjYRr3m+ZvVZfXVZVM6VTJ7bANpalaumlauOEaRVHJu4QcyS5WvijcpmGXFkFxbMNVyrY36tRV6a4RRjJx2CUGG3Z4bKFk+SWSGbKV6eeGFYFGe9stlU8r8xyNSMVsyTjNLE0d3jWJhKrMAFZ2VlKn+M3U6Gwq2tSqzqyZDOnd+X4RE4kQJG2H0UNH0IxaRAi3UBrk2BtbQg2vUPZuw8TwQSxjcwSIwMspdpJGBUte4jKAGxW/jdlW+9M8qYVjh78XPCq5QCelNGrcwQBlLa2NudUzbexUAmDRtOyTKiR2LO0Zg4jOssUYVgDqbroFYamwpsakmvAGydg9mYmMRnMr5JZGKGWTpRvFkUFiDch7tawHZrUZdiYoLcOOJwcNEzZzmYpNLJMAxAtdXUA6cjy51ZbR220SQMBGeL40rGRYU+TLgmylwGPRW4Hf2VDwu9cjlCcPkUtglcM7CRTjCB0VyWOW4JuRoeo0FOW9kS6BzbPxuSMLIxYcS/yijUyAxh25nKtxfp87EHnWtUVlNk71SPwEeK8k6o8ZU5VZDJKJmIt0eEiISNc2deV61oqlSTe6RE7lftWNmMSKFbMxJRyVVgq3I0Vrm19CO/qqJiR8pIl1IV4AFZkfIGy5rKRmB+TJ1bqFhUva0JZozlzheJcGN5BchQosmq/tdLqt30BJbzueibzxpqVdhlLsQVzHKVsRew0ue+szGohYaQZ7jU58ZILrlJOdE69TqbX67DzVV75yf1cd7oL9f7TeyrDBWZE7Skra35SYqNbkMqm5Cdnbz66nfZ/kY9ecl/Uh9tUZZGVjowNAQ0UUkedJpCmmkDWyijHXYZaKtCQ0Va6cdjkVHqOFGVaBR0fSrMXcohteHysf019tPG2IPLRfTX212lXKVFcna7z4Hf0zB5aL6a+2uHbMHlovpr7aVKrdlcg7zGnbEHlovpr7assRvFhxs8rxoixlToiRCwAbNe1726P21ylVo08WmTuszWI27Df9YvrB/CmjbMPlE9dKlXUj1kkrWRTuMcNqQ+VT6Qp67Ti8qn0l9tKlV/XS4Jmx42nD5WP6a+2jQbajU9GZAeV1kCn1gilSoPrZcImZodnQwSkNisdAqj9k4mN5D3XLEJ9tbbDby4CNAiYrCqqiwAmisB9KlSrDVqyq77cAyC/G/BfO8N9dF71L434L53hvrovepUqRgHMad7sF87w310XvUvjdgvneG+uj96uUqmBMxfG7BfO8N9dF71Ib24L53hvrovepUqmBMznxuwXzvDfXRe9XfjdgvneH+uj96lSqYIGbF8b8F88w/10fvUvjdgvneG+uj96lSqYBzArvDs/i8X4Thc+XJn40d8l75R0tBcA6c7DsqYN78F88w310XvUqVTAmZCx29OEZ1tjcMq5SpPGSwLOliuV/HGU8xax58wVBvZg2MhbEYUBZWaIF4lPX075zmuWbXTQ8tbVylVXSRZVGVmG3mwhAbj4WM8GLoiWFQpEzyFAFJ5WGgPX21Rb77xYd1hEc0LWLk5JEIGiBb2Oh9hpUqHZXIe6zOR7Wh8rH9NfbRxteHysf019tcpVTsLkv33wI7Xh8rH9NfbSG1ofKx/TX21ylT4RxEVJZhF2xD5aP6a+2ijbUHlovpr7aVKtKq28GOVBN7nTtqDy0X019tOXbkHlovpr7aVKj3fYr6dcn//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4" descr="data:image/jpeg;base64,/9j/4AAQSkZJRgABAQAAAQABAAD/2wCEAAkGBhQSEBUUEhQVFBUVFxQUFBQUFxUUFRQVFBUVFBQUFxUXHCYeFxkjGhUUHy8gJCcpLCwsFR4xNTAqNSYrLCkBCQoKDgwOFw8PGiocHBwsKSksKSwpLCksKSwpKSwpKSkpKSkpKSkpLCksKSwpKSwpKSkpLCkpKSkpLCksKSwsKf/AABEIAKgBLAMBIgACEQEDEQH/xAAcAAABBQEBAQAAAAAAAAAAAAADAAIEBQYBBwj/xABLEAACAQIDBAQICgYKAgMBAAABAgMAEQQSIQUGEzEiQVFhBzJTcYGR0dIUFiNUkpOhorHBFzNCUmKjFSREcoKDssLh8ENzY2SzJf/EABoBAAIDAQEAAAAAAAAAAAAAAAEDAAIEBQb/xAAtEQACAQMDAwMCBgMAAAAAAAAAAQIDERIhMVEEE0EUYYEykSIzcaGx0SNSYv/aAAwDAQACEQMRAD8AxabrYfyf3n9tHXdLDeT+8/tqyRakIKw5vk24rgq03Pwvkvvv7aKNzMJ5L78nvVbIKMoqZy5BiuCl+JeE8l9+T3qXxKwnkvvye9V3SoZy5DiuCk+JWE8l9+T3qmbO8GkEx6EOnWxeSw+9qe6r3ZGzTNIF5KNWPd2DvNeiYLBqgVQAFHIChnLkOK4MHhPA3gF8eNnP9+RV9Qa/21MXwPbN+bn62b369BbBA63sOyucJF66N58sr+Dj9jAN4HNm+QP1s3v0CTwQ7PH9nJ6tJJvf5V6C8yUFpxV05cgajwYE+CbZ3zc/WTe/XB4J9nfNz9ZN79btpAaExq6lIW4oxX6JdnfN/wCbN+Gal+iTZ3kP5k3v1rJ5lVkvbMxKppqTlLG3oU381FDmjkwYox48EmzfIH6yb36d+iLZ3kP5s3v1sI7sbC3nNSlwDnllPpqZMGKMEfBFs/5v/Nl9+nL4ItndeH/mze/W7+Ayfu/aKZwG16J00Pn51M2TFGIPgj2d83/mze/Tf0SbO+b/AM2b362505i1dBqZsmKMN+iXZ3zc/WTe/S/RLs/5ufrZvfreKtGTDE9VVzZbBHnw8Emz/mx+tm9+l+iLZ/zf+bN79eijBGnDBGqOoy2MTzr9EOzvIW/zJj9meqbG+B3Di7Rxm1+RZ9O64b8a9hXAinpgwDcVRzlyH8CPAMX4PoYvHgIHbmky+u9RDufhfJfff3q+i8Rg1I1A/wC/jWH3n3KWxkw4sw1MY8Vv7v7p7uRquc+WXjhLweWrufhfJfff3qMm5eE8l9+T3qs1FSY6q5y5YxQjwVSbjYPyX35Peow3Dwfkfvye9VxHUgUt1J8sYqceEUHxCwXkfvye9QZNxsH5L78nvVpTUeU06E5csVKEeDNvuXhPJffk96hnc7C+S++/vVfSGo5NbovQyyWpHC0ZBXAtEVaxGqwRBRBTFFPFEqOpprtcNAJqt0ogEJ7WJ9A0H51pmnrObti0Q/71k1bs9XiismSWxZPXQzNQVenF6ckJcgmc1wXoealejYrdhQK7bvoN6V6liHWwimQOTqqsq9gzEFj5zlAouUdtCpVABCo7acD2MaAaQNQhKEjdT/aacuKccm/7/wBFRKV6hLk34c/XrXOOD1VEzUs5oWQcieJRRUnqs4lOE1DEORdR4zvqQuMFUCz0VZ6riHRl7xga6TVTHiqOuL0qjRMeCU71ExD3psmIqJLPeljoxsef714IR4kldA4z2772b8j6arY6u99G+Vj/ALrf6hVJFS5DokqOjigR0cUljUdtTGho8a1ISGnwFSKxsLQjgqvkwtP+A1qU7GdxuY+nrQwaItZ0PaCCn01a7Vih2uGu01qhDabCN4VvzAAv22UWvU9h2V5nvRvTPhykUD5Pk+IzAAkktlUXI0AC/bVBH4QscP8Az386Rn/bW6j08pxuhE5WZ7UK7evHYfCVjOt0PnjX8qmr4SsWOfBP+Wfyan+lmJzR6tXbV5fH4UcR1pCf8Lj/AHUc+FeQDWOInsBf20PTTJmj0iu3rzdfCw/kE9DsPyog8LB68OPRIfdoemqcByR6JelevPh4WV68O3okHuURfCzF1wSeh0PsoenqcEyRvDXb1hh4VoOuGYfVn/dRV8KWG/cmH+FPeqvYqcEyRtL0r1kV8JuE6+KP8v2GiL4ScGf2pB542odmfBLo1V6V6zA8IuC8qw88b+yiLv8AYI/2gelZB/todqfDJdGjphl6QHbc+gW9tUY34wR/tMfpzD8Vp6754P51D9ID8aHblww6F5TlNUy714Q8sTB9YntqRh9vQObJPCx6gJEJ/GphLgha0RWoaPRklNj7BSZDYiJprIevTz6UpJTbnQGewJ7AT6heksejH75t8ug7E/Fj7KqIqsd72viR3Rp9pY1WxUmYyJMiowoMVGpIwPDU2FhVYJKIuJp8BUi8hcVIzCqFMdRRtGnWE3Mipo6VHWpCUpDpBRXa4K7VxYqa1ONcUajzj8ahDM77H+tN3RRj8/zrM1p974y+OkVASxEKKo1JLKllHpNUeP2TNAQJonjJvlzqRe3O3bzHrru9K0oJGSpuR0WpUa6U+DZUxUMIpCp1DBGII7QQNRThEVNiCD2EEH1GtLkthAMxUM4epxQjmCPODTCtRSAR1jtXCKMQO0UiKlyAMtdAowjpcKiQBlq3w+7+dI2Di7JLIy21VIzIMw16QvHY9mZTqL2r+FSy0Hd7ELVt2jmdQ/6tsrlkYXsjyEpYniG0bdHQ8qgjZt2UBwFZWfM6tGAEDXve9/FsLE6m1CaRtOk1xyNzp3jXT0UjO+bNnbNa2bMc1uVr87VVJ8hJibqzMTYDxkVSbjPnZVDDTxRnBueq9r0FN3pGUMhV1ZS6FS3TVVdidVGX9W/jZbkaXoWHeVnshkZ2IPRLFmZdVOmpItcdlqly4bGi90xGuniPyta3LQW0sKDcl5RCvxOx5Fy+KQ9wGDDKLEAlmNsq3PjHQ9RNqT7tT2JyggKHvmHilWe+uviox1tyo2IbFl87CbMNcxRrk3v0uj0vTehPtLFWy9MAAhRwwAgZSjZOj0LqSOjbnVryto0EiybHlvGAAxlNowjK+bW2ljyv1nTQ9hp6bHlFyUuqqshYZWXIzZFYMDYgtpp1g1z+k51kEgZgwydVhaMAIuW2XKAALWtTo9rSG4JUAxiHKFUARrIJQqgcumL99zV7y9iHo/g03kdn+DSMWGRniLG5XJbMlzzWxuOy1ejpyryHwaJfaC90Mp+xR/ur0pNokNMWLBYs3RyWRgCV0lYAXvlPO3S7jXI6tJS0NFJ6E/GYgImY3IFtFBY6sFFgNTqRUWKQlZb3NnlUWsCArZQPsOvfTNqPxMPGbeO0BAFn5yKw1AINrAkjqB1HOh4aW4bXolpD136WJYLz15A6d9YDTcyu9Ml8W3cEH2X/ADqFFRtvNfFSedf9K0GGkTGx2JsVEahxURqV5GAJGtUWXFWqRLVfiK000Z5sa+0rU3+lagzCgWrYomJyLRaOlASpCVhR0JBRXaaDXb1cWdpR+MPOPxFcvXYVu6jvH43/ACokFsDZ3F2ziJD4sGQ/4ygRPV0j/hqRvtgHn2aJZIzHLC7OUIFxHnZDy/g4bf4aye19vzQ4jGLFIUWSZlewFzYFNCRcGxOoqJgt9cTHE8WYSI4YMJQZDZlykBibgW6q6tOlKSi14sZZPVnocu0Hw2xYpI2yusOGCnQ2zsgOh0OhNc2uPhOxjNiFAlERkVrWIYNZbdgYW0/i81ZDZnhHxCRJFkhZUVEGZWJsgAF+lqdKW2N758UoWQqEBDZEGUEjUZrkk+amOjK/zcVkj0HfPbb4OCNowhJcIc4uCojYnkR+6Kg707Iikiw8/DVJWlwoNgBmErLmRv3rX5nXQ1US+EdpLcTCwvY5hmLEA9oBBsar9o75SzyxO4UJFIsgiW4BKm9yxuSeruvyoKlJP5Jkj0La+EN14UeFOrZhOMumlsuVTfrv6KzeyIFm2nIk0MA4UJUrGA0ZJZGDaqLmz25dVQ8fvxh58vHwYky3y5nBy5rXt0euw9VR9l71YeDEtLHh2RGiEeRWF8wfMXue0WHooRpyV9CNo1f9Co2IaN8BEIbdGcZBmOVTbIADzLD0Vh32DHNtIwYc3izjUHMFVVBlsesA5gO+1T9nb6ZMbLM/FMUgbLGGvlvky6E5dMp5fvVJ2bvfhY8TiZykmaYrksq9FAi3BObmXBJ8woxjOH2I2mT94N1cM2HxHwaNVlh55c17qqylNTY3RvXVTuBu1BiY5WmTPZ0VTmZbArc+KR2ipux/CBCHkMkAhz2ZmjvIZH5dIEDqvrQ91N58JhRMpdgrTF4+gx+TyqFvbkRqPRUSqKLWpNDB4sAO4HIM9vMGNvsArY717owYfArMgcSEwg3YkdMdLQ+mq3a2C2fwpGhxEzy2uiMpAZidQTkFtCeutTt7bOBxcCwtiuGAyNcK1+gpAHSXv+yrylK0bXBZGN3CS+0YO4yH1RPW129vdPg8Uiyohw7nSRQwcLyYHW2Zbg94qk3X2fBHtOIYebjrw5mZrWynKy5fUQfTUreLA4vaOJWHhvBhkJPEkW2YgEGQjt1sq99z3VqNSmr7W8hWxY7B3vnxmJZYYlGHRrGZy4bL1Cw0ztzA6gdarYPCHiZZ5IYcGJjG0niyEHKj5MxuLdnro24b4jCu2EnhcJnYxyhSUDX1GYDxWtcE9enXWd3S3VknxM5kbEYbRnDoGjLZ5eV2GotrbuoY07vayWhbU1GyvCAJjNG+HeOWJWYoTcHK6o4Jy3XLmBOh0Bq72ZtET4Z5WiyWEgsbEHKl7g277edSNax3g4geHHYmJ0PKS0zowdjHKBo55hgc1u69b3bD5cNOeyGU+qNqTWUU7R82CjzrwVJ/XGPZh2+1ohW347hsXclUQMVzAqtzIpub2U3OYAg3a5v1XyPgkS+JnPZCo9ci+7Ws4rlMQSSc5CoHD2uJbDorroDYZdDzI7a9V9XwXp7FjiyeHhgbXMmHvdgNTdmy2bpHn0QToCdQLEez1+T5dYNiCGF55W1BA07PX5z49dcKNbCRDbU+JE5Aay93cLjn1GNFMwUKwOe0RN7XzAFiGNzfmBzPI61hNBjdrtfEy/3vwAFchpu0WviJf/Y/2G1PhrPPcdHYmR09jTI665pXkYR5TVfiDU2Zqq8VLWumZahEmag56HNLQOJW5GJmgSjKaAtGU1zkdJhRTr0wV29WFnSakbNW8q+f8jUUmp2wv16+miQpcJwQ8skyoynFY4vntY5I04Si/WeJKQOsr3UHHbGgWDKqxs8WHxQZlIYyyxvhUVgb8y0koUjqHI0HC7FWfC4lzrI0mJeBc4W5gVpXOS/ylwcugNrk0xNwrsFXELmLrEAY2A4j4YYpRmB5ZCbnqNdena2rtsZJbkw7jxrKFWVyCk0h0RiDFkBw4yk3mBbpdQA0B6pOD3NQyqC8jqcRFDZYmDdKNJW4tyDGLMVvY6i/KqPC7pNZG4yXyYadkXOHSLEuiBwSMpYFuQN+urKTdiUSssMoZeJPGWDOpBw3SYyADUgFT0c2psKdl/0KaBbL2bE0mIz5skWbIemEB4uReLIiMUFuvLqeypvxRLzFFPDBMSx8QiQM0qZwBItgVtryzWIutRo9gzwq8glEbq8KDK7KXGIBKEPpYacmtya9rUU4DGxsSJGFwZ2fjWBEbLEZC7EaqWUXPV2ipfiQPgG276cDi8SxGGTEEEXBZ53hCggaDojXtYdV7RNrbDfDgF2VgSVumYi4AY2YqFYa8wTyqwTZOMVxEzMocjCmzCSwAaVYyqEkC13HnuKi42PFyRB5A7R2EwNlsRJZRKQtib6DMQedqKbvuQR3alGhMYI4XEXPdolmKrGzqBoCWXkTa4vQ8TsQjFnDRtxGziINbLduTaXNgDe/mNFx2OxcagTZk1TVlQM3AIZFZ7XbIQvRY6aaUc4PFQySTK8Zl4ZlkCsrSomIteQIR0Sc/Mai9G7WtwWKzbOy+A6gOJEZBIkiggOpLKbA8rFSKl7Q3XaJQTIpJ4dgFkytxCoAjky5JCMwuAe3nQcfNipQkcqyuYw5F43MgV2s1za5XMp58iDUnCbYxEl0hhju5QuURlEnBImsRm4an5O5ygE2NS8rbk0IE27s4L5Y2dUaRSyg2JiNpLA66dlr0Bdiz5VfhOEbKQ5UhLOQqsW5AEsNe+pvxrkzq5RLqcU40Ya4y5c8+rNp+dTTvIhhYJG8kxhwyOchAEeEZHLNZ2GUKlrhV53NqmU0SyKcYfFYWSR4xIhhZ43ljBKqVNnGcC1qn7P2/tGVXePEHLHkDtI8SKC5IXV7DUg0sbvfMFZHiyOeOykNayYxmlNwVOYWfQgi4te9Rdnb5GNJQ6aycLpQcOAqIs5AyiMqb5zc26qNpNapMOgSbfTaMbFeMWy8yqxSryDaOikHQjroq77bUyhieiY2mUtFEA0aGzOCQLgHs1oOC374TR5VlyrinxMl5BmlDRLHw2KqAdRflblpUdt8lMAjKSZlwk2FBzAqHkkV1lHWLAZfMq2qYP8A0QbkrEeEraMTFJMisLXV4gCLgEaXHMEH00n8I2LmjeN+FlkVkayWNmFjY5tDY1M+OcMj4id9bNBNh4ZSGf4REhjAAAIMXSzE3Gq8taxuFcs1ybkkkntJ1J9dWjTi94pWJc9K8EKdPFN3QD1mU/lWpmu2GYiNEMnC1y8PMxzyS5XDjMAqgh72JNxes74IE+TxLfxxDz2Rz+daPBYRzBlfKpLoAJGaxtG1+d/lVJViBYXQCwtXL6r8xminsT9q5eJCCD/5SNBboxXsSdV06+fMdZqHg06CADkkOgtYDhRdY7+6pe3F6WcstkjxJynmc0drgWPKxvqOfXehKuttRYrYdWiKL9WuluXV6KxjzBYlryyHtd/9Ro8NQy12J7WY+smpURrPPcfHYmxmuSNTVamsaWtyzIuIaqrEiraUVDljrbTRkqSKV4jXBBVrwKcMMK1XMgRaKtCWiCuejpMIDXb1wUquUETVju+L4he4E1WmrPd/SRz+7G59QooB5lJKRGpBsczEEGx1vexpke0pVIIkkBBzAhmuGycPNz55Ojfs0rQ4LaajZaxcQK54pIYygNnEYXxFKt4raNa19CKkzrs8GYRcIqcPLkLNJmE4mW4QNyGS5TrYCxN9K7lOVlaxjkU8u9M8mVeIUVFhVUQkL8gAI2tfndQey4vRoNuTDUSHxpH1sQWmGWUkEWOYAAg6VaYnYuzxLZJDkC4hgRNGeIscWaI6klHZ7DKVF78rjV+H2Dhm6SszXTCPwhLFdOPmMxZ2ADLHlAIsD0tbVfKNtv2FNFfh94Z1N1YAl45NEjADxaRsAFsthcadRNPm3hmdWRiuVkeIgIo6EkiysBb+NQb86tNo7twBZpUcqA+JyhelHGIpWSONjqekADe/JhoaftLdiOKKTpEMs8cSyy2SNlMbuzrlLZkJCgG3MVXKD8EsyvG9k3EMnQLGUTno6cQQmAaX5ZDy7daFDvDIo0C6Qw4cG2oSB1kQ8+eZRftq72Zu1A64ZWN3mExJWRgxEbuoMScMq+iftFb1Bh3VusLGRflfgzZALNkxEiouVrkFwGuRa3PU2qZQ8oFmQtsbdfEDpKFGZ5CFZyC782szEL6KJj96ZpXBJIQcG8QY5GEWW1+vUrejYzdgorOJEt8s0aMbO8cUrxebOcui21+ymzboSBkHEi6TSR3JZcrxJxGUhlBvY6aXJ0tRUqZLMeu9xLSmRXPEnXEjJKyMrITljzWN49eWnbRE3362jYMPhekcmSI/Ci7Zmjym5Utob9VRF3PnYsBk6LLGCSyhndA4UZluOiRqwAF+dQdm7G4iTSSPw44AvEOUu2Z2yKiqCLkkHrsLVLU2HUsxvXHb9S7My4FHDMpjK4NkJAFr2cJ18r0874qJHbNiCGixKBm4RZDOysgUC11S3It5gKql3faV8uHdJhZLG4iN5LgIVc3z3B5XHfUV93MRw+Jw+iFeS2ZM2SJmWRgl8xClTew0o40yahd4cajfB40YNwMOkTuuqs92chT1qubKD3GqB3q3m3YxIZUMLZnNgt1LXyGSxAa6nIC2ttBQIt35XiaQLZVjEwvoZEMohBQDxjnNraU+LjFbgsyqJphqym3fxKsEMEoZgxVcpuQls3LsuL9l9agYnDNGxV1ZGHNWBUjr1B7qapJ7MlgdTsDUGp+DFhUlsQ9Y8E0X9TxBF9ZSNOekS2t361oThmWOAOGzvOhs5iZrlRmbIcwLHW+XxdTpbWg8HK22VMc2S8k5z3ta0UYvfqt21e4QgjDlrm8kkgAKvqGiGYswJXkWsLMM5FxXA6r8xmunsCxBuhY2vwMQF5hrSSMNOSAcgbgm/pvMcAOeehNybalWa5qPNw2uLrYQoc4VRIRLiNLZCAEzLyFh06JiH8c/+0878mkP5n1VkHHn0ZqXEagw8h6KmRms8jQiSGpjyVwtUeSSjTjdlZvQc8lAJrhenrXTgkjnVG2cAp4NFRKdw6LqRFYshrRBQ1oi1zUdVjxXaQpVcocNWGyXsmIbsglPqRz+VV5qbhtMJjD/APXm/wDyf20Y7gex5zOtok8w/CoVT8Yvya+ioFeho7GKR1DrUpDUVBR1NqeKYdSKPG1RkNHWqsAdZSCCCRblYkW83ZTxi3CgB3CqQwAZrKQbggXsDfroANdqtiEj+kpQhQSSZSblc7ZSScxJF+ZOvnojbexBNzNITdjq19XGVzY6G40Pb11Bz0xmqYohPO8M/SPFY5rE5grC6rlUgMCFIXQWtYVEwe15IS3DawcZXVgro63vZlYEHXWo7UF6soohbw74YlWLBxctG2qJYGEWjyi1lAFxYaa0sVvhIY0VFRCsMkLSZQzkSu7ylWI6AbORbX7apTT8JsyWY2ijeQ/wKzfgKmEN2gq5ajfnEZoyBF8kxZRk0uY2iI1PRXKx6K2FzemDfSZVCokSBUijQKrWRYp/hKWuxuc4F73uKmYLwa46TnEIx/8AI6r9gJNW+H8DUx/WYiJe5Vd/xy0pzoLexbGRQvv/ACmQPw1A+VuqvMAWmy521cgeLa1iLHUHS1HtnaZxEzSlFQtlGVAQoyqFHPr01r0RvA7GovJiyo7ciKPWzV1fA/AwJTGMbakhYyB57NpQjWoRd1/AcJHloqwwg0PmrcYnwLyj9XiI27nRk+0Fqo9o7mYrCqTLEcg/8iEOg85XxfSBTPUU5aJkwZ6JuIltj87Fnmt1XJlCAXuOdsvMc6uY2B4DaADiyZBey9I9BdD0bK3YevrAFVupEf6FiCqWLZzYDMSDiWvYWOthfl1VaiO5iZQC6wTMFJyyiRuJeyqnWwI6rWOl64vUP/JI0w2QNILSZSSqiPBpYCQi4lzFQHsVOq36wGBIrmLf5GRv4JD1a3QtcW6tRr23qTwrSAuLkvhF0YFyVUkGTS9gb8+duqoG0mthJCPJNroL3RTr6x9lZhphYeqpkdQ4alpWdmhBCaEy0S9cNNpLUVUdkKOOpUeHqPHVhAa1TTtoYc9RLhqf8Ho612uPWnJM0QszMrRFoa0Ra2I0MIKVcFdq5Q4alqh+A423MwuPugfnUM1YRH+o4v8AuW9ZQfnV4ayQGef7RwzBR0T6qrTGR1H1GtttLZ8iKrPG6q3isykA35WNQhGbXsbdtjb18q9NTpRtozPKBlEBBoqt1VpAlLhDsHqp3a9xTpmeVqkRtV2MOv7o9QprbMQ9VvNVXSZV02VQrpqVPstl8U5h2df/ADUIXP4f8W7aVJOO5RxaOkU01p9jeD3FT2Zl4KH9qW4JHdH4x9Nq3OyPBxhYbFwZ3HXJ4t+6Maeu9Zp14R9yyg2eU7O2JPiDaGJ37So6I87HQeutdsrwSO1jiJQg60jGdvpHoj7a9PVAq2ACqByFgAB3DQVCfbkAQOZUyksoYG4JTV7W7OZPIVml1M5fSrDFTSKrZ24GDhsRCJGH7Up4h9R6I9VX6RhRYAAdg0HqGlBG0os4j4iZyAQuYXNxmFvOuo7RrSxe0YorcWREvyzMFvbmRfq76yyc5PW4zQOBQMdPw4ne18iO9u3Kpa32VIBuLjUHrGoseRvSIqhDzbYGIaSPF4yUiSWKPNGXAdVOR30U6KOiq6W0vWk2rshcTM0DhRaBZRIqAOrtIyWuCLochup50+PdARO7YdlVJNHglTixMBciwuCtrm3PmRyqamy3L5meNDYAmBCrlQdFMjsxC+YduorbVqxlLKOmn20CWtFQaUMUZRWJshWY6FIIAFUJGJFLKrcOytIXcK11CXY9ZA1Oo0qHKcgUHT+q2Ym4W+a4DLlBvldr9Jb3JtVptSBmVQgRjnUlZPFOjAc1NzmK6WqBisJppc3hijJIAiNyg6LXBJIuL2Gg9FLZdATHaVjblOhuRrdMKw00HYDe7aN5wIW3dMHJzHQAHfqg/wCKs8Qq3ZgX/WYlrSKbZhGUJQ2ACDtN75iL3qo3q6OFcai7KLEW/bX8hVC5jIqlJUWOjg1nZoCFqbnppNcvWqijLXegZZKl4fEVAWioa6agnE405NMtkmomeqxJqKJqw1elTY+FfTUqlogoS0RayI7DCCleuUjVihw1ZqP/AOdiLcyUXz3litVWTVuGy7OcjnxYSPOJoyPwFMpfWv1AyVtLEskMyYuQGbFZFTDg34VyFD2uQnMH/COupeM2k6bTiwyHLDlVTHYZSGWQ35dWVfUazG0955pEZJBE2cWL8NRIO8MORHUakJvkcyyvBE86rlExLKba81GhOp7OZ5XruR6ee7V99PjT7CmVe8mFWLFTqgsqtcAchmRXIHcCTV7i91MPFJCkk0oMwAUBFNmJUXLdS3YDlWVxM7SO7ubs5LMe81e7S3nE2Igl4ZUQ2uua+azq2hsLcrVrcKijCKe2/wBgE34nxCfgHEnikFkAjJGSxIzNewawY2HZUfBbqM3GMkiRJCzI7m5BZedh2ar67V1d50OPGJKNlyZct1LX4ZS9+XM1b7MxRxEOKUwu8MkryXiZDKhYq1jGTc8lII76zuVeEbt+Pbe/9AKfEbsEYd50mjkjXkVDAtqFOh8Ugm1jVl4PIYs8t404gyuJLXbL4pAJ5a2OnbUvHwLDsuRQskYZrKJrCRyXS7FRy0U6di0PweYE5pZSOjYRr3m+ZvVZfXVZVM6VTJ7bANpalaumlauOEaRVHJu4QcyS5WvijcpmGXFkFxbMNVyrY36tRV6a4RRjJx2CUGG3Z4bKFk+SWSGbKV6eeGFYFGe9stlU8r8xyNSMVsyTjNLE0d3jWJhKrMAFZ2VlKn+M3U6Gwq2tSqzqyZDOnd+X4RE4kQJG2H0UNH0IxaRAi3UBrk2BtbQg2vUPZuw8TwQSxjcwSIwMspdpJGBUte4jKAGxW/jdlW+9M8qYVjh78XPCq5QCelNGrcwQBlLa2NudUzbexUAmDRtOyTKiR2LO0Zg4jOssUYVgDqbroFYamwpsakmvAGydg9mYmMRnMr5JZGKGWTpRvFkUFiDch7tawHZrUZdiYoLcOOJwcNEzZzmYpNLJMAxAtdXUA6cjy51ZbR220SQMBGeL40rGRYU+TLgmylwGPRW4Hf2VDwu9cjlCcPkUtglcM7CRTjCB0VyWOW4JuRoeo0FOW9kS6BzbPxuSMLIxYcS/yijUyAxh25nKtxfp87EHnWtUVlNk71SPwEeK8k6o8ZU5VZDJKJmIt0eEiISNc2deV61oqlSTe6RE7lftWNmMSKFbMxJRyVVgq3I0Vrm19CO/qqJiR8pIl1IV4AFZkfIGy5rKRmB+TJ1bqFhUva0JZozlzheJcGN5BchQosmq/tdLqt30BJbzueibzxpqVdhlLsQVzHKVsRew0ue+szGohYaQZ7jU58ZILrlJOdE69TqbX67DzVV75yf1cd7oL9f7TeyrDBWZE7Skra35SYqNbkMqm5Cdnbz66nfZ/kY9ecl/Uh9tUZZGVjowNAQ0UUkedJpCmmkDWyijHXYZaKtCQ0Va6cdjkVHqOFGVaBR0fSrMXcohteHysf019tPG2IPLRfTX212lXKVFcna7z4Hf0zB5aL6a+2uHbMHlovpr7aVKrdlcg7zGnbEHlovpr7assRvFhxs8rxoixlToiRCwAbNe1726P21ylVo08WmTuszWI27Df9YvrB/CmjbMPlE9dKlXUj1kkrWRTuMcNqQ+VT6Qp67Ti8qn0l9tKlV/XS4Jmx42nD5WP6a+2jQbajU9GZAeV1kCn1gilSoPrZcImZodnQwSkNisdAqj9k4mN5D3XLEJ9tbbDby4CNAiYrCqqiwAmisB9KlSrDVqyq77cAyC/G/BfO8N9dF71L434L53hvrovepUqRgHMad7sF87w310XvUvjdgvneG+uj96uUqmBMxfG7BfO8N9dF71Ib24L53hvrovepUqmBMznxuwXzvDfXRe9XfjdgvneH+uj96lSqYIGbF8b8F88w/10fvUvjdgvneG+uj96lSqYBzArvDs/i8X4Thc+XJn40d8l75R0tBcA6c7DsqYN78F88w310XvUqVTAmZCx29OEZ1tjcMq5SpPGSwLOliuV/HGU8xax58wVBvZg2MhbEYUBZWaIF4lPX075zmuWbXTQ8tbVylVXSRZVGVmG3mwhAbj4WM8GLoiWFQpEzyFAFJ5WGgPX21Rb77xYd1hEc0LWLk5JEIGiBb2Oh9hpUqHZXIe6zOR7Wh8rH9NfbRxteHysf019tcpVTsLkv33wI7Xh8rH9NfbSG1ofKx/TX21ylT4RxEVJZhF2xD5aP6a+2ijbUHlovpr7aVKtKq28GOVBN7nTtqDy0X019tOXbkHlovpr7aVKj3fYr6dcn//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1029"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9291" y="561109"/>
            <a:ext cx="2247900" cy="1572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0300" y="2514600"/>
            <a:ext cx="2905991" cy="26039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3862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9807" y="533400"/>
            <a:ext cx="3211136" cy="923330"/>
          </a:xfrm>
          <a:prstGeom prst="rect">
            <a:avLst/>
          </a:prstGeom>
          <a:noFill/>
        </p:spPr>
        <p:txBody>
          <a:bodyPr wrap="none" lIns="91440" tIns="45720" rIns="91440" bIns="45720">
            <a:spAutoFit/>
          </a:bodyPr>
          <a:lstStyle/>
          <a:p>
            <a:pPr algn="ct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ADDERALL</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TextBox 2"/>
          <p:cNvSpPr txBox="1"/>
          <p:nvPr/>
        </p:nvSpPr>
        <p:spPr>
          <a:xfrm>
            <a:off x="762001" y="1600200"/>
            <a:ext cx="5638799" cy="4893647"/>
          </a:xfrm>
          <a:prstGeom prst="rect">
            <a:avLst/>
          </a:prstGeom>
          <a:noFill/>
        </p:spPr>
        <p:txBody>
          <a:bodyPr wrap="square" rtlCol="0">
            <a:spAutoFit/>
          </a:bodyPr>
          <a:lstStyle/>
          <a:p>
            <a:pPr marL="342900" indent="-342900">
              <a:buFont typeface="Courier New" pitchFamily="49" charset="0"/>
              <a:buChar char="o"/>
            </a:pPr>
            <a:r>
              <a:rPr lang="en-US" sz="2400" dirty="0" smtClean="0">
                <a:latin typeface="Baskerville Old Face" pitchFamily="18" charset="0"/>
              </a:rPr>
              <a:t>It is a dopamine releasing agent, a norepinephrine releasing agent, and can be mildly serotonergic</a:t>
            </a:r>
          </a:p>
          <a:p>
            <a:pPr marL="342900" indent="-342900">
              <a:buFont typeface="Courier New" pitchFamily="49" charset="0"/>
              <a:buChar char="o"/>
            </a:pPr>
            <a:r>
              <a:rPr lang="en-US" sz="2400" dirty="0" smtClean="0">
                <a:latin typeface="Baskerville Old Face" pitchFamily="18" charset="0"/>
              </a:rPr>
              <a:t>It is available in two formulations: IR (Instant Release) and XR (Extended Release)</a:t>
            </a:r>
          </a:p>
          <a:p>
            <a:pPr marL="342900" indent="-342900">
              <a:buFont typeface="Courier New" pitchFamily="49" charset="0"/>
              <a:buChar char="o"/>
            </a:pPr>
            <a:r>
              <a:rPr lang="en-US" sz="2400" dirty="0" smtClean="0">
                <a:latin typeface="Baskerville Old Face" pitchFamily="18" charset="0"/>
              </a:rPr>
              <a:t>The immediate release formulation is indicated for use in attention deficit hyperactivity disorder (ADHD) and narcolepsy, while the XR formulation is approved for use only with attention deficit hyperactivity disorder (ADHD)</a:t>
            </a:r>
          </a:p>
          <a:p>
            <a:endParaRPr lang="en-US" sz="2400" dirty="0">
              <a:latin typeface="Baskerville Old Face"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43650" y="1600200"/>
            <a:ext cx="280035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7045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1895" y="457200"/>
            <a:ext cx="7729488" cy="923330"/>
          </a:xfrm>
          <a:prstGeom prst="rect">
            <a:avLst/>
          </a:prstGeom>
          <a:noFill/>
        </p:spPr>
        <p:txBody>
          <a:bodyPr wrap="none" lIns="91440" tIns="45720" rIns="91440" bIns="45720">
            <a:spAutoFit/>
          </a:bodyPr>
          <a:lstStyle/>
          <a:p>
            <a:pPr algn="ctr"/>
            <a:r>
              <a:rPr lang="en-US" sz="54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ADDERALL (SIDE EFFECTS)</a:t>
            </a:r>
            <a:endParaRPr lang="en-US" sz="5400" b="1" cap="none"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
        <p:nvSpPr>
          <p:cNvPr id="3" name="TextBox 2"/>
          <p:cNvSpPr txBox="1"/>
          <p:nvPr/>
        </p:nvSpPr>
        <p:spPr>
          <a:xfrm>
            <a:off x="741895" y="1600200"/>
            <a:ext cx="6573305" cy="4247317"/>
          </a:xfrm>
          <a:prstGeom prst="rect">
            <a:avLst/>
          </a:prstGeom>
          <a:noFill/>
        </p:spPr>
        <p:txBody>
          <a:bodyPr wrap="square" rtlCol="0">
            <a:spAutoFit/>
          </a:bodyPr>
          <a:lstStyle/>
          <a:p>
            <a:r>
              <a:rPr lang="en-US" dirty="0" smtClean="0">
                <a:latin typeface="Baskerville Old Face" pitchFamily="18" charset="0"/>
              </a:rPr>
              <a:t>Important side effects of therapeutic dextroamphetamine includes:</a:t>
            </a:r>
          </a:p>
          <a:p>
            <a:pPr marL="285750" indent="-285750">
              <a:buFont typeface="Wingdings" pitchFamily="2" charset="2"/>
              <a:buChar char="q"/>
            </a:pPr>
            <a:r>
              <a:rPr lang="en-US" dirty="0" smtClean="0">
                <a:latin typeface="Baskerville Old Face" pitchFamily="18" charset="0"/>
              </a:rPr>
              <a:t> stunted growth in young people </a:t>
            </a:r>
          </a:p>
          <a:p>
            <a:pPr marL="285750" indent="-285750">
              <a:buFont typeface="Wingdings" pitchFamily="2" charset="2"/>
              <a:buChar char="q"/>
            </a:pPr>
            <a:r>
              <a:rPr lang="en-US" dirty="0" smtClean="0">
                <a:latin typeface="Baskerville Old Face" pitchFamily="18" charset="0"/>
              </a:rPr>
              <a:t>occasionally a psychosis can occur at therapeutic doses during chronic therapy as a treatment emergent side effect.</a:t>
            </a:r>
          </a:p>
          <a:p>
            <a:pPr marL="285750" indent="-285750">
              <a:buFont typeface="Wingdings" pitchFamily="2" charset="2"/>
              <a:buChar char="q"/>
            </a:pPr>
            <a:r>
              <a:rPr lang="en-US" dirty="0" smtClean="0">
                <a:latin typeface="Baskerville Old Face" pitchFamily="18" charset="0"/>
              </a:rPr>
              <a:t>When abused at high doses, the risk of experiencing side effects and the severity of side effects increases.  </a:t>
            </a:r>
          </a:p>
          <a:p>
            <a:pPr marL="285750" indent="-285750">
              <a:buFont typeface="Wingdings" pitchFamily="2" charset="2"/>
              <a:buChar char="q"/>
            </a:pPr>
            <a:r>
              <a:rPr lang="en-US" dirty="0">
                <a:latin typeface="Baskerville Old Face" pitchFamily="18" charset="0"/>
              </a:rPr>
              <a:t>S</a:t>
            </a:r>
            <a:r>
              <a:rPr lang="en-US" dirty="0" smtClean="0">
                <a:latin typeface="Baskerville Old Face" pitchFamily="18" charset="0"/>
              </a:rPr>
              <a:t>weating or shaking.</a:t>
            </a:r>
          </a:p>
          <a:p>
            <a:pPr marL="285750" indent="-285750">
              <a:buFont typeface="Wingdings" pitchFamily="2" charset="2"/>
              <a:buChar char="q"/>
            </a:pPr>
            <a:r>
              <a:rPr lang="en-US" dirty="0" smtClean="0">
                <a:latin typeface="Baskerville Old Face" pitchFamily="18" charset="0"/>
              </a:rPr>
              <a:t>headache, weakness, dizziness, blurred vision;</a:t>
            </a:r>
          </a:p>
          <a:p>
            <a:pPr marL="285750" indent="-285750">
              <a:buFont typeface="Wingdings" pitchFamily="2" charset="2"/>
              <a:buChar char="q"/>
            </a:pPr>
            <a:r>
              <a:rPr lang="en-US" dirty="0" smtClean="0">
                <a:latin typeface="Baskerville Old Face" pitchFamily="18" charset="0"/>
              </a:rPr>
              <a:t>feeling restless, irritable, or agitated,</a:t>
            </a:r>
          </a:p>
          <a:p>
            <a:pPr marL="285750" indent="-285750">
              <a:buFont typeface="Wingdings" pitchFamily="2" charset="2"/>
              <a:buChar char="q"/>
            </a:pPr>
            <a:r>
              <a:rPr lang="en-US" dirty="0" smtClean="0">
                <a:latin typeface="Baskerville Old Face" pitchFamily="18" charset="0"/>
              </a:rPr>
              <a:t>sleep problems (insomnia);</a:t>
            </a:r>
          </a:p>
          <a:p>
            <a:pPr marL="285750" indent="-285750">
              <a:buFont typeface="Wingdings" pitchFamily="2" charset="2"/>
              <a:buChar char="q"/>
            </a:pPr>
            <a:r>
              <a:rPr lang="en-US" dirty="0" smtClean="0">
                <a:latin typeface="Baskerville Old Face" pitchFamily="18" charset="0"/>
              </a:rPr>
              <a:t>dry mouth or an unpleasant taste in your mouth;</a:t>
            </a:r>
          </a:p>
          <a:p>
            <a:pPr marL="285750" indent="-285750">
              <a:buFont typeface="Wingdings" pitchFamily="2" charset="2"/>
              <a:buChar char="q"/>
            </a:pPr>
            <a:r>
              <a:rPr lang="en-US" dirty="0" smtClean="0">
                <a:latin typeface="Baskerville Old Face" pitchFamily="18" charset="0"/>
              </a:rPr>
              <a:t>diarrhea, constipation, stomach pain, nausea, vomiting;</a:t>
            </a:r>
          </a:p>
          <a:p>
            <a:pPr marL="285750" indent="-285750">
              <a:buFont typeface="Wingdings" pitchFamily="2" charset="2"/>
              <a:buChar char="q"/>
            </a:pPr>
            <a:r>
              <a:rPr lang="en-US" dirty="0" smtClean="0">
                <a:latin typeface="Baskerville Old Face" pitchFamily="18" charset="0"/>
              </a:rPr>
              <a:t>fever;</a:t>
            </a:r>
          </a:p>
          <a:p>
            <a:pPr marL="285750" indent="-285750">
              <a:buFont typeface="Wingdings" pitchFamily="2" charset="2"/>
              <a:buChar char="q"/>
            </a:pPr>
            <a:r>
              <a:rPr lang="en-US" dirty="0" smtClean="0">
                <a:latin typeface="Baskerville Old Face" pitchFamily="18" charset="0"/>
              </a:rPr>
              <a:t>hair loss, loss of appetite, weight loss; or</a:t>
            </a:r>
          </a:p>
          <a:p>
            <a:pPr marL="285750" indent="-285750">
              <a:buFont typeface="Wingdings" pitchFamily="2" charset="2"/>
              <a:buChar char="q"/>
            </a:pPr>
            <a:r>
              <a:rPr lang="en-US" dirty="0" smtClean="0">
                <a:latin typeface="Baskerville Old Face" pitchFamily="18" charset="0"/>
              </a:rPr>
              <a:t>loss of interest in sex, impotence, or difficulty having an orgasm.</a:t>
            </a:r>
            <a:endParaRPr lang="en-US" dirty="0">
              <a:latin typeface="Baskerville Old Face" pitchFamily="18" charset="0"/>
            </a:endParaRPr>
          </a:p>
        </p:txBody>
      </p:sp>
    </p:spTree>
    <p:extLst>
      <p:ext uri="{BB962C8B-B14F-4D97-AF65-F5344CB8AC3E}">
        <p14:creationId xmlns:p14="http://schemas.microsoft.com/office/powerpoint/2010/main" val="2119021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8967" y="228600"/>
            <a:ext cx="8504508" cy="923330"/>
          </a:xfrm>
          <a:prstGeom prst="rect">
            <a:avLst/>
          </a:prstGeom>
          <a:noFill/>
        </p:spPr>
        <p:txBody>
          <a:bodyPr wrap="none" lIns="91440" tIns="45720" rIns="91440" bIns="45720">
            <a:spAutoFit/>
          </a:bodyPr>
          <a:lstStyle/>
          <a:p>
            <a:pPr algn="ctr"/>
            <a:r>
              <a:rPr lang="en-US" sz="54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ADDERALL ADVERSE EFFECTS</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3" name="TextBox 2"/>
          <p:cNvSpPr txBox="1"/>
          <p:nvPr/>
        </p:nvSpPr>
        <p:spPr>
          <a:xfrm>
            <a:off x="533401" y="1447800"/>
            <a:ext cx="4952999" cy="2585323"/>
          </a:xfrm>
          <a:prstGeom prst="rect">
            <a:avLst/>
          </a:prstGeom>
          <a:noFill/>
        </p:spPr>
        <p:txBody>
          <a:bodyPr wrap="square" rtlCol="0">
            <a:spAutoFit/>
          </a:bodyPr>
          <a:lstStyle/>
          <a:p>
            <a:pPr marL="285750" indent="-285750">
              <a:buFont typeface="Wingdings" pitchFamily="2" charset="2"/>
              <a:buChar char="v"/>
            </a:pPr>
            <a:r>
              <a:rPr lang="en-US" dirty="0" smtClean="0">
                <a:latin typeface="Baskerville Old Face" pitchFamily="18" charset="0"/>
              </a:rPr>
              <a:t>fast, pounding, or uneven heartbeats;</a:t>
            </a:r>
          </a:p>
          <a:p>
            <a:pPr marL="285750" indent="-285750">
              <a:buFont typeface="Wingdings" pitchFamily="2" charset="2"/>
              <a:buChar char="v"/>
            </a:pPr>
            <a:r>
              <a:rPr lang="en-US" dirty="0" smtClean="0">
                <a:latin typeface="Baskerville Old Face" pitchFamily="18" charset="0"/>
              </a:rPr>
              <a:t>pain or burning when you urinate;</a:t>
            </a:r>
          </a:p>
          <a:p>
            <a:pPr marL="285750" indent="-285750">
              <a:buFont typeface="Wingdings" pitchFamily="2" charset="2"/>
              <a:buChar char="v"/>
            </a:pPr>
            <a:r>
              <a:rPr lang="en-US" dirty="0" smtClean="0">
                <a:latin typeface="Baskerville Old Face" pitchFamily="18" charset="0"/>
              </a:rPr>
              <a:t>talking more than usual, feelings of extreme happiness or sadness;</a:t>
            </a:r>
          </a:p>
          <a:p>
            <a:pPr marL="285750" indent="-285750">
              <a:buFont typeface="Wingdings" pitchFamily="2" charset="2"/>
              <a:buChar char="v"/>
            </a:pPr>
            <a:r>
              <a:rPr lang="en-US" dirty="0" smtClean="0">
                <a:latin typeface="Baskerville Old Face" pitchFamily="18" charset="0"/>
              </a:rPr>
              <a:t>tremors, hallucinations, unusual behavior, or motor tics (muscle twitches); or dangerously high blood pressure </a:t>
            </a:r>
          </a:p>
          <a:p>
            <a:pPr marL="285750" indent="-285750">
              <a:buFont typeface="Wingdings" pitchFamily="2" charset="2"/>
              <a:buChar char="v"/>
            </a:pPr>
            <a:r>
              <a:rPr lang="en-US" dirty="0" smtClean="0">
                <a:latin typeface="Baskerville Old Face" pitchFamily="18" charset="0"/>
              </a:rPr>
              <a:t>chest pain, shortness of breath, uneven heartbeats, seizure.</a:t>
            </a:r>
            <a:endParaRPr lang="en-US" dirty="0">
              <a:latin typeface="Baskerville Old Face"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1138528"/>
            <a:ext cx="2724150" cy="2519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3179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 y="16317"/>
            <a:ext cx="9067800" cy="1077218"/>
          </a:xfrm>
          <a:prstGeom prst="rect">
            <a:avLst/>
          </a:prstGeom>
          <a:noFill/>
        </p:spPr>
        <p:txBody>
          <a:bodyPr wrap="square" lIns="91440" tIns="45720" rIns="91440" bIns="45720">
            <a:spAutoFit/>
          </a:bodyPr>
          <a:lstStyle/>
          <a:p>
            <a:pPr algn="ctr"/>
            <a:r>
              <a:rPr lang="en-US" sz="3200" b="1"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rPr>
              <a:t>CONTRAINDICATIONS, PRECAUTIONS, AND INTERACTIONS </a:t>
            </a:r>
            <a:endParaRPr lang="en-US" sz="3200" b="1" cap="none" spc="0" dirty="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endParaRPr>
          </a:p>
        </p:txBody>
      </p:sp>
      <p:sp>
        <p:nvSpPr>
          <p:cNvPr id="4" name="TextBox 3"/>
          <p:cNvSpPr txBox="1"/>
          <p:nvPr/>
        </p:nvSpPr>
        <p:spPr>
          <a:xfrm>
            <a:off x="381001" y="1447800"/>
            <a:ext cx="7543799" cy="5078313"/>
          </a:xfrm>
          <a:prstGeom prst="rect">
            <a:avLst/>
          </a:prstGeom>
          <a:noFill/>
        </p:spPr>
        <p:txBody>
          <a:bodyPr wrap="square" rtlCol="0">
            <a:spAutoFit/>
          </a:bodyPr>
          <a:lstStyle/>
          <a:p>
            <a:pPr marL="285750" indent="-285750">
              <a:buFont typeface="Wingdings" pitchFamily="2" charset="2"/>
              <a:buChar char="Ø"/>
            </a:pPr>
            <a:r>
              <a:rPr lang="en-US" dirty="0" smtClean="0">
                <a:latin typeface="Baskerville Old Face" pitchFamily="18" charset="0"/>
              </a:rPr>
              <a:t>Taking a CYP2D6-inhibiting drug along with amphetamine will lead to an elevated level of amphetamine in the system, resulting in the drug's remaining in the body for a longer period, which can lead to undesirable and possibly serious side effects</a:t>
            </a:r>
          </a:p>
          <a:p>
            <a:pPr marL="285750" indent="-285750">
              <a:buFont typeface="Wingdings" pitchFamily="2" charset="2"/>
              <a:buChar char="Ø"/>
            </a:pPr>
            <a:r>
              <a:rPr lang="en-US" dirty="0" smtClean="0">
                <a:latin typeface="Baskerville Old Face" pitchFamily="18" charset="0"/>
              </a:rPr>
              <a:t>MAOIs (monoamine oxidase inhibitors, e.g., </a:t>
            </a:r>
            <a:r>
              <a:rPr lang="en-US" dirty="0" err="1" smtClean="0">
                <a:latin typeface="Baskerville Old Face" pitchFamily="18" charset="0"/>
              </a:rPr>
              <a:t>phenelzine</a:t>
            </a:r>
            <a:r>
              <a:rPr lang="en-US" dirty="0" smtClean="0">
                <a:latin typeface="Baskerville Old Face" pitchFamily="18" charset="0"/>
              </a:rPr>
              <a:t>, </a:t>
            </a:r>
            <a:r>
              <a:rPr lang="en-US" dirty="0" err="1" smtClean="0">
                <a:latin typeface="Baskerville Old Face" pitchFamily="18" charset="0"/>
              </a:rPr>
              <a:t>selegiline</a:t>
            </a:r>
            <a:r>
              <a:rPr lang="en-US" dirty="0" smtClean="0">
                <a:latin typeface="Baskerville Old Face" pitchFamily="18" charset="0"/>
              </a:rPr>
              <a:t>, </a:t>
            </a:r>
            <a:r>
              <a:rPr lang="en-US" dirty="0" err="1" smtClean="0">
                <a:latin typeface="Baskerville Old Face" pitchFamily="18" charset="0"/>
              </a:rPr>
              <a:t>iproniazid</a:t>
            </a:r>
            <a:r>
              <a:rPr lang="en-US" dirty="0" smtClean="0">
                <a:latin typeface="Baskerville Old Face" pitchFamily="18" charset="0"/>
              </a:rPr>
              <a:t>, etc.) —There is a high risk of a hypertensive crisis if amphetamine is administered within two weeks after last use of an MAOI type drug. </a:t>
            </a:r>
          </a:p>
          <a:p>
            <a:pPr marL="285750" indent="-285750">
              <a:buFont typeface="Wingdings" pitchFamily="2" charset="2"/>
              <a:buChar char="Ø"/>
            </a:pPr>
            <a:r>
              <a:rPr lang="en-US" dirty="0" smtClean="0">
                <a:latin typeface="Baskerville Old Face" pitchFamily="18" charset="0"/>
              </a:rPr>
              <a:t>NRIs (norepinephrine reuptake inhibitors, e.g., </a:t>
            </a:r>
            <a:r>
              <a:rPr lang="en-US" dirty="0" err="1" smtClean="0">
                <a:latin typeface="Baskerville Old Face" pitchFamily="18" charset="0"/>
              </a:rPr>
              <a:t>atomoxetine</a:t>
            </a:r>
            <a:r>
              <a:rPr lang="en-US" dirty="0" smtClean="0">
                <a:latin typeface="Baskerville Old Face" pitchFamily="18" charset="0"/>
              </a:rPr>
              <a:t>, etc.) — NRI medications and amphetamine both enhance noradrenergic activity. Possible augmentation/potentiation of effects. </a:t>
            </a:r>
          </a:p>
          <a:p>
            <a:pPr marL="285750" indent="-285750">
              <a:buFont typeface="Wingdings" pitchFamily="2" charset="2"/>
              <a:buChar char="Ø"/>
            </a:pPr>
            <a:r>
              <a:rPr lang="en-US" dirty="0" smtClean="0">
                <a:latin typeface="Baskerville Old Face" pitchFamily="18" charset="0"/>
              </a:rPr>
              <a:t>The combination of tricyclic and amphetamine compounds/other direct-acting </a:t>
            </a:r>
            <a:r>
              <a:rPr lang="en-US" dirty="0" err="1" smtClean="0">
                <a:latin typeface="Baskerville Old Face" pitchFamily="18" charset="0"/>
              </a:rPr>
              <a:t>sympathomimetics</a:t>
            </a:r>
            <a:r>
              <a:rPr lang="en-US" dirty="0" smtClean="0">
                <a:latin typeface="Baskerville Old Face" pitchFamily="18" charset="0"/>
              </a:rPr>
              <a:t> has been associated with increased sympathetic action</a:t>
            </a:r>
          </a:p>
          <a:p>
            <a:pPr marL="285750" indent="-285750">
              <a:buFont typeface="Wingdings" pitchFamily="2" charset="2"/>
              <a:buChar char="Ø"/>
            </a:pPr>
            <a:r>
              <a:rPr lang="en-US" dirty="0" err="1" smtClean="0">
                <a:latin typeface="Baskerville Old Face" pitchFamily="18" charset="0"/>
              </a:rPr>
              <a:t>Antihypertensives</a:t>
            </a:r>
            <a:endParaRPr lang="en-US" dirty="0" smtClean="0">
              <a:latin typeface="Baskerville Old Face" pitchFamily="18" charset="0"/>
            </a:endParaRPr>
          </a:p>
          <a:p>
            <a:pPr marL="285750" indent="-285750">
              <a:buFont typeface="Wingdings" pitchFamily="2" charset="2"/>
              <a:buChar char="Ø"/>
            </a:pPr>
            <a:r>
              <a:rPr lang="en-US" dirty="0" smtClean="0">
                <a:latin typeface="Baskerville Old Face" pitchFamily="18" charset="0"/>
              </a:rPr>
              <a:t>Diuretics</a:t>
            </a:r>
          </a:p>
          <a:p>
            <a:pPr marL="285750" indent="-285750">
              <a:buFont typeface="Wingdings" pitchFamily="2" charset="2"/>
              <a:buChar char="Ø"/>
            </a:pPr>
            <a:r>
              <a:rPr lang="en-US" dirty="0" smtClean="0">
                <a:latin typeface="Baskerville Old Face" pitchFamily="18" charset="0"/>
              </a:rPr>
              <a:t>Lithium</a:t>
            </a:r>
          </a:p>
          <a:p>
            <a:pPr marL="285750" indent="-285750">
              <a:buFont typeface="Wingdings" pitchFamily="2" charset="2"/>
              <a:buChar char="Ø"/>
            </a:pPr>
            <a:r>
              <a:rPr lang="en-US" dirty="0" smtClean="0">
                <a:latin typeface="Baskerville Old Face" pitchFamily="18" charset="0"/>
              </a:rPr>
              <a:t>Phenytoin </a:t>
            </a:r>
          </a:p>
          <a:p>
            <a:pPr marL="285750" indent="-285750">
              <a:buFont typeface="Wingdings" pitchFamily="2" charset="2"/>
              <a:buChar char="Ø"/>
            </a:pPr>
            <a:r>
              <a:rPr lang="en-US" dirty="0" smtClean="0">
                <a:latin typeface="Baskerville Old Face" pitchFamily="18" charset="0"/>
              </a:rPr>
              <a:t>Ascorbic Acid (</a:t>
            </a:r>
            <a:r>
              <a:rPr lang="en-US" dirty="0" err="1" smtClean="0">
                <a:latin typeface="Baskerville Old Face" pitchFamily="18" charset="0"/>
              </a:rPr>
              <a:t>Vit</a:t>
            </a:r>
            <a:r>
              <a:rPr lang="en-US" dirty="0" smtClean="0">
                <a:latin typeface="Baskerville Old Face" pitchFamily="18" charset="0"/>
              </a:rPr>
              <a:t>-C)</a:t>
            </a:r>
          </a:p>
          <a:p>
            <a:endParaRPr lang="en-US" dirty="0">
              <a:latin typeface="Baskerville Old Face" pitchFamily="18" charset="0"/>
            </a:endParaRPr>
          </a:p>
        </p:txBody>
      </p:sp>
    </p:spTree>
    <p:extLst>
      <p:ext uri="{BB962C8B-B14F-4D97-AF65-F5344CB8AC3E}">
        <p14:creationId xmlns:p14="http://schemas.microsoft.com/office/powerpoint/2010/main" val="39140812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28600"/>
            <a:ext cx="9066213" cy="1347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457200" y="1576387"/>
            <a:ext cx="5791200" cy="3970318"/>
          </a:xfrm>
          <a:prstGeom prst="rect">
            <a:avLst/>
          </a:prstGeom>
          <a:noFill/>
        </p:spPr>
        <p:txBody>
          <a:bodyPr wrap="square" rtlCol="0">
            <a:spAutoFit/>
          </a:bodyPr>
          <a:lstStyle/>
          <a:p>
            <a:pPr marL="285750" indent="-285750">
              <a:buFont typeface="Arial" pitchFamily="34" charset="0"/>
              <a:buChar char="•"/>
            </a:pPr>
            <a:r>
              <a:rPr lang="en-US" dirty="0">
                <a:latin typeface="Baskerville Old Face" pitchFamily="18" charset="0"/>
              </a:rPr>
              <a:t>H</a:t>
            </a:r>
            <a:r>
              <a:rPr lang="en-US" dirty="0" smtClean="0">
                <a:latin typeface="Baskerville Old Face" pitchFamily="18" charset="0"/>
              </a:rPr>
              <a:t>eart disease or moderate to severe high blood pressure (hypertension)</a:t>
            </a:r>
          </a:p>
          <a:p>
            <a:pPr marL="285750" indent="-285750">
              <a:buFont typeface="Arial" pitchFamily="34" charset="0"/>
              <a:buChar char="•"/>
            </a:pPr>
            <a:r>
              <a:rPr lang="en-US" dirty="0">
                <a:latin typeface="Baskerville Old Face" pitchFamily="18" charset="0"/>
              </a:rPr>
              <a:t>A</a:t>
            </a:r>
            <a:r>
              <a:rPr lang="en-US" dirty="0" smtClean="0">
                <a:latin typeface="Baskerville Old Face" pitchFamily="18" charset="0"/>
              </a:rPr>
              <a:t>rteriosclerosis </a:t>
            </a:r>
          </a:p>
          <a:p>
            <a:pPr marL="285750" indent="-285750">
              <a:buFont typeface="Arial" pitchFamily="34" charset="0"/>
              <a:buChar char="•"/>
            </a:pPr>
            <a:r>
              <a:rPr lang="en-US" dirty="0">
                <a:latin typeface="Baskerville Old Face" pitchFamily="18" charset="0"/>
              </a:rPr>
              <a:t>O</a:t>
            </a:r>
            <a:r>
              <a:rPr lang="en-US" dirty="0" smtClean="0">
                <a:latin typeface="Baskerville Old Face" pitchFamily="18" charset="0"/>
              </a:rPr>
              <a:t>veractive thyroid</a:t>
            </a:r>
          </a:p>
          <a:p>
            <a:pPr marL="285750" indent="-285750">
              <a:buFont typeface="Arial" pitchFamily="34" charset="0"/>
              <a:buChar char="•"/>
            </a:pPr>
            <a:r>
              <a:rPr lang="en-US" dirty="0">
                <a:latin typeface="Baskerville Old Face" pitchFamily="18" charset="0"/>
              </a:rPr>
              <a:t>G</a:t>
            </a:r>
            <a:r>
              <a:rPr lang="en-US" dirty="0" smtClean="0">
                <a:latin typeface="Baskerville Old Face" pitchFamily="18" charset="0"/>
              </a:rPr>
              <a:t>laucoma;</a:t>
            </a:r>
          </a:p>
          <a:p>
            <a:pPr marL="285750" indent="-285750">
              <a:buFont typeface="Arial" pitchFamily="34" charset="0"/>
              <a:buChar char="•"/>
            </a:pPr>
            <a:r>
              <a:rPr lang="en-US" dirty="0">
                <a:latin typeface="Baskerville Old Face" pitchFamily="18" charset="0"/>
              </a:rPr>
              <a:t>S</a:t>
            </a:r>
            <a:r>
              <a:rPr lang="en-US" dirty="0" smtClean="0">
                <a:latin typeface="Baskerville Old Face" pitchFamily="18" charset="0"/>
              </a:rPr>
              <a:t>evere anxiety, tension, or agitation; or</a:t>
            </a:r>
          </a:p>
          <a:p>
            <a:pPr marL="285750" indent="-285750">
              <a:buFont typeface="Arial" pitchFamily="34" charset="0"/>
              <a:buChar char="•"/>
            </a:pPr>
            <a:r>
              <a:rPr lang="en-US" dirty="0" err="1" smtClean="0">
                <a:latin typeface="Baskerville Old Face" pitchFamily="18" charset="0"/>
              </a:rPr>
              <a:t>Hx</a:t>
            </a:r>
            <a:r>
              <a:rPr lang="en-US" dirty="0" smtClean="0">
                <a:latin typeface="Baskerville Old Face" pitchFamily="18" charset="0"/>
              </a:rPr>
              <a:t> of drug or alcohol addiction</a:t>
            </a:r>
          </a:p>
          <a:p>
            <a:pPr marL="285750" indent="-285750">
              <a:buFont typeface="Arial" pitchFamily="34" charset="0"/>
              <a:buChar char="•"/>
            </a:pPr>
            <a:r>
              <a:rPr lang="en-US" dirty="0">
                <a:latin typeface="Baskerville Old Face" pitchFamily="18" charset="0"/>
              </a:rPr>
              <a:t>C</a:t>
            </a:r>
            <a:r>
              <a:rPr lang="en-US" dirty="0" smtClean="0">
                <a:latin typeface="Baskerville Old Face" pitchFamily="18" charset="0"/>
              </a:rPr>
              <a:t>ongenital heart defect;</a:t>
            </a:r>
          </a:p>
          <a:p>
            <a:pPr marL="285750" indent="-285750">
              <a:buFont typeface="Arial" pitchFamily="34" charset="0"/>
              <a:buChar char="•"/>
            </a:pPr>
            <a:r>
              <a:rPr lang="en-US" dirty="0">
                <a:latin typeface="Baskerville Old Face" pitchFamily="18" charset="0"/>
              </a:rPr>
              <a:t>H</a:t>
            </a:r>
            <a:r>
              <a:rPr lang="en-US" dirty="0" smtClean="0">
                <a:latin typeface="Baskerville Old Face" pitchFamily="18" charset="0"/>
              </a:rPr>
              <a:t>eart failure, heart rhythm disorder, or recent heart attack;</a:t>
            </a:r>
          </a:p>
          <a:p>
            <a:pPr marL="285750" indent="-285750">
              <a:buFont typeface="Arial" pitchFamily="34" charset="0"/>
              <a:buChar char="•"/>
            </a:pPr>
            <a:r>
              <a:rPr lang="en-US" dirty="0" smtClean="0">
                <a:latin typeface="Baskerville Old Face" pitchFamily="18" charset="0"/>
              </a:rPr>
              <a:t>A personal or family history of mental illness, psychotic disorder, bipolar illness, depression, or suicide attempt;</a:t>
            </a:r>
          </a:p>
          <a:p>
            <a:pPr marL="285750" indent="-285750">
              <a:buFont typeface="Arial" pitchFamily="34" charset="0"/>
              <a:buChar char="•"/>
            </a:pPr>
            <a:r>
              <a:rPr lang="en-US" dirty="0">
                <a:latin typeface="Baskerville Old Face" pitchFamily="18" charset="0"/>
              </a:rPr>
              <a:t>E</a:t>
            </a:r>
            <a:r>
              <a:rPr lang="en-US" dirty="0" smtClean="0">
                <a:latin typeface="Baskerville Old Face" pitchFamily="18" charset="0"/>
              </a:rPr>
              <a:t>pilepsy or other seizure disorder; or</a:t>
            </a:r>
          </a:p>
          <a:p>
            <a:pPr marL="285750" indent="-285750">
              <a:buFont typeface="Arial" pitchFamily="34" charset="0"/>
              <a:buChar char="•"/>
            </a:pPr>
            <a:r>
              <a:rPr lang="en-US" dirty="0">
                <a:latin typeface="Baskerville Old Face" pitchFamily="18" charset="0"/>
              </a:rPr>
              <a:t>T</a:t>
            </a:r>
            <a:r>
              <a:rPr lang="en-US" dirty="0" smtClean="0">
                <a:latin typeface="Baskerville Old Face" pitchFamily="18" charset="0"/>
              </a:rPr>
              <a:t>ics (muscle twitches) or Tourette's syndrome</a:t>
            </a:r>
          </a:p>
          <a:p>
            <a:endParaRPr lang="en-US" dirty="0">
              <a:latin typeface="Baskerville Old Face" pitchFamily="18" charset="0"/>
            </a:endParaRP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27813" y="1371600"/>
            <a:ext cx="2363788"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0080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1600" y="228600"/>
            <a:ext cx="6673302" cy="923330"/>
          </a:xfrm>
          <a:prstGeom prst="rect">
            <a:avLst/>
          </a:prstGeom>
          <a:noFill/>
        </p:spPr>
        <p:txBody>
          <a:bodyPr wrap="none" lIns="91440" tIns="45720" rIns="91440" bIns="45720">
            <a:spAutoFit/>
          </a:bodyPr>
          <a:lstStyle/>
          <a:p>
            <a:pPr algn="ct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SAFETY INFORMATION</a:t>
            </a:r>
            <a:endParaRPr lang="en-US" sz="5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4" name="TextBox 3"/>
          <p:cNvSpPr txBox="1"/>
          <p:nvPr/>
        </p:nvSpPr>
        <p:spPr>
          <a:xfrm>
            <a:off x="685800" y="1295400"/>
            <a:ext cx="3679551" cy="2585323"/>
          </a:xfrm>
          <a:prstGeom prst="rect">
            <a:avLst/>
          </a:prstGeom>
          <a:noFill/>
        </p:spPr>
        <p:txBody>
          <a:bodyPr wrap="square" rtlCol="0">
            <a:spAutoFit/>
          </a:bodyPr>
          <a:lstStyle/>
          <a:p>
            <a:pPr marL="285750" indent="-285750">
              <a:buFont typeface="Wingdings" pitchFamily="2" charset="2"/>
              <a:buChar char="ü"/>
            </a:pPr>
            <a:r>
              <a:rPr lang="en-US" dirty="0" smtClean="0"/>
              <a:t>Take the missed dose as soon as you remember. </a:t>
            </a:r>
          </a:p>
          <a:p>
            <a:pPr marL="285750" indent="-285750">
              <a:buFont typeface="Wingdings" pitchFamily="2" charset="2"/>
              <a:buChar char="ü"/>
            </a:pPr>
            <a:r>
              <a:rPr lang="en-US" dirty="0" smtClean="0"/>
              <a:t>Skip the missed dose if it is almost time for your next scheduled dose, or if it is already evening.</a:t>
            </a:r>
          </a:p>
          <a:p>
            <a:pPr marL="285750" indent="-285750">
              <a:buFont typeface="Wingdings" pitchFamily="2" charset="2"/>
              <a:buChar char="ü"/>
            </a:pPr>
            <a:r>
              <a:rPr lang="en-US" dirty="0" smtClean="0"/>
              <a:t> Taking this medicine late in the day can cause sleep problems. </a:t>
            </a:r>
          </a:p>
          <a:p>
            <a:pPr marL="285750" indent="-285750">
              <a:buFont typeface="Wingdings" pitchFamily="2" charset="2"/>
              <a:buChar char="ü"/>
            </a:pPr>
            <a:r>
              <a:rPr lang="en-US" dirty="0" smtClean="0"/>
              <a:t>Do not take extra medicine to make up the missed dose.</a:t>
            </a:r>
            <a:endParaRPr lang="en-US" dirty="0"/>
          </a:p>
        </p:txBody>
      </p:sp>
      <p:sp>
        <p:nvSpPr>
          <p:cNvPr id="5" name="TextBox 4"/>
          <p:cNvSpPr txBox="1"/>
          <p:nvPr/>
        </p:nvSpPr>
        <p:spPr>
          <a:xfrm>
            <a:off x="4708251" y="1295400"/>
            <a:ext cx="3048000" cy="2862322"/>
          </a:xfrm>
          <a:prstGeom prst="rect">
            <a:avLst/>
          </a:prstGeom>
          <a:noFill/>
        </p:spPr>
        <p:txBody>
          <a:bodyPr wrap="square" rtlCol="0">
            <a:spAutoFit/>
          </a:bodyPr>
          <a:lstStyle/>
          <a:p>
            <a:pPr marL="285750" indent="-285750">
              <a:buFont typeface="Wingdings" pitchFamily="2" charset="2"/>
              <a:buChar char="ü"/>
            </a:pPr>
            <a:r>
              <a:rPr lang="en-US" dirty="0" smtClean="0"/>
              <a:t>Seek emergency medical attention or call the Poison Help line at </a:t>
            </a:r>
            <a:r>
              <a:rPr lang="en-US" b="1" dirty="0" smtClean="0"/>
              <a:t>1-800-222-1222.</a:t>
            </a:r>
            <a:r>
              <a:rPr lang="en-US" dirty="0" smtClean="0"/>
              <a:t> </a:t>
            </a:r>
          </a:p>
          <a:p>
            <a:pPr marL="285750" indent="-285750">
              <a:buFont typeface="Wingdings" pitchFamily="2" charset="2"/>
              <a:buChar char="ü"/>
            </a:pPr>
            <a:r>
              <a:rPr lang="en-US" dirty="0" smtClean="0"/>
              <a:t>An overdose of Adderall can be </a:t>
            </a:r>
            <a:r>
              <a:rPr lang="en-US" b="1" dirty="0" smtClean="0"/>
              <a:t>FATAL</a:t>
            </a:r>
            <a:r>
              <a:rPr lang="en-US" dirty="0" smtClean="0"/>
              <a:t>.</a:t>
            </a:r>
          </a:p>
          <a:p>
            <a:pPr marL="285750" indent="-285750">
              <a:buFont typeface="Wingdings" pitchFamily="2" charset="2"/>
              <a:buChar char="ü"/>
            </a:pPr>
            <a:r>
              <a:rPr lang="en-US" dirty="0" smtClean="0"/>
              <a:t>Overdose symptoms may include severe forms of some of the side effects listed in the previous Slide</a:t>
            </a:r>
            <a:endParaRPr lang="en-US" dirty="0"/>
          </a:p>
        </p:txBody>
      </p:sp>
      <p:sp>
        <p:nvSpPr>
          <p:cNvPr id="8" name="TextBox 7"/>
          <p:cNvSpPr txBox="1"/>
          <p:nvPr/>
        </p:nvSpPr>
        <p:spPr>
          <a:xfrm>
            <a:off x="685800" y="3894578"/>
            <a:ext cx="3527151" cy="1754326"/>
          </a:xfrm>
          <a:prstGeom prst="rect">
            <a:avLst/>
          </a:prstGeom>
          <a:noFill/>
        </p:spPr>
        <p:txBody>
          <a:bodyPr wrap="square" rtlCol="0">
            <a:spAutoFit/>
          </a:bodyPr>
          <a:lstStyle/>
          <a:p>
            <a:pPr marL="285750" indent="-285750">
              <a:buFont typeface="Wingdings" pitchFamily="2" charset="2"/>
              <a:buChar char="ü"/>
            </a:pPr>
            <a:r>
              <a:rPr lang="en-US" dirty="0" smtClean="0"/>
              <a:t>Avoid drinking fruit juices or taking vitamin C at the same time you take Adderall. These can make your body absorb less of the medicine.</a:t>
            </a:r>
          </a:p>
          <a:p>
            <a:pPr marL="285750" indent="-285750">
              <a:buFont typeface="Wingdings" pitchFamily="2" charset="2"/>
              <a:buChar char="ü"/>
            </a:pPr>
            <a:endParaRPr lang="en-US" dirty="0"/>
          </a:p>
        </p:txBody>
      </p:sp>
    </p:spTree>
    <p:extLst>
      <p:ext uri="{BB962C8B-B14F-4D97-AF65-F5344CB8AC3E}">
        <p14:creationId xmlns:p14="http://schemas.microsoft.com/office/powerpoint/2010/main" val="18363626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662</Words>
  <Application>Microsoft Office PowerPoint</Application>
  <PresentationFormat>On-screen Show (4:3)</PresentationFormat>
  <Paragraphs>58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Kehinde</dc:creator>
  <cp:lastModifiedBy>Kehinde</cp:lastModifiedBy>
  <cp:revision>7</cp:revision>
  <dcterms:created xsi:type="dcterms:W3CDTF">2013-02-04T17:04:28Z</dcterms:created>
  <dcterms:modified xsi:type="dcterms:W3CDTF">2013-02-04T18:01:39Z</dcterms:modified>
</cp:coreProperties>
</file>