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57" r:id="rId4"/>
    <p:sldId id="262"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3" autoAdjust="0"/>
    <p:restoredTop sz="94671" autoAdjust="0"/>
  </p:normalViewPr>
  <p:slideViewPr>
    <p:cSldViewPr>
      <p:cViewPr varScale="1">
        <p:scale>
          <a:sx n="70" d="100"/>
          <a:sy n="70" d="100"/>
        </p:scale>
        <p:origin x="-876" y="-90"/>
      </p:cViewPr>
      <p:guideLst>
        <p:guide orient="horz" pos="2160"/>
        <p:guide pos="2880"/>
      </p:guideLst>
    </p:cSldViewPr>
  </p:slideViewPr>
  <p:outlineViewPr>
    <p:cViewPr>
      <p:scale>
        <a:sx n="33" d="100"/>
        <a:sy n="33" d="100"/>
      </p:scale>
      <p:origin x="0" y="1566"/>
    </p:cViewPr>
  </p:outlineViewPr>
  <p:notesTextViewPr>
    <p:cViewPr>
      <p:scale>
        <a:sx n="1" d="1"/>
        <a:sy n="1" d="1"/>
      </p:scale>
      <p:origin x="0" y="0"/>
    </p:cViewPr>
  </p:notesTextViewPr>
  <p:notesViewPr>
    <p:cSldViewPr>
      <p:cViewPr>
        <p:scale>
          <a:sx n="166" d="100"/>
          <a:sy n="166" d="100"/>
        </p:scale>
        <p:origin x="-72" y="231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3AC40D-6586-4647-B3D8-7C12F5B4BDC9}" type="datetimeFigureOut">
              <a:rPr lang="en-US" smtClean="0"/>
              <a:t>6/27/2012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439CFF-34DF-402F-8A1A-81753368F530}" type="slidenum">
              <a:rPr lang="en-US" smtClean="0"/>
              <a:t>‹#›</a:t>
            </a:fld>
            <a:endParaRPr lang="en-US"/>
          </a:p>
        </p:txBody>
      </p:sp>
    </p:spTree>
    <p:extLst>
      <p:ext uri="{BB962C8B-B14F-4D97-AF65-F5344CB8AC3E}">
        <p14:creationId xmlns:p14="http://schemas.microsoft.com/office/powerpoint/2010/main" val="3901952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439CFF-34DF-402F-8A1A-81753368F530}" type="slidenum">
              <a:rPr lang="en-US" smtClean="0"/>
              <a:t>1</a:t>
            </a:fld>
            <a:endParaRPr lang="en-US"/>
          </a:p>
        </p:txBody>
      </p:sp>
    </p:spTree>
    <p:extLst>
      <p:ext uri="{BB962C8B-B14F-4D97-AF65-F5344CB8AC3E}">
        <p14:creationId xmlns:p14="http://schemas.microsoft.com/office/powerpoint/2010/main" val="2561538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Kolcaba conducted a concept analysis of comfort that examined literature from several disciplines including nursing, medicine, psychology, psychiatry, ergonomics, and English and came up with three types of comfort and four contexts of holistic human experience in differing aspects of therapeutic contexts. </a:t>
            </a:r>
          </a:p>
          <a:p>
            <a:endParaRPr lang="en-US" dirty="0"/>
          </a:p>
        </p:txBody>
      </p:sp>
      <p:sp>
        <p:nvSpPr>
          <p:cNvPr id="4" name="Slide Number Placeholder 3"/>
          <p:cNvSpPr>
            <a:spLocks noGrp="1"/>
          </p:cNvSpPr>
          <p:nvPr>
            <p:ph type="sldNum" sz="quarter" idx="10"/>
          </p:nvPr>
        </p:nvSpPr>
        <p:spPr/>
        <p:txBody>
          <a:bodyPr/>
          <a:lstStyle/>
          <a:p>
            <a:fld id="{09439CFF-34DF-402F-8A1A-81753368F530}" type="slidenum">
              <a:rPr lang="en-US" smtClean="0"/>
              <a:t>2</a:t>
            </a:fld>
            <a:endParaRPr lang="en-US"/>
          </a:p>
        </p:txBody>
      </p:sp>
    </p:spTree>
    <p:extLst>
      <p:ext uri="{BB962C8B-B14F-4D97-AF65-F5344CB8AC3E}">
        <p14:creationId xmlns:p14="http://schemas.microsoft.com/office/powerpoint/2010/main" val="933763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specific comfort needs of a patient are met, for example, the relief of postoperative pain by administering prescribed analgesia, the individual experiences comfort in the relief sense.</a:t>
            </a:r>
          </a:p>
          <a:p>
            <a:endParaRPr lang="en-US" dirty="0" smtClean="0"/>
          </a:p>
          <a:p>
            <a:r>
              <a:rPr lang="en-US" dirty="0" smtClean="0"/>
              <a:t> If the patient is in a comfortable state of contentment, the person experiences comfort in the ease sense, for example, how one might feel after having issues that are causing anxiety addressed. </a:t>
            </a:r>
          </a:p>
          <a:p>
            <a:endParaRPr lang="en-US" dirty="0" smtClean="0"/>
          </a:p>
          <a:p>
            <a:r>
              <a:rPr lang="en-US" dirty="0" smtClean="0"/>
              <a:t>Lastly, transcendence is described as the state of comfort in which patients are able to rise above their challenges. </a:t>
            </a:r>
          </a:p>
        </p:txBody>
      </p:sp>
      <p:sp>
        <p:nvSpPr>
          <p:cNvPr id="4" name="Slide Number Placeholder 3"/>
          <p:cNvSpPr>
            <a:spLocks noGrp="1"/>
          </p:cNvSpPr>
          <p:nvPr>
            <p:ph type="sldNum" sz="quarter" idx="10"/>
          </p:nvPr>
        </p:nvSpPr>
        <p:spPr/>
        <p:txBody>
          <a:bodyPr/>
          <a:lstStyle/>
          <a:p>
            <a:fld id="{09439CFF-34DF-402F-8A1A-81753368F530}" type="slidenum">
              <a:rPr lang="en-US" smtClean="0"/>
              <a:t>3</a:t>
            </a:fld>
            <a:endParaRPr lang="en-US"/>
          </a:p>
        </p:txBody>
      </p:sp>
    </p:spTree>
    <p:extLst>
      <p:ext uri="{BB962C8B-B14F-4D97-AF65-F5344CB8AC3E}">
        <p14:creationId xmlns:p14="http://schemas.microsoft.com/office/powerpoint/2010/main" val="2011598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83238D-8301-42DC-B0B5-FA1E53B2BD84}"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2349012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83238D-8301-42DC-B0B5-FA1E53B2BD84}"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4200013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83238D-8301-42DC-B0B5-FA1E53B2BD84}"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666346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83238D-8301-42DC-B0B5-FA1E53B2BD84}"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363132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83238D-8301-42DC-B0B5-FA1E53B2BD84}"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226621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83238D-8301-42DC-B0B5-FA1E53B2BD84}" type="datetimeFigureOut">
              <a:rPr lang="en-US" smtClean="0"/>
              <a:t>6/27/2012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3080972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83238D-8301-42DC-B0B5-FA1E53B2BD84}" type="datetimeFigureOut">
              <a:rPr lang="en-US" smtClean="0"/>
              <a:t>6/27/2012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896614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83238D-8301-42DC-B0B5-FA1E53B2BD84}" type="datetimeFigureOut">
              <a:rPr lang="en-US" smtClean="0"/>
              <a:t>6/27/2012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1647278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3238D-8301-42DC-B0B5-FA1E53B2BD84}" type="datetimeFigureOut">
              <a:rPr lang="en-US" smtClean="0"/>
              <a:t>6/27/2012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4066393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83238D-8301-42DC-B0B5-FA1E53B2BD84}" type="datetimeFigureOut">
              <a:rPr lang="en-US" smtClean="0"/>
              <a:t>6/27/2012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3962987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83238D-8301-42DC-B0B5-FA1E53B2BD84}" type="datetimeFigureOut">
              <a:rPr lang="en-US" smtClean="0"/>
              <a:t>6/27/2012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36182-6E1A-474D-A843-E6D0043B6F5A}" type="slidenum">
              <a:rPr lang="en-US" smtClean="0"/>
              <a:t>‹#›</a:t>
            </a:fld>
            <a:endParaRPr lang="en-US"/>
          </a:p>
        </p:txBody>
      </p:sp>
    </p:spTree>
    <p:extLst>
      <p:ext uri="{BB962C8B-B14F-4D97-AF65-F5344CB8AC3E}">
        <p14:creationId xmlns:p14="http://schemas.microsoft.com/office/powerpoint/2010/main" val="264542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83238D-8301-42DC-B0B5-FA1E53B2BD84}" type="datetimeFigureOut">
              <a:rPr lang="en-US" smtClean="0"/>
              <a:t>6/27/2012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D36182-6E1A-474D-A843-E6D0043B6F5A}" type="slidenum">
              <a:rPr lang="en-US" smtClean="0"/>
              <a:t>‹#›</a:t>
            </a:fld>
            <a:endParaRPr lang="en-US"/>
          </a:p>
        </p:txBody>
      </p:sp>
    </p:spTree>
    <p:extLst>
      <p:ext uri="{BB962C8B-B14F-4D97-AF65-F5344CB8AC3E}">
        <p14:creationId xmlns:p14="http://schemas.microsoft.com/office/powerpoint/2010/main" val="569541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Kathleen Kolcaba </a:t>
            </a:r>
            <a:endParaRPr lang="en-US" dirty="0"/>
          </a:p>
        </p:txBody>
      </p:sp>
      <p:sp>
        <p:nvSpPr>
          <p:cNvPr id="3" name="Subtitle 2"/>
          <p:cNvSpPr>
            <a:spLocks noGrp="1"/>
          </p:cNvSpPr>
          <p:nvPr>
            <p:ph type="subTitle" idx="1"/>
          </p:nvPr>
        </p:nvSpPr>
        <p:spPr/>
        <p:txBody>
          <a:bodyPr/>
          <a:lstStyle/>
          <a:p>
            <a:r>
              <a:rPr lang="en-US" dirty="0" smtClean="0"/>
              <a:t>Presented by Ashlee McDowell and Amber Tew</a:t>
            </a:r>
            <a:endParaRPr lang="en-US" dirty="0"/>
          </a:p>
        </p:txBody>
      </p:sp>
    </p:spTree>
    <p:extLst>
      <p:ext uri="{BB962C8B-B14F-4D97-AF65-F5344CB8AC3E}">
        <p14:creationId xmlns:p14="http://schemas.microsoft.com/office/powerpoint/2010/main" val="3989932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smtClean="0"/>
              <a:t>DEVELOPMENT OF THE THEORY</a:t>
            </a:r>
            <a:br>
              <a:rPr lang="en-US" dirty="0" smtClean="0"/>
            </a:br>
            <a:endParaRPr lang="en-US" dirty="0"/>
          </a:p>
        </p:txBody>
      </p:sp>
      <p:sp>
        <p:nvSpPr>
          <p:cNvPr id="3" name="Content Placeholder 2"/>
          <p:cNvSpPr>
            <a:spLocks noGrp="1"/>
          </p:cNvSpPr>
          <p:nvPr>
            <p:ph sz="half" idx="1"/>
          </p:nvPr>
        </p:nvSpPr>
        <p:spPr>
          <a:xfrm>
            <a:off x="533400" y="3429000"/>
            <a:ext cx="3657600" cy="2697163"/>
          </a:xfrm>
        </p:spPr>
        <p:txBody>
          <a:bodyPr>
            <a:normAutofit/>
          </a:bodyPr>
          <a:lstStyle/>
          <a:p>
            <a:endParaRPr lang="en-US" dirty="0" smtClean="0"/>
          </a:p>
          <a:p>
            <a:pPr marL="0" indent="0">
              <a:buNone/>
            </a:pPr>
            <a:endParaRPr lang="en-US" dirty="0" smtClean="0"/>
          </a:p>
        </p:txBody>
      </p:sp>
      <p:sp>
        <p:nvSpPr>
          <p:cNvPr id="4" name="Content Placeholder 3"/>
          <p:cNvSpPr>
            <a:spLocks noGrp="1"/>
          </p:cNvSpPr>
          <p:nvPr>
            <p:ph sz="half" idx="2"/>
          </p:nvPr>
        </p:nvSpPr>
        <p:spPr>
          <a:xfrm>
            <a:off x="762000" y="4267200"/>
            <a:ext cx="7924800" cy="1858963"/>
          </a:xfrm>
        </p:spPr>
        <p:txBody>
          <a:bodyPr>
            <a:normAutofit/>
          </a:bodyPr>
          <a:lstStyle/>
          <a:p>
            <a:r>
              <a:rPr lang="en-US" dirty="0" smtClean="0"/>
              <a:t>Three types of comfort and four contexts of holistic human experience in differing aspects of therapeutic contexts were introduced. </a:t>
            </a:r>
            <a:endParaRPr lang="en-US" dirty="0"/>
          </a:p>
        </p:txBody>
      </p:sp>
      <p:pic>
        <p:nvPicPr>
          <p:cNvPr id="1026" name="Picture 2" descr="E:\imagesCAFVBILM art and science of comf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6697" y="1828800"/>
            <a:ext cx="5551981"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4297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CONCEPTS</a:t>
            </a:r>
            <a:endParaRPr lang="en-US" dirty="0"/>
          </a:p>
        </p:txBody>
      </p:sp>
      <p:sp>
        <p:nvSpPr>
          <p:cNvPr id="3" name="Content Placeholder 2"/>
          <p:cNvSpPr>
            <a:spLocks noGrp="1"/>
          </p:cNvSpPr>
          <p:nvPr>
            <p:ph sz="half" idx="1"/>
          </p:nvPr>
        </p:nvSpPr>
        <p:spPr>
          <a:xfrm>
            <a:off x="457200" y="2286000"/>
            <a:ext cx="4038600" cy="2983295"/>
          </a:xfrm>
        </p:spPr>
        <p:txBody>
          <a:bodyPr>
            <a:normAutofit/>
          </a:bodyPr>
          <a:lstStyle/>
          <a:p>
            <a:pPr marL="0" indent="0">
              <a:buNone/>
            </a:pPr>
            <a:r>
              <a:rPr lang="en-US" dirty="0" smtClean="0"/>
              <a:t>Comfort exists in 3 forms: </a:t>
            </a:r>
          </a:p>
          <a:p>
            <a:pPr marL="0" indent="0">
              <a:buNone/>
            </a:pPr>
            <a:endParaRPr lang="en-US" dirty="0" smtClean="0"/>
          </a:p>
          <a:p>
            <a:pPr marL="0" indent="0">
              <a:buNone/>
            </a:pPr>
            <a:r>
              <a:rPr lang="en-US" dirty="0" smtClean="0"/>
              <a:t>Relief</a:t>
            </a:r>
            <a:endParaRPr lang="en-US" dirty="0"/>
          </a:p>
          <a:p>
            <a:pPr marL="0" indent="0">
              <a:buNone/>
            </a:pPr>
            <a:r>
              <a:rPr lang="en-US" dirty="0" smtClean="0"/>
              <a:t>Ease </a:t>
            </a:r>
          </a:p>
          <a:p>
            <a:pPr marL="0" indent="0">
              <a:buNone/>
            </a:pPr>
            <a:r>
              <a:rPr lang="en-US" dirty="0" smtClean="0"/>
              <a:t>Transcendence</a:t>
            </a:r>
          </a:p>
          <a:p>
            <a:pPr marL="0" indent="0">
              <a:buNone/>
            </a:pPr>
            <a:endParaRPr lang="en-US" dirty="0" smtClean="0"/>
          </a:p>
          <a:p>
            <a:pPr marL="0" indent="0">
              <a:buNone/>
            </a:pPr>
            <a:endParaRPr lang="en-US" dirty="0" smtClean="0"/>
          </a:p>
          <a:p>
            <a:endParaRPr lang="en-US" dirty="0" smtClean="0"/>
          </a:p>
          <a:p>
            <a:endParaRPr lang="en-US" dirty="0" smtClean="0"/>
          </a:p>
          <a:p>
            <a:endParaRPr lang="en-US" dirty="0" smtClean="0"/>
          </a:p>
          <a:p>
            <a:endParaRPr lang="en-US" dirty="0" smtClean="0"/>
          </a:p>
          <a:p>
            <a:endParaRPr lang="en-US" dirty="0" smtClean="0"/>
          </a:p>
        </p:txBody>
      </p:sp>
      <p:pic>
        <p:nvPicPr>
          <p:cNvPr id="3074" name="Picture 2" descr="E:\imagesCA27NCXW.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286000"/>
            <a:ext cx="4034404" cy="2983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9671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Concepts Continued</a:t>
            </a:r>
            <a:endParaRPr lang="en-US" dirty="0"/>
          </a:p>
        </p:txBody>
      </p:sp>
      <p:sp>
        <p:nvSpPr>
          <p:cNvPr id="4" name="Content Placeholder 3"/>
          <p:cNvSpPr>
            <a:spLocks noGrp="1"/>
          </p:cNvSpPr>
          <p:nvPr>
            <p:ph sz="half" idx="1"/>
          </p:nvPr>
        </p:nvSpPr>
        <p:spPr/>
        <p:txBody>
          <a:bodyPr/>
          <a:lstStyle/>
          <a:p>
            <a:pPr marL="0" indent="0">
              <a:buNone/>
            </a:pPr>
            <a:r>
              <a:rPr lang="en-US" dirty="0"/>
              <a:t>C</a:t>
            </a:r>
            <a:r>
              <a:rPr lang="en-US" dirty="0" smtClean="0"/>
              <a:t>ontexts in which patient comfort can occur: </a:t>
            </a:r>
          </a:p>
          <a:p>
            <a:pPr marL="0" indent="0">
              <a:buNone/>
            </a:pPr>
            <a:endParaRPr lang="en-US" dirty="0" smtClean="0"/>
          </a:p>
          <a:p>
            <a:pPr marL="0" indent="0">
              <a:buNone/>
            </a:pPr>
            <a:r>
              <a:rPr lang="en-US" dirty="0" smtClean="0"/>
              <a:t>Physical</a:t>
            </a:r>
          </a:p>
          <a:p>
            <a:pPr marL="0" indent="0">
              <a:buNone/>
            </a:pPr>
            <a:r>
              <a:rPr lang="en-US" dirty="0" smtClean="0"/>
              <a:t>Psychospiritual</a:t>
            </a:r>
          </a:p>
          <a:p>
            <a:pPr marL="0" indent="0">
              <a:buNone/>
            </a:pPr>
            <a:r>
              <a:rPr lang="en-US" dirty="0" smtClean="0"/>
              <a:t>Environmental</a:t>
            </a:r>
          </a:p>
          <a:p>
            <a:pPr marL="0" indent="0">
              <a:buNone/>
            </a:pPr>
            <a:r>
              <a:rPr lang="en-US" dirty="0" smtClean="0"/>
              <a:t>Sociocultural </a:t>
            </a:r>
            <a:endParaRPr lang="en-US" dirty="0"/>
          </a:p>
        </p:txBody>
      </p:sp>
      <p:sp>
        <p:nvSpPr>
          <p:cNvPr id="5" name="Content Placeholder 4"/>
          <p:cNvSpPr>
            <a:spLocks noGrp="1"/>
          </p:cNvSpPr>
          <p:nvPr>
            <p:ph sz="half" idx="2"/>
          </p:nvPr>
        </p:nvSpPr>
        <p:spPr/>
        <p:txBody>
          <a:bodyPr/>
          <a:lstStyle/>
          <a:p>
            <a:endParaRPr lang="en-US" dirty="0"/>
          </a:p>
        </p:txBody>
      </p:sp>
      <p:pic>
        <p:nvPicPr>
          <p:cNvPr id="2050" name="Picture 2" descr="E:\imagesCA6Y8X8Q.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9122" y="1447800"/>
            <a:ext cx="4362791"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0525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DESCRIPTION OF THE THEORY</a:t>
            </a:r>
            <a:br>
              <a:rPr lang="en-US" dirty="0" smtClean="0"/>
            </a:br>
            <a:endParaRPr lang="en-US" dirty="0"/>
          </a:p>
        </p:txBody>
      </p:sp>
      <p:sp>
        <p:nvSpPr>
          <p:cNvPr id="3" name="Content Placeholder 2"/>
          <p:cNvSpPr>
            <a:spLocks noGrp="1"/>
          </p:cNvSpPr>
          <p:nvPr>
            <p:ph sz="half" idx="1"/>
          </p:nvPr>
        </p:nvSpPr>
        <p:spPr/>
        <p:txBody>
          <a:bodyPr>
            <a:normAutofit fontScale="55000" lnSpcReduction="20000"/>
          </a:bodyPr>
          <a:lstStyle/>
          <a:p>
            <a:endParaRPr lang="en-US" dirty="0" smtClean="0"/>
          </a:p>
          <a:p>
            <a:pPr marL="0" indent="0">
              <a:buNone/>
            </a:pPr>
            <a:r>
              <a:rPr lang="en-US" dirty="0" smtClean="0"/>
              <a:t>Nursing</a:t>
            </a:r>
          </a:p>
          <a:p>
            <a:pPr marL="0" indent="0">
              <a:buNone/>
            </a:pPr>
            <a:r>
              <a:rPr lang="en-US" dirty="0" smtClean="0"/>
              <a:t>Nursing is described as the process of assessing the patient's comfort needs, developing and implementing appropriate nursing interventions, and evaluating patient comfort following nursing interventions.</a:t>
            </a:r>
          </a:p>
          <a:p>
            <a:endParaRPr lang="en-US" dirty="0" smtClean="0"/>
          </a:p>
          <a:p>
            <a:pPr marL="0" indent="0">
              <a:buNone/>
            </a:pPr>
            <a:r>
              <a:rPr lang="en-US" dirty="0" smtClean="0"/>
              <a:t>Intentional assessment of comfort needs, the design of comfort measures to address those needs, and the reassessment of comfort levels after implementation. </a:t>
            </a:r>
          </a:p>
          <a:p>
            <a:pPr marL="0" indent="0">
              <a:buNone/>
            </a:pPr>
            <a:endParaRPr lang="en-US" dirty="0" smtClean="0"/>
          </a:p>
          <a:p>
            <a:pPr marL="0" indent="0">
              <a:buNone/>
            </a:pPr>
            <a:r>
              <a:rPr lang="en-US" dirty="0" smtClean="0"/>
              <a:t>Assessment may be either objective, such as in the observation of wound healing, or subjective, such as by asking if the patient is comfortable. </a:t>
            </a: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572000" y="1905000"/>
            <a:ext cx="3994171" cy="2953544"/>
          </a:xfrm>
        </p:spPr>
      </p:pic>
    </p:spTree>
    <p:extLst>
      <p:ext uri="{BB962C8B-B14F-4D97-AF65-F5344CB8AC3E}">
        <p14:creationId xmlns:p14="http://schemas.microsoft.com/office/powerpoint/2010/main" val="2460857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609600"/>
            <a:ext cx="8229600" cy="808038"/>
          </a:xfrm>
        </p:spPr>
        <p:txBody>
          <a:bodyPr>
            <a:normAutofit fontScale="90000"/>
          </a:bodyPr>
          <a:lstStyle/>
          <a:p>
            <a:r>
              <a:rPr lang="en-US" dirty="0"/>
              <a:t>R</a:t>
            </a:r>
            <a:r>
              <a:rPr lang="en-US" dirty="0" smtClean="0"/>
              <a:t>esult of Kalcoba’s Work</a:t>
            </a:r>
            <a:br>
              <a:rPr lang="en-US" dirty="0" smtClean="0"/>
            </a:br>
            <a:endParaRPr lang="en-US" dirty="0"/>
          </a:p>
        </p:txBody>
      </p:sp>
      <p:sp>
        <p:nvSpPr>
          <p:cNvPr id="8" name="Content Placeholder 7"/>
          <p:cNvSpPr>
            <a:spLocks noGrp="1"/>
          </p:cNvSpPr>
          <p:nvPr>
            <p:ph idx="1"/>
          </p:nvPr>
        </p:nvSpPr>
        <p:spPr/>
        <p:txBody>
          <a:bodyPr>
            <a:normAutofit fontScale="92500" lnSpcReduction="20000"/>
          </a:bodyPr>
          <a:lstStyle/>
          <a:p>
            <a:r>
              <a:rPr lang="en-US" dirty="0" smtClean="0"/>
              <a:t>A taxonomic structure was developed to guide for assessment, measurement,  and evaluation of patient comfort</a:t>
            </a:r>
          </a:p>
          <a:p>
            <a:endParaRPr lang="en-US" dirty="0" smtClean="0"/>
          </a:p>
          <a:p>
            <a:r>
              <a:rPr lang="en-US" dirty="0" smtClean="0"/>
              <a:t>Comfort as a product of holistic nursing art</a:t>
            </a:r>
          </a:p>
          <a:p>
            <a:endParaRPr lang="en-US" dirty="0" smtClean="0"/>
          </a:p>
          <a:p>
            <a:r>
              <a:rPr lang="en-US" dirty="0" smtClean="0"/>
              <a:t>A broader theory for comfort was introduced</a:t>
            </a:r>
          </a:p>
          <a:p>
            <a:pPr marL="0" indent="0">
              <a:buNone/>
            </a:pPr>
            <a:endParaRPr lang="en-US" dirty="0" smtClean="0"/>
          </a:p>
          <a:p>
            <a:r>
              <a:rPr lang="en-US" dirty="0" smtClean="0"/>
              <a:t>The theory has undergone refinement and tested for its applicability </a:t>
            </a:r>
          </a:p>
          <a:p>
            <a:endParaRPr lang="en-US" dirty="0" smtClean="0"/>
          </a:p>
          <a:p>
            <a:endParaRPr lang="en-US" dirty="0"/>
          </a:p>
        </p:txBody>
      </p:sp>
    </p:spTree>
    <p:extLst>
      <p:ext uri="{BB962C8B-B14F-4D97-AF65-F5344CB8AC3E}">
        <p14:creationId xmlns:p14="http://schemas.microsoft.com/office/powerpoint/2010/main" val="2240161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References</a:t>
            </a:r>
            <a:endParaRPr lang="en-US" dirty="0"/>
          </a:p>
        </p:txBody>
      </p:sp>
      <p:sp>
        <p:nvSpPr>
          <p:cNvPr id="7" name="Content Placeholder 6"/>
          <p:cNvSpPr>
            <a:spLocks noGrp="1"/>
          </p:cNvSpPr>
          <p:nvPr>
            <p:ph idx="1"/>
          </p:nvPr>
        </p:nvSpPr>
        <p:spPr/>
        <p:txBody>
          <a:bodyPr>
            <a:normAutofit fontScale="70000" lnSpcReduction="20000"/>
          </a:bodyPr>
          <a:lstStyle/>
          <a:p>
            <a:pPr marL="0" indent="-457200">
              <a:buNone/>
            </a:pPr>
            <a:r>
              <a:rPr lang="en-US" dirty="0" smtClean="0"/>
              <a:t>Kolcaba, K. (2010). An introduction to comfort theory. In The comfort 	line. Retrieved November 10, 2010, retrieved from 	http://www.thecomfortline.com/</a:t>
            </a:r>
          </a:p>
          <a:p>
            <a:pPr marL="0" indent="-457200">
              <a:buNone/>
            </a:pPr>
            <a:r>
              <a:rPr lang="en-US" dirty="0" smtClean="0"/>
              <a:t> </a:t>
            </a:r>
          </a:p>
          <a:p>
            <a:pPr marL="0" indent="-457200">
              <a:buNone/>
            </a:pPr>
            <a:r>
              <a:rPr lang="en-US" dirty="0" smtClean="0"/>
              <a:t>Kolcaba, K. Y., &amp; Kolcaba, R. J. (1991). An analysis of the concept of 	comfort. Journal of Advanced Nursing, 16(11), 1301-1310.</a:t>
            </a:r>
          </a:p>
          <a:p>
            <a:pPr marL="0" indent="-457200">
              <a:buNone/>
            </a:pPr>
            <a:r>
              <a:rPr lang="en-US" dirty="0" smtClean="0"/>
              <a:t> </a:t>
            </a:r>
          </a:p>
          <a:p>
            <a:pPr marL="0" indent="-457200">
              <a:buNone/>
            </a:pPr>
            <a:r>
              <a:rPr lang="en-US" dirty="0" smtClean="0"/>
              <a:t>Kolcaba, K. (1995). Comfort as process and product, merged in holistic 	nursing art. Journal of Holistic Nursing, 13(2), 117-131. </a:t>
            </a:r>
          </a:p>
          <a:p>
            <a:pPr indent="-457200"/>
            <a:endParaRPr lang="en-US" dirty="0" smtClean="0"/>
          </a:p>
          <a:p>
            <a:pPr marL="0" indent="-457200">
              <a:buNone/>
            </a:pPr>
            <a:r>
              <a:rPr lang="en-US" dirty="0" smtClean="0"/>
              <a:t>Kolcaba, K. (2011). An introduction to comfort theory. Current Nursing. 	Retrieved from 	http://currentnursing.com/nursing_theory/comfort_theory_Ka	thy_Kolcaba.html</a:t>
            </a:r>
          </a:p>
        </p:txBody>
      </p:sp>
    </p:spTree>
    <p:extLst>
      <p:ext uri="{BB962C8B-B14F-4D97-AF65-F5344CB8AC3E}">
        <p14:creationId xmlns:p14="http://schemas.microsoft.com/office/powerpoint/2010/main" val="716983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347</Words>
  <Application>Microsoft Office PowerPoint</Application>
  <PresentationFormat>On-screen Show (4:3)</PresentationFormat>
  <Paragraphs>55</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Kathleen Kolcaba </vt:lpstr>
      <vt:lpstr>DEVELOPMENT OF THE THEORY </vt:lpstr>
      <vt:lpstr>CONCEPTS</vt:lpstr>
      <vt:lpstr>Concepts Continued</vt:lpstr>
      <vt:lpstr>DESCRIPTION OF THE THEORY </vt:lpstr>
      <vt:lpstr>Result of Kalcoba’s Work </vt:lpstr>
      <vt:lpstr>References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amber</dc:creator>
  <cp:lastModifiedBy>amber</cp:lastModifiedBy>
  <cp:revision>9</cp:revision>
  <dcterms:created xsi:type="dcterms:W3CDTF">2012-06-27T18:06:21Z</dcterms:created>
  <dcterms:modified xsi:type="dcterms:W3CDTF">2012-06-27T19:06:44Z</dcterms:modified>
</cp:coreProperties>
</file>