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1" r:id="rId6"/>
    <p:sldId id="262" r:id="rId7"/>
    <p:sldId id="263" r:id="rId8"/>
    <p:sldId id="265" r:id="rId9"/>
    <p:sldId id="264" r:id="rId10"/>
    <p:sldId id="260"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746" autoAdjust="0"/>
    <p:restoredTop sz="74595" autoAdjust="0"/>
  </p:normalViewPr>
  <p:slideViewPr>
    <p:cSldViewPr snapToGrid="0" snapToObjects="1">
      <p:cViewPr>
        <p:scale>
          <a:sx n="72" d="100"/>
          <a:sy n="72" d="100"/>
        </p:scale>
        <p:origin x="-1384" y="2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4BBE60-3C8E-F342-8587-3651BC675071}" type="datetimeFigureOut">
              <a:rPr lang="en-US" smtClean="0"/>
              <a:t>6/6/11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F909AE-4B74-6E49-A68E-A6D04BF5A1BC}" type="slidenum">
              <a:rPr lang="en-US" smtClean="0"/>
              <a:t>‹#›</a:t>
            </a:fld>
            <a:endParaRPr lang="en-US" dirty="0"/>
          </a:p>
        </p:txBody>
      </p:sp>
    </p:spTree>
    <p:extLst>
      <p:ext uri="{BB962C8B-B14F-4D97-AF65-F5344CB8AC3E}">
        <p14:creationId xmlns:p14="http://schemas.microsoft.com/office/powerpoint/2010/main" val="33767105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t>1</a:t>
            </a:fld>
            <a:endParaRPr lang="en-US" dirty="0"/>
          </a:p>
        </p:txBody>
      </p:sp>
    </p:spTree>
    <p:extLst>
      <p:ext uri="{BB962C8B-B14F-4D97-AF65-F5344CB8AC3E}">
        <p14:creationId xmlns:p14="http://schemas.microsoft.com/office/powerpoint/2010/main" val="1079221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Discuss each articles’ study samples; include in your discussion whether the sample sizes were sufficient for each study. *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b="1" kern="1200" dirty="0" smtClean="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“Random samples are more likely</a:t>
            </a:r>
            <a:r>
              <a:rPr lang="en-US" sz="1200" b="0" kern="1200" baseline="0" dirty="0" smtClean="0">
                <a:solidFill>
                  <a:schemeClr val="tx1"/>
                </a:solidFill>
                <a:effectLst/>
                <a:latin typeface="+mn-lt"/>
                <a:ea typeface="+mn-ea"/>
                <a:cs typeface="+mn-cs"/>
              </a:rPr>
              <a:t> to represent the population than are samples obtained with nonprobability sampling” (</a:t>
            </a:r>
            <a:r>
              <a:rPr lang="en-US" sz="1200" b="0" kern="1200" dirty="0" smtClean="0">
                <a:solidFill>
                  <a:schemeClr val="tx1"/>
                </a:solidFill>
                <a:effectLst/>
                <a:latin typeface="+mn-lt"/>
                <a:ea typeface="+mn-ea"/>
                <a:cs typeface="+mn-cs"/>
              </a:rPr>
              <a:t>Burns&amp;Grove, 2009, p. 349).</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Lottery method of simple random sampling is</a:t>
            </a:r>
            <a:r>
              <a:rPr lang="en-US" sz="1200" b="0" kern="1200" baseline="0" dirty="0" smtClean="0">
                <a:solidFill>
                  <a:schemeClr val="tx1"/>
                </a:solidFill>
                <a:effectLst/>
                <a:latin typeface="+mn-lt"/>
                <a:ea typeface="+mn-ea"/>
                <a:cs typeface="+mn-cs"/>
              </a:rPr>
              <a:t> done by taking ping pong balls and writing the total number of available participants and then take the select number of balls or people need for the sample and then that becomes the sample. </a:t>
            </a:r>
            <a:r>
              <a:rPr lang="en-US" sz="1200" b="0" kern="1200" dirty="0" smtClean="0">
                <a:solidFill>
                  <a:schemeClr val="tx1"/>
                </a:solidFill>
                <a:effectLst/>
                <a:latin typeface="+mn-lt"/>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Burns, N. &amp; Grove, K. S. (2006). </a:t>
            </a:r>
            <a:r>
              <a:rPr lang="en-US" sz="1200" i="1" kern="1200" dirty="0" smtClean="0">
                <a:solidFill>
                  <a:schemeClr val="tx1"/>
                </a:solidFill>
                <a:effectLst/>
                <a:latin typeface="+mn-lt"/>
                <a:ea typeface="+mn-ea"/>
                <a:cs typeface="+mn-cs"/>
              </a:rPr>
              <a:t>The Practice of Nursing Research (6</a:t>
            </a:r>
            <a:r>
              <a:rPr lang="en-US" sz="1200" i="1" kern="1200" baseline="30000" dirty="0" smtClean="0">
                <a:solidFill>
                  <a:schemeClr val="tx1"/>
                </a:solidFill>
                <a:effectLst/>
                <a:latin typeface="+mn-lt"/>
                <a:ea typeface="+mn-ea"/>
                <a:cs typeface="+mn-cs"/>
              </a:rPr>
              <a:t>th</a:t>
            </a:r>
            <a:r>
              <a:rPr lang="en-US" sz="1200" i="1" kern="1200" dirty="0" smtClean="0">
                <a:solidFill>
                  <a:schemeClr val="tx1"/>
                </a:solidFill>
                <a:effectLst/>
                <a:latin typeface="+mn-lt"/>
                <a:ea typeface="+mn-ea"/>
                <a:cs typeface="+mn-cs"/>
              </a:rPr>
              <a:t> ed.). </a:t>
            </a:r>
            <a:r>
              <a:rPr lang="en-US" sz="1200" kern="1200" dirty="0" smtClean="0">
                <a:solidFill>
                  <a:schemeClr val="tx1"/>
                </a:solidFill>
                <a:effectLst/>
                <a:latin typeface="+mn-lt"/>
                <a:ea typeface="+mn-ea"/>
                <a:cs typeface="+mn-cs"/>
              </a:rPr>
              <a:t>St. Louis:</a:t>
            </a:r>
          </a:p>
          <a:p>
            <a:r>
              <a:rPr lang="en-US" sz="1200" kern="1200" dirty="0" smtClean="0">
                <a:solidFill>
                  <a:schemeClr val="tx1"/>
                </a:solidFill>
                <a:effectLst/>
                <a:latin typeface="+mn-lt"/>
                <a:ea typeface="+mn-ea"/>
                <a:cs typeface="+mn-cs"/>
              </a:rPr>
              <a:t>	Saunders Elsevier.</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Sample:</a:t>
            </a:r>
          </a:p>
          <a:p>
            <a:pPr lvl="0"/>
            <a:r>
              <a:rPr lang="en-US" sz="1200" kern="1200" dirty="0" smtClean="0">
                <a:solidFill>
                  <a:schemeClr val="tx1"/>
                </a:solidFill>
                <a:effectLst/>
                <a:latin typeface="+mn-lt"/>
                <a:ea typeface="+mn-ea"/>
                <a:cs typeface="+mn-cs"/>
              </a:rPr>
              <a:t>“Nursing Research Council and the Institutional review Board reviewed and discussed the specific technique for data collection to assure consistency”</a:t>
            </a:r>
          </a:p>
          <a:p>
            <a:pPr lvl="0"/>
            <a:r>
              <a:rPr lang="en-US" sz="1200" kern="1200" dirty="0" smtClean="0">
                <a:solidFill>
                  <a:schemeClr val="tx1"/>
                </a:solidFill>
                <a:effectLst/>
                <a:latin typeface="+mn-lt"/>
                <a:ea typeface="+mn-ea"/>
                <a:cs typeface="+mn-cs"/>
              </a:rPr>
              <a:t>Used “random sampling by lottery method to select participants from the surgery schedule”</a:t>
            </a:r>
          </a:p>
          <a:p>
            <a:pPr lvl="0"/>
            <a:r>
              <a:rPr lang="en-US" sz="1200" kern="1200" dirty="0" smtClean="0">
                <a:solidFill>
                  <a:schemeClr val="tx1"/>
                </a:solidFill>
                <a:effectLst/>
                <a:latin typeface="+mn-lt"/>
                <a:ea typeface="+mn-ea"/>
                <a:cs typeface="+mn-cs"/>
              </a:rPr>
              <a:t>The samples included outpatients and same-day admitted patients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t>3</a:t>
            </a:fld>
            <a:endParaRPr lang="en-US" dirty="0"/>
          </a:p>
        </p:txBody>
      </p:sp>
    </p:spTree>
    <p:extLst>
      <p:ext uri="{BB962C8B-B14F-4D97-AF65-F5344CB8AC3E}">
        <p14:creationId xmlns:p14="http://schemas.microsoft.com/office/powerpoint/2010/main" val="11402343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sample size was sufficient for the study because “it was large enough to identify relationship among variables or to determine differences between groups” with the results </a:t>
            </a:r>
            <a:r>
              <a:rPr lang="en-US" sz="1200" b="0" kern="1200" baseline="0" dirty="0" smtClean="0">
                <a:solidFill>
                  <a:schemeClr val="tx1"/>
                </a:solidFill>
                <a:effectLst/>
                <a:latin typeface="+mn-lt"/>
                <a:ea typeface="+mn-ea"/>
                <a:cs typeface="+mn-cs"/>
              </a:rPr>
              <a:t>(</a:t>
            </a:r>
            <a:r>
              <a:rPr lang="en-US" sz="1200" b="0" kern="1200" dirty="0" smtClean="0">
                <a:solidFill>
                  <a:schemeClr val="tx1"/>
                </a:solidFill>
                <a:effectLst/>
                <a:latin typeface="+mn-lt"/>
                <a:ea typeface="+mn-ea"/>
                <a:cs typeface="+mn-cs"/>
              </a:rPr>
              <a:t>Burns&amp;Grove, 2009, p. 349).</a:t>
            </a:r>
            <a:r>
              <a:rPr lang="en-US" sz="1200" b="0" kern="1200" baseline="0" dirty="0" smtClean="0">
                <a:solidFill>
                  <a:schemeClr val="tx1"/>
                </a:solidFill>
                <a:effectLst/>
                <a:latin typeface="+mn-lt"/>
                <a:ea typeface="+mn-ea"/>
                <a:cs typeface="+mn-cs"/>
              </a:rPr>
              <a:t>   Since the scope of the study has a clear focus a large amount of participants is not necessarily needed, since a focused study usually has a focused data collection.  The purpose of the study is to “determine whether a difference existed in pain with intradermal injection and pain with venipuncture when intradermal anesthesia was used” (Windle et al., 2006, p. 251).  Since “the topic of the study is clear and the participants can easily discuss it, fewer individuals are needed to obtain data” </a:t>
            </a:r>
            <a:r>
              <a:rPr lang="fr-FR" sz="1200" kern="1200" baseline="0" dirty="0" smtClean="0">
                <a:solidFill>
                  <a:schemeClr val="tx1"/>
                </a:solidFill>
                <a:latin typeface="+mn-lt"/>
                <a:ea typeface="+mn-ea"/>
                <a:cs typeface="+mn-cs"/>
              </a:rPr>
              <a:t>(</a:t>
            </a:r>
            <a:r>
              <a:rPr lang="en-US" sz="1200" b="0" kern="1200" dirty="0" smtClean="0">
                <a:solidFill>
                  <a:schemeClr val="tx1"/>
                </a:solidFill>
                <a:effectLst/>
                <a:latin typeface="+mn-lt"/>
                <a:ea typeface="+mn-ea"/>
                <a:cs typeface="+mn-cs"/>
              </a:rPr>
              <a:t>Burns&amp;Grove, 2009, p. 349).  A total of subjects</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with intradermal</a:t>
            </a:r>
            <a:r>
              <a:rPr lang="en-US" sz="1200" b="0" kern="1200" baseline="0" dirty="0" smtClean="0">
                <a:solidFill>
                  <a:schemeClr val="tx1"/>
                </a:solidFill>
                <a:effectLst/>
                <a:latin typeface="+mn-lt"/>
                <a:ea typeface="+mn-ea"/>
                <a:cs typeface="+mn-cs"/>
              </a:rPr>
              <a:t> injections was 139 (44.6%male and 55.4% female) (Windle et al., 2006).  While the “second component of the study analyzed pain during IV cannulation and consisted of 197 subjects, 43.1% of while were males and 56.9% females” (Windle et al., 2006, p. 256).</a:t>
            </a:r>
          </a:p>
          <a:p>
            <a:endParaRPr lang="en-US" sz="1200" b="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Burns, N. &amp; Grove, K. S. (2006). </a:t>
            </a:r>
            <a:r>
              <a:rPr lang="en-US" sz="1200" i="1" kern="1200" dirty="0" smtClean="0">
                <a:solidFill>
                  <a:schemeClr val="tx1"/>
                </a:solidFill>
                <a:effectLst/>
                <a:latin typeface="+mn-lt"/>
                <a:ea typeface="+mn-ea"/>
                <a:cs typeface="+mn-cs"/>
              </a:rPr>
              <a:t>The Practice of Nursing Research (6</a:t>
            </a:r>
            <a:r>
              <a:rPr lang="en-US" sz="1200" i="1" kern="1200" baseline="30000" dirty="0" smtClean="0">
                <a:solidFill>
                  <a:schemeClr val="tx1"/>
                </a:solidFill>
                <a:effectLst/>
                <a:latin typeface="+mn-lt"/>
                <a:ea typeface="+mn-ea"/>
                <a:cs typeface="+mn-cs"/>
              </a:rPr>
              <a:t>th</a:t>
            </a:r>
            <a:r>
              <a:rPr lang="en-US" sz="1200" i="1" kern="1200" dirty="0" smtClean="0">
                <a:solidFill>
                  <a:schemeClr val="tx1"/>
                </a:solidFill>
                <a:effectLst/>
                <a:latin typeface="+mn-lt"/>
                <a:ea typeface="+mn-ea"/>
                <a:cs typeface="+mn-cs"/>
              </a:rPr>
              <a:t> ed.). </a:t>
            </a:r>
            <a:r>
              <a:rPr lang="en-US" sz="1200" kern="1200" dirty="0" smtClean="0">
                <a:solidFill>
                  <a:schemeClr val="tx1"/>
                </a:solidFill>
                <a:effectLst/>
                <a:latin typeface="+mn-lt"/>
                <a:ea typeface="+mn-ea"/>
                <a:cs typeface="+mn-cs"/>
              </a:rPr>
              <a:t>St. Louis:</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Saunders Elsevier.</a:t>
            </a:r>
            <a:br>
              <a:rPr lang="en-US" sz="1200" kern="1200" dirty="0" smtClean="0">
                <a:solidFill>
                  <a:schemeClr val="tx1"/>
                </a:solidFill>
                <a:effectLst/>
                <a:latin typeface="+mn-lt"/>
                <a:ea typeface="+mn-ea"/>
                <a:cs typeface="+mn-cs"/>
              </a:rPr>
            </a:br>
            <a:r>
              <a:rPr lang="en-US" sz="1200" dirty="0" smtClean="0"/>
              <a:t>Windle, P., Kwan, M., Warmick, H., Sibayan, A., Espiritu, C., &amp; Vergara, J	(2006). Comparison of bacteriostatic normal saline and lidocaine used as 	intradermal anesthesia for the	placement of intravenous lines. </a:t>
            </a:r>
            <a:r>
              <a:rPr lang="en-US" sz="1200" i="1" dirty="0" smtClean="0"/>
              <a:t>Journal of PeriAnesthesia Nursing, 21(4), 251-258.</a:t>
            </a:r>
            <a:r>
              <a:rPr lang="en-US" sz="1200" dirty="0" smtClean="0"/>
              <a:t> Retrieved from: EBSCOhost. </a:t>
            </a: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t>4</a:t>
            </a:fld>
            <a:endParaRPr lang="en-US" dirty="0"/>
          </a:p>
        </p:txBody>
      </p:sp>
    </p:spTree>
    <p:extLst>
      <p:ext uri="{BB962C8B-B14F-4D97-AF65-F5344CB8AC3E}">
        <p14:creationId xmlns:p14="http://schemas.microsoft.com/office/powerpoint/2010/main" val="12278086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 0-</a:t>
            </a:r>
            <a:r>
              <a:rPr lang="en-US" baseline="0" dirty="0" smtClean="0"/>
              <a:t> to 100- mm modified visual analog scale (MVAS) was used to evaluate the pain associated with the local anesthetic at two points: (1) immediately after intradermal injection and (2) a minute after IV cannulation” (</a:t>
            </a:r>
            <a:r>
              <a:rPr lang="en-US" sz="1200" b="0" kern="1200" baseline="0" dirty="0" smtClean="0">
                <a:solidFill>
                  <a:schemeClr val="tx1"/>
                </a:solidFill>
                <a:effectLst/>
                <a:latin typeface="+mn-lt"/>
                <a:ea typeface="+mn-ea"/>
                <a:cs typeface="+mn-cs"/>
              </a:rPr>
              <a:t>Windle et al., 2006, p. 255).  “The investigators were trained on how to educated the subjects on the MVAS, and a script was prepared.  The MVAS was explained to each subject before IV cannulation” (Windle et al., 2006, p. 255).  The subjects used the MVAS by “drawing a vertical line on the first line on the MVAS best representing the pain they experience” (Windle et al., 2006, p. 255).  The patients a minute after the IV cannulation drew a second vertical line to indicate their present pain level (Windle et al., 2006).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t>5</a:t>
            </a:fld>
            <a:endParaRPr lang="en-US" dirty="0"/>
          </a:p>
        </p:txBody>
      </p:sp>
    </p:spTree>
    <p:extLst>
      <p:ext uri="{BB962C8B-B14F-4D97-AF65-F5344CB8AC3E}">
        <p14:creationId xmlns:p14="http://schemas.microsoft.com/office/powerpoint/2010/main" val="18608080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narratives wrote by the nurses were “coded to identify quantitatively the elements of the experience of moral distress as well as to obtaining qualitative examples” (</a:t>
            </a:r>
            <a:r>
              <a:rPr lang="en-US" sz="1200" dirty="0" smtClean="0"/>
              <a:t>Ferrell, B. 2006, p. 925).  Nurses</a:t>
            </a:r>
            <a:r>
              <a:rPr lang="en-US" sz="1200" baseline="0" dirty="0" smtClean="0"/>
              <a:t> were participating in two end-of-life nursing education courses when sharing their narratives related to ethical issues in end-of-life care </a:t>
            </a:r>
            <a:r>
              <a:rPr lang="en-US" baseline="0" dirty="0" smtClean="0"/>
              <a:t>(</a:t>
            </a:r>
            <a:r>
              <a:rPr lang="en-US" sz="1200" dirty="0" smtClean="0"/>
              <a:t>Ferrell, B. 2006).  Out of the two courses the nurses had a total of 108 nurse narratives to be included in analysis </a:t>
            </a:r>
            <a:r>
              <a:rPr lang="en-US" baseline="0" dirty="0" smtClean="0"/>
              <a:t>(</a:t>
            </a:r>
            <a:r>
              <a:rPr lang="en-US" sz="1200" dirty="0" smtClean="0"/>
              <a:t>Ferrell, B. 2006).</a:t>
            </a:r>
            <a:r>
              <a:rPr lang="en-US" sz="1200" baseline="0" dirty="0" smtClean="0"/>
              <a:t>  All of the narratives were “typed with an identification number attached to ensure that the responses across questions remained intact for each nurse”</a:t>
            </a:r>
            <a:r>
              <a:rPr lang="en-US" sz="1200" dirty="0" smtClean="0"/>
              <a:t> </a:t>
            </a:r>
            <a:r>
              <a:rPr lang="en-US" baseline="0" dirty="0" smtClean="0"/>
              <a:t>(</a:t>
            </a:r>
            <a:r>
              <a:rPr lang="en-US" sz="1200" dirty="0" smtClean="0"/>
              <a:t>Ferrell, B. 2006,</a:t>
            </a:r>
            <a:r>
              <a:rPr lang="en-US" sz="1200" baseline="0" dirty="0" smtClean="0"/>
              <a:t> p. 925).  “The narratives were coded to identify the setting in which conflict occurred, the type of conflict, those involved in conflict, cultural factors, patient’s diagnosis, and the nursing response or emotion” </a:t>
            </a:r>
            <a:r>
              <a:rPr lang="en-US" baseline="0" dirty="0" smtClean="0"/>
              <a:t>(</a:t>
            </a:r>
            <a:r>
              <a:rPr lang="en-US" sz="1200" dirty="0" smtClean="0"/>
              <a:t>Ferrell, B. 2006, p. 925).  “Theoretical</a:t>
            </a:r>
            <a:r>
              <a:rPr lang="en-US" sz="1200" baseline="0" dirty="0" smtClean="0"/>
              <a:t> sampling is used in grounded theory research to advance the development of a selected theory throughout the research process” (</a:t>
            </a:r>
            <a:r>
              <a:rPr lang="en-US" sz="1200" b="0" kern="1200" dirty="0" smtClean="0">
                <a:solidFill>
                  <a:schemeClr val="tx1"/>
                </a:solidFill>
                <a:effectLst/>
                <a:latin typeface="+mn-lt"/>
                <a:ea typeface="+mn-ea"/>
                <a:cs typeface="+mn-cs"/>
              </a:rPr>
              <a:t>Burns&amp;Grove, 2009, p. 356).   The researcher gathers</a:t>
            </a:r>
            <a:r>
              <a:rPr lang="en-US" sz="1200" b="0" kern="1200" baseline="0" dirty="0" smtClean="0">
                <a:solidFill>
                  <a:schemeClr val="tx1"/>
                </a:solidFill>
                <a:effectLst/>
                <a:latin typeface="+mn-lt"/>
                <a:ea typeface="+mn-ea"/>
                <a:cs typeface="+mn-cs"/>
              </a:rPr>
              <a:t> data from any individual that can provided relevant date for theory generation.  The data becomes relevant if it can “saturate the theoretical codes in the study needed for theory generation” </a:t>
            </a:r>
            <a:r>
              <a:rPr lang="en-US" sz="1200" baseline="0" dirty="0" smtClean="0"/>
              <a:t>(</a:t>
            </a:r>
            <a:r>
              <a:rPr lang="en-US" sz="1200" b="0" kern="1200" dirty="0" smtClean="0">
                <a:solidFill>
                  <a:schemeClr val="tx1"/>
                </a:solidFill>
                <a:effectLst/>
                <a:latin typeface="+mn-lt"/>
                <a:ea typeface="+mn-ea"/>
                <a:cs typeface="+mn-cs"/>
              </a:rPr>
              <a:t>Burns&amp;Grove, 2009, p. 356). “Diversity in the sample is encouraged so</a:t>
            </a:r>
            <a:r>
              <a:rPr lang="en-US" sz="1200" b="0" kern="1200" baseline="0" dirty="0" smtClean="0">
                <a:solidFill>
                  <a:schemeClr val="tx1"/>
                </a:solidFill>
                <a:effectLst/>
                <a:latin typeface="+mn-lt"/>
                <a:ea typeface="+mn-ea"/>
                <a:cs typeface="+mn-cs"/>
              </a:rPr>
              <a:t> the theory developed covers a wide range of behavior in varied situations” </a:t>
            </a:r>
          </a:p>
          <a:p>
            <a:r>
              <a:rPr lang="en-US" sz="1200" baseline="0" dirty="0" smtClean="0"/>
              <a:t>(</a:t>
            </a:r>
            <a:r>
              <a:rPr lang="en-US" sz="1200" b="0" kern="1200" dirty="0" smtClean="0">
                <a:solidFill>
                  <a:schemeClr val="tx1"/>
                </a:solidFill>
                <a:effectLst/>
                <a:latin typeface="+mn-lt"/>
                <a:ea typeface="+mn-ea"/>
                <a:cs typeface="+mn-cs"/>
              </a:rPr>
              <a:t>Burns&amp;Grove, 2009, p. 356).</a:t>
            </a:r>
          </a:p>
          <a:p>
            <a:endParaRPr lang="en-US" sz="1200" dirty="0" smtClean="0"/>
          </a:p>
          <a:p>
            <a:r>
              <a:rPr lang="en-US" sz="1200" kern="1200" dirty="0" smtClean="0">
                <a:solidFill>
                  <a:schemeClr val="tx1"/>
                </a:solidFill>
                <a:effectLst/>
                <a:latin typeface="+mn-lt"/>
                <a:ea typeface="+mn-ea"/>
                <a:cs typeface="+mn-cs"/>
              </a:rPr>
              <a:t>Burns, N. &amp; Grove, K. S. (2006). </a:t>
            </a:r>
            <a:r>
              <a:rPr lang="en-US" sz="1200" i="1" kern="1200" dirty="0" smtClean="0">
                <a:solidFill>
                  <a:schemeClr val="tx1"/>
                </a:solidFill>
                <a:effectLst/>
                <a:latin typeface="+mn-lt"/>
                <a:ea typeface="+mn-ea"/>
                <a:cs typeface="+mn-cs"/>
              </a:rPr>
              <a:t>The Practice of Nursing Research (6</a:t>
            </a:r>
            <a:r>
              <a:rPr lang="en-US" sz="1200" i="1" kern="1200" baseline="30000" dirty="0" smtClean="0">
                <a:solidFill>
                  <a:schemeClr val="tx1"/>
                </a:solidFill>
                <a:effectLst/>
                <a:latin typeface="+mn-lt"/>
                <a:ea typeface="+mn-ea"/>
                <a:cs typeface="+mn-cs"/>
              </a:rPr>
              <a:t>th</a:t>
            </a:r>
            <a:r>
              <a:rPr lang="en-US" sz="1200" i="1" kern="1200" dirty="0" smtClean="0">
                <a:solidFill>
                  <a:schemeClr val="tx1"/>
                </a:solidFill>
                <a:effectLst/>
                <a:latin typeface="+mn-lt"/>
                <a:ea typeface="+mn-ea"/>
                <a:cs typeface="+mn-cs"/>
              </a:rPr>
              <a:t> ed.). </a:t>
            </a:r>
            <a:r>
              <a:rPr lang="en-US" sz="1200" kern="1200" dirty="0" smtClean="0">
                <a:solidFill>
                  <a:schemeClr val="tx1"/>
                </a:solidFill>
                <a:effectLst/>
                <a:latin typeface="+mn-lt"/>
                <a:ea typeface="+mn-ea"/>
                <a:cs typeface="+mn-cs"/>
              </a:rPr>
              <a:t>St. Louis:</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Saunders Elsevier.</a:t>
            </a:r>
            <a:endParaRPr lang="en-US" sz="1200" dirty="0" smtClean="0"/>
          </a:p>
          <a:p>
            <a:pPr marL="0" indent="0">
              <a:buNone/>
            </a:pPr>
            <a:r>
              <a:rPr lang="en-US" sz="1200" dirty="0" smtClean="0"/>
              <a:t>Ferrell, B. (2006). Understanding the moral distress of nurses witnessing</a:t>
            </a:r>
          </a:p>
          <a:p>
            <a:pPr marL="0" indent="0">
              <a:buNone/>
            </a:pPr>
            <a:r>
              <a:rPr lang="en-US" sz="1200" dirty="0" smtClean="0"/>
              <a:t>	medically futile care. </a:t>
            </a:r>
            <a:r>
              <a:rPr lang="en-US" sz="1200" i="1" dirty="0" smtClean="0"/>
              <a:t>Oncology Nursing Forum, </a:t>
            </a:r>
            <a:r>
              <a:rPr lang="en-US" sz="1200" dirty="0" smtClean="0"/>
              <a:t>(33)5, 922-930. Retrieved	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t>6</a:t>
            </a:fld>
            <a:endParaRPr lang="en-US" dirty="0"/>
          </a:p>
        </p:txBody>
      </p:sp>
    </p:spTree>
    <p:extLst>
      <p:ext uri="{BB962C8B-B14F-4D97-AF65-F5344CB8AC3E}">
        <p14:creationId xmlns:p14="http://schemas.microsoft.com/office/powerpoint/2010/main" val="17372405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smtClean="0"/>
              <a:t>Ferrell, B. (2006). Understanding the moral distress of nurses witnessing</a:t>
            </a:r>
          </a:p>
          <a:p>
            <a:pPr marL="0" indent="0">
              <a:buNone/>
            </a:pPr>
            <a:r>
              <a:rPr lang="en-US" sz="1200" dirty="0" smtClean="0"/>
              <a:t>	medically futile care. </a:t>
            </a:r>
            <a:r>
              <a:rPr lang="en-US" sz="1200" i="1" dirty="0" smtClean="0"/>
              <a:t>Oncology Nursing Forum, </a:t>
            </a:r>
            <a:r>
              <a:rPr lang="en-US" sz="1200" dirty="0" smtClean="0"/>
              <a:t>(33)5, 922-930. Retrieved	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t>7</a:t>
            </a:fld>
            <a:endParaRPr lang="en-US" dirty="0"/>
          </a:p>
        </p:txBody>
      </p:sp>
    </p:spTree>
    <p:extLst>
      <p:ext uri="{BB962C8B-B14F-4D97-AF65-F5344CB8AC3E}">
        <p14:creationId xmlns:p14="http://schemas.microsoft.com/office/powerpoint/2010/main" val="38052217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numbers of variables under study</a:t>
            </a:r>
            <a:r>
              <a:rPr lang="en-US" baseline="0" dirty="0" smtClean="0"/>
              <a:t> grows, the needed sample size may also increases”</a:t>
            </a:r>
            <a:r>
              <a:rPr lang="en-US" sz="1200" baseline="0" dirty="0" smtClean="0"/>
              <a:t> (</a:t>
            </a:r>
            <a:r>
              <a:rPr lang="en-US" sz="1200" b="0" kern="1200" dirty="0" smtClean="0">
                <a:solidFill>
                  <a:schemeClr val="tx1"/>
                </a:solidFill>
                <a:effectLst/>
                <a:latin typeface="+mn-lt"/>
                <a:ea typeface="+mn-ea"/>
                <a:cs typeface="+mn-cs"/>
              </a:rPr>
              <a:t>Burns&amp;Grove, 2009, p. 360).  “The</a:t>
            </a:r>
            <a:r>
              <a:rPr lang="en-US" sz="1200" b="0" kern="1200" baseline="0" dirty="0" smtClean="0">
                <a:solidFill>
                  <a:schemeClr val="tx1"/>
                </a:solidFill>
                <a:effectLst/>
                <a:latin typeface="+mn-lt"/>
                <a:ea typeface="+mn-ea"/>
                <a:cs typeface="+mn-cs"/>
              </a:rPr>
              <a:t> purpose of the article is to explore more fully the impact on nurses of witnessing treatment deemed to be futile”</a:t>
            </a:r>
            <a:r>
              <a:rPr lang="en-US" sz="1200" b="0" kern="1200" dirty="0" smtClean="0">
                <a:solidFill>
                  <a:schemeClr val="tx1"/>
                </a:solidFill>
                <a:effectLst/>
                <a:latin typeface="+mn-lt"/>
                <a:ea typeface="+mn-ea"/>
                <a:cs typeface="+mn-cs"/>
              </a:rPr>
              <a:t> </a:t>
            </a:r>
            <a:r>
              <a:rPr lang="en-US" baseline="0" dirty="0" smtClean="0"/>
              <a:t>(</a:t>
            </a:r>
            <a:r>
              <a:rPr lang="en-US" sz="1200" dirty="0" smtClean="0"/>
              <a:t>Ferrell, B. 2006, p. 923).  The variables in the study described the sample, which</a:t>
            </a:r>
            <a:r>
              <a:rPr lang="en-US" sz="1200" baseline="0" dirty="0" smtClean="0"/>
              <a:t> doesn’t cause a problem in the terms of power of the study.  However, not all the variables were describing the sample, so the sample size could have increased without an issue (</a:t>
            </a:r>
            <a:r>
              <a:rPr lang="en-US" sz="1200" b="0" kern="1200" dirty="0" smtClean="0">
                <a:solidFill>
                  <a:schemeClr val="tx1"/>
                </a:solidFill>
                <a:effectLst/>
                <a:latin typeface="+mn-lt"/>
                <a:ea typeface="+mn-ea"/>
                <a:cs typeface="+mn-cs"/>
              </a:rPr>
              <a:t>Burns&amp;Grove, 2009).  “Sometimes researchers have</a:t>
            </a:r>
            <a:r>
              <a:rPr lang="en-US" sz="1200" b="0" kern="1200" baseline="0" dirty="0" smtClean="0">
                <a:solidFill>
                  <a:schemeClr val="tx1"/>
                </a:solidFill>
                <a:effectLst/>
                <a:latin typeface="+mn-lt"/>
                <a:ea typeface="+mn-ea"/>
                <a:cs typeface="+mn-cs"/>
              </a:rPr>
              <a:t> obtained sufficient sample sizes for the primary analyses, but failed to plan for analyses involving subgroups, such as analyzing the data by age categories or by ethnic groups, which require a larger sample size” </a:t>
            </a:r>
            <a:r>
              <a:rPr lang="en-US" sz="1200" baseline="0" dirty="0" smtClean="0"/>
              <a:t>(</a:t>
            </a:r>
            <a:r>
              <a:rPr lang="en-US" sz="1200" b="0" kern="1200" dirty="0" smtClean="0">
                <a:solidFill>
                  <a:schemeClr val="tx1"/>
                </a:solidFill>
                <a:effectLst/>
                <a:latin typeface="+mn-lt"/>
                <a:ea typeface="+mn-ea"/>
                <a:cs typeface="+mn-cs"/>
              </a:rPr>
              <a:t>Burns&amp;Grove, 2009, p. 360).</a:t>
            </a:r>
            <a:r>
              <a:rPr lang="en-US" sz="1200" b="0" kern="1200" baseline="0" dirty="0" smtClean="0">
                <a:solidFill>
                  <a:schemeClr val="tx1"/>
                </a:solidFill>
                <a:effectLst/>
                <a:latin typeface="+mn-lt"/>
                <a:ea typeface="+mn-ea"/>
                <a:cs typeface="+mn-cs"/>
              </a:rPr>
              <a:t>  Between the two end-of-life courses there was a difference between the two groups when mentioning culture, so if there had been more participants there possibly culture would more of a part when gathering quantitative information from the narratives.  “The topic is difficult to define and awkward for people to discuss, however, you will probably need more participants to saturate the data” (</a:t>
            </a:r>
            <a:r>
              <a:rPr lang="en-US" sz="1200" b="0" kern="1200" dirty="0" smtClean="0">
                <a:solidFill>
                  <a:schemeClr val="tx1"/>
                </a:solidFill>
                <a:effectLst/>
                <a:latin typeface="+mn-lt"/>
                <a:ea typeface="+mn-ea"/>
                <a:cs typeface="+mn-cs"/>
              </a:rPr>
              <a:t>Burns&amp;Grove, 2009, p. 361).</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However, quality data was obtained from “articulate, well-informed , and communicative participant</a:t>
            </a:r>
            <a:r>
              <a:rPr lang="en-US" sz="1200" b="0" kern="1200" baseline="0" dirty="0" smtClean="0">
                <a:solidFill>
                  <a:schemeClr val="tx1"/>
                </a:solidFill>
                <a:effectLst/>
                <a:latin typeface="+mn-lt"/>
                <a:ea typeface="+mn-ea"/>
                <a:cs typeface="+mn-cs"/>
              </a:rPr>
              <a:t> and “the quality of information obtained from the  document review influences the sample size” (</a:t>
            </a:r>
            <a:r>
              <a:rPr lang="en-US" sz="1200" b="0" kern="1200" dirty="0" smtClean="0">
                <a:solidFill>
                  <a:schemeClr val="tx1"/>
                </a:solidFill>
                <a:effectLst/>
                <a:latin typeface="+mn-lt"/>
                <a:ea typeface="+mn-ea"/>
                <a:cs typeface="+mn-cs"/>
              </a:rPr>
              <a:t>Burns&amp;Grove, 2009, p. 361).</a:t>
            </a:r>
            <a:r>
              <a:rPr lang="en-US" sz="1200" b="0" kern="1200" baseline="0" dirty="0" smtClean="0">
                <a:solidFill>
                  <a:schemeClr val="tx1"/>
                </a:solidFill>
                <a:effectLst/>
                <a:latin typeface="+mn-lt"/>
                <a:ea typeface="+mn-ea"/>
                <a:cs typeface="+mn-cs"/>
              </a:rPr>
              <a:t>  So, “the higher the quality and richness of the data, the few participants you will need to saturate the data in the area of study” (</a:t>
            </a:r>
            <a:r>
              <a:rPr lang="en-US" sz="1200" b="0" kern="1200" dirty="0" smtClean="0">
                <a:solidFill>
                  <a:schemeClr val="tx1"/>
                </a:solidFill>
                <a:effectLst/>
                <a:latin typeface="+mn-lt"/>
                <a:ea typeface="+mn-ea"/>
                <a:cs typeface="+mn-cs"/>
              </a:rPr>
              <a:t>Burns&amp;Grove, 2009, p. 361).</a:t>
            </a:r>
            <a:r>
              <a:rPr lang="en-US" sz="1200" b="0" kern="1200" baseline="0" dirty="0" smtClean="0">
                <a:solidFill>
                  <a:schemeClr val="tx1"/>
                </a:solidFill>
                <a:effectLst/>
                <a:latin typeface="+mn-lt"/>
                <a:ea typeface="+mn-ea"/>
                <a:cs typeface="+mn-cs"/>
              </a:rPr>
              <a:t>  As noted the sample size could have been increase, but also the richness of the data allowed for fewer participants.</a:t>
            </a:r>
          </a:p>
          <a:p>
            <a:endParaRPr lang="en-US" sz="1200" b="0" kern="1200" baseline="0" dirty="0" smtClean="0">
              <a:solidFill>
                <a:schemeClr val="tx1"/>
              </a:solidFill>
              <a:effectLst/>
              <a:latin typeface="+mn-lt"/>
              <a:ea typeface="+mn-ea"/>
              <a:cs typeface="+mn-cs"/>
            </a:endParaRPr>
          </a:p>
          <a:p>
            <a:pPr marL="0" indent="0">
              <a:buNone/>
            </a:pPr>
            <a:r>
              <a:rPr lang="en-US" sz="1200" dirty="0" smtClean="0"/>
              <a:t>Burns, N. &amp; Grove, K. S. (2009). </a:t>
            </a:r>
            <a:r>
              <a:rPr lang="en-US" sz="1200" i="1" dirty="0" smtClean="0"/>
              <a:t>The Practice of Nursing Research (6</a:t>
            </a:r>
            <a:r>
              <a:rPr lang="en-US" sz="1200" i="1" baseline="30000" dirty="0" smtClean="0"/>
              <a:t>th</a:t>
            </a:r>
            <a:r>
              <a:rPr lang="en-US" sz="1200" i="1" dirty="0" smtClean="0"/>
              <a:t> ed.). </a:t>
            </a:r>
            <a:r>
              <a:rPr lang="en-US" sz="1200" dirty="0" smtClean="0"/>
              <a:t>St.</a:t>
            </a:r>
          </a:p>
          <a:p>
            <a:pPr marL="0" indent="0">
              <a:buNone/>
            </a:pPr>
            <a:r>
              <a:rPr lang="en-US" sz="1200" dirty="0" smtClean="0"/>
              <a:t>	Louis: Saunders Elsevier.</a:t>
            </a:r>
          </a:p>
          <a:p>
            <a:pPr marL="0" indent="0">
              <a:buNone/>
            </a:pPr>
            <a:r>
              <a:rPr lang="en-US" sz="1200" dirty="0" smtClean="0"/>
              <a:t>Ferrell, B. (2006). Understanding the moral distress of nurses witnessing</a:t>
            </a:r>
          </a:p>
          <a:p>
            <a:pPr marL="0" indent="0">
              <a:buNone/>
            </a:pPr>
            <a:r>
              <a:rPr lang="en-US" sz="1200" dirty="0" smtClean="0"/>
              <a:t>	medically futile care. </a:t>
            </a:r>
            <a:r>
              <a:rPr lang="en-US" sz="1200" i="1" dirty="0" smtClean="0"/>
              <a:t>Oncology Nursing Forum, </a:t>
            </a:r>
            <a:r>
              <a:rPr lang="en-US" sz="1200" dirty="0" smtClean="0"/>
              <a:t>(33)5, 922-930. Retrieved	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t>8</a:t>
            </a:fld>
            <a:endParaRPr lang="en-US" dirty="0"/>
          </a:p>
        </p:txBody>
      </p:sp>
    </p:spTree>
    <p:extLst>
      <p:ext uri="{BB962C8B-B14F-4D97-AF65-F5344CB8AC3E}">
        <p14:creationId xmlns:p14="http://schemas.microsoft.com/office/powerpoint/2010/main" val="23399977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the first course, 75 of the 123 nurses completed the survey; of them, 51 indicated their permission to share</a:t>
            </a:r>
            <a:r>
              <a:rPr lang="en-US" baseline="0" dirty="0" smtClean="0"/>
              <a:t> their narratives.  As the second course, 75 of the 149 participants completed the survey; of them, 57 provided consent for their narratives to used.  Thus, a total of 108 nurse narratives were included in the analysis” </a:t>
            </a:r>
            <a:r>
              <a:rPr lang="en-US" baseline="0" dirty="0" smtClean="0"/>
              <a:t>(</a:t>
            </a:r>
            <a:r>
              <a:rPr lang="en-US" sz="1200" dirty="0" smtClean="0"/>
              <a:t>Ferrell, B. 2006, p. 925).  The narratives averaged</a:t>
            </a:r>
            <a:r>
              <a:rPr lang="en-US" sz="1200" baseline="0" dirty="0" smtClean="0"/>
              <a:t> about a page typed single space.  The first groups questions: “Please describe a distressing clinical experience you have as a nurse when witnessed care that you would describe as futile.  How do you believe this experience affected you as a nurse” </a:t>
            </a:r>
            <a:r>
              <a:rPr lang="en-US" baseline="0" dirty="0" smtClean="0"/>
              <a:t>(</a:t>
            </a:r>
            <a:r>
              <a:rPr lang="en-US" sz="1200" dirty="0" smtClean="0"/>
              <a:t>Ferrell, B. 2006, p. 925)?</a:t>
            </a:r>
            <a:r>
              <a:rPr lang="en-US" sz="1200" baseline="0" dirty="0" smtClean="0"/>
              <a:t>  Second groups questions: “Please describe a distressing clinical experience you have had as a nurse when you witnessed care that you would describe as futile.  How do you think this experience affected you as a nurse?  How do these experiences affect the profession of nursing? Were there spiritual/religious factors influencing this clinical situation or your response to it” </a:t>
            </a:r>
            <a:r>
              <a:rPr lang="en-US" baseline="0" dirty="0" smtClean="0"/>
              <a:t>(</a:t>
            </a:r>
            <a:r>
              <a:rPr lang="en-US" sz="1200" dirty="0" smtClean="0"/>
              <a:t>Ferrell, B. 2006, p. 925)?</a:t>
            </a:r>
            <a:r>
              <a:rPr lang="en-US" sz="1200" baseline="0" dirty="0" smtClean="0"/>
              <a:t>  The narratives were “excellent, depictions of instances of moral distress and theological elements that were not cited frequently” </a:t>
            </a:r>
            <a:r>
              <a:rPr lang="en-US" baseline="0" dirty="0" smtClean="0"/>
              <a:t>(</a:t>
            </a:r>
            <a:r>
              <a:rPr lang="en-US" sz="1200" dirty="0" smtClean="0"/>
              <a:t>Ferrell, B. 2006, p. 925).</a:t>
            </a:r>
            <a:endParaRPr lang="en-US" sz="1200" baseline="0" dirty="0" smtClean="0"/>
          </a:p>
          <a:p>
            <a:endParaRPr lang="en-US" sz="1200" baseline="0" dirty="0" smtClean="0"/>
          </a:p>
          <a:p>
            <a:pPr marL="0" indent="0">
              <a:buNone/>
            </a:pPr>
            <a:r>
              <a:rPr lang="en-US" sz="1200" dirty="0" smtClean="0"/>
              <a:t>Ferrell, B. (2006). Understanding the moral distress of nurses witnessing</a:t>
            </a:r>
          </a:p>
          <a:p>
            <a:pPr marL="0" indent="0">
              <a:buNone/>
            </a:pPr>
            <a:r>
              <a:rPr lang="en-US" sz="1200" dirty="0" smtClean="0"/>
              <a:t>	medically futile care. </a:t>
            </a:r>
            <a:r>
              <a:rPr lang="en-US" sz="1200" i="1" dirty="0" smtClean="0"/>
              <a:t>Oncology Nursing Forum, </a:t>
            </a:r>
            <a:r>
              <a:rPr lang="en-US" sz="1200" dirty="0" smtClean="0"/>
              <a:t>(33)5, 922-930. Retrieved	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t>9</a:t>
            </a:fld>
            <a:endParaRPr lang="en-US" dirty="0"/>
          </a:p>
        </p:txBody>
      </p:sp>
    </p:spTree>
    <p:extLst>
      <p:ext uri="{BB962C8B-B14F-4D97-AF65-F5344CB8AC3E}">
        <p14:creationId xmlns:p14="http://schemas.microsoft.com/office/powerpoint/2010/main" val="25472644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t>10</a:t>
            </a:fld>
            <a:endParaRPr lang="en-US" dirty="0"/>
          </a:p>
        </p:txBody>
      </p:sp>
    </p:spTree>
    <p:extLst>
      <p:ext uri="{BB962C8B-B14F-4D97-AF65-F5344CB8AC3E}">
        <p14:creationId xmlns:p14="http://schemas.microsoft.com/office/powerpoint/2010/main" val="3829916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28A91C-517E-834F-83E8-6FD40E9DA300}" type="datetimeFigureOut">
              <a:rPr lang="en-US" smtClean="0"/>
              <a:t>6/6/11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t>‹#›</a:t>
            </a:fld>
            <a:endParaRPr lang="en-US" dirty="0"/>
          </a:p>
        </p:txBody>
      </p:sp>
    </p:spTree>
    <p:extLst>
      <p:ext uri="{BB962C8B-B14F-4D97-AF65-F5344CB8AC3E}">
        <p14:creationId xmlns:p14="http://schemas.microsoft.com/office/powerpoint/2010/main" val="2455861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28A91C-517E-834F-83E8-6FD40E9DA300}" type="datetimeFigureOut">
              <a:rPr lang="en-US" smtClean="0"/>
              <a:t>6/6/11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t>‹#›</a:t>
            </a:fld>
            <a:endParaRPr lang="en-US" dirty="0"/>
          </a:p>
        </p:txBody>
      </p:sp>
    </p:spTree>
    <p:extLst>
      <p:ext uri="{BB962C8B-B14F-4D97-AF65-F5344CB8AC3E}">
        <p14:creationId xmlns:p14="http://schemas.microsoft.com/office/powerpoint/2010/main" val="636575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28A91C-517E-834F-83E8-6FD40E9DA300}" type="datetimeFigureOut">
              <a:rPr lang="en-US" smtClean="0"/>
              <a:t>6/6/11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t>‹#›</a:t>
            </a:fld>
            <a:endParaRPr lang="en-US" dirty="0"/>
          </a:p>
        </p:txBody>
      </p:sp>
    </p:spTree>
    <p:extLst>
      <p:ext uri="{BB962C8B-B14F-4D97-AF65-F5344CB8AC3E}">
        <p14:creationId xmlns:p14="http://schemas.microsoft.com/office/powerpoint/2010/main" val="3478176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28A91C-517E-834F-83E8-6FD40E9DA300}" type="datetimeFigureOut">
              <a:rPr lang="en-US" smtClean="0"/>
              <a:t>6/6/11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t>‹#›</a:t>
            </a:fld>
            <a:endParaRPr lang="en-US" dirty="0"/>
          </a:p>
        </p:txBody>
      </p:sp>
    </p:spTree>
    <p:extLst>
      <p:ext uri="{BB962C8B-B14F-4D97-AF65-F5344CB8AC3E}">
        <p14:creationId xmlns:p14="http://schemas.microsoft.com/office/powerpoint/2010/main" val="2356289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28A91C-517E-834F-83E8-6FD40E9DA300}" type="datetimeFigureOut">
              <a:rPr lang="en-US" smtClean="0"/>
              <a:t>6/6/11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t>‹#›</a:t>
            </a:fld>
            <a:endParaRPr lang="en-US" dirty="0"/>
          </a:p>
        </p:txBody>
      </p:sp>
    </p:spTree>
    <p:extLst>
      <p:ext uri="{BB962C8B-B14F-4D97-AF65-F5344CB8AC3E}">
        <p14:creationId xmlns:p14="http://schemas.microsoft.com/office/powerpoint/2010/main" val="1115173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28A91C-517E-834F-83E8-6FD40E9DA300}" type="datetimeFigureOut">
              <a:rPr lang="en-US" smtClean="0"/>
              <a:t>6/6/11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052C7A-7AB5-D443-A83C-7A7D1B2EC8C5}" type="slidenum">
              <a:rPr lang="en-US" smtClean="0"/>
              <a:t>‹#›</a:t>
            </a:fld>
            <a:endParaRPr lang="en-US" dirty="0"/>
          </a:p>
        </p:txBody>
      </p:sp>
    </p:spTree>
    <p:extLst>
      <p:ext uri="{BB962C8B-B14F-4D97-AF65-F5344CB8AC3E}">
        <p14:creationId xmlns:p14="http://schemas.microsoft.com/office/powerpoint/2010/main" val="4263391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28A91C-517E-834F-83E8-6FD40E9DA300}" type="datetimeFigureOut">
              <a:rPr lang="en-US" smtClean="0"/>
              <a:t>6/6/11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052C7A-7AB5-D443-A83C-7A7D1B2EC8C5}" type="slidenum">
              <a:rPr lang="en-US" smtClean="0"/>
              <a:t>‹#›</a:t>
            </a:fld>
            <a:endParaRPr lang="en-US" dirty="0"/>
          </a:p>
        </p:txBody>
      </p:sp>
    </p:spTree>
    <p:extLst>
      <p:ext uri="{BB962C8B-B14F-4D97-AF65-F5344CB8AC3E}">
        <p14:creationId xmlns:p14="http://schemas.microsoft.com/office/powerpoint/2010/main" val="94872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28A91C-517E-834F-83E8-6FD40E9DA300}" type="datetimeFigureOut">
              <a:rPr lang="en-US" smtClean="0"/>
              <a:t>6/6/11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0052C7A-7AB5-D443-A83C-7A7D1B2EC8C5}" type="slidenum">
              <a:rPr lang="en-US" smtClean="0"/>
              <a:t>‹#›</a:t>
            </a:fld>
            <a:endParaRPr lang="en-US" dirty="0"/>
          </a:p>
        </p:txBody>
      </p:sp>
    </p:spTree>
    <p:extLst>
      <p:ext uri="{BB962C8B-B14F-4D97-AF65-F5344CB8AC3E}">
        <p14:creationId xmlns:p14="http://schemas.microsoft.com/office/powerpoint/2010/main" val="149580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28A91C-517E-834F-83E8-6FD40E9DA300}" type="datetimeFigureOut">
              <a:rPr lang="en-US" smtClean="0"/>
              <a:t>6/6/11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052C7A-7AB5-D443-A83C-7A7D1B2EC8C5}" type="slidenum">
              <a:rPr lang="en-US" smtClean="0"/>
              <a:t>‹#›</a:t>
            </a:fld>
            <a:endParaRPr lang="en-US" dirty="0"/>
          </a:p>
        </p:txBody>
      </p:sp>
    </p:spTree>
    <p:extLst>
      <p:ext uri="{BB962C8B-B14F-4D97-AF65-F5344CB8AC3E}">
        <p14:creationId xmlns:p14="http://schemas.microsoft.com/office/powerpoint/2010/main" val="22953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28A91C-517E-834F-83E8-6FD40E9DA300}" type="datetimeFigureOut">
              <a:rPr lang="en-US" smtClean="0"/>
              <a:t>6/6/11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052C7A-7AB5-D443-A83C-7A7D1B2EC8C5}" type="slidenum">
              <a:rPr lang="en-US" smtClean="0"/>
              <a:t>‹#›</a:t>
            </a:fld>
            <a:endParaRPr lang="en-US" dirty="0"/>
          </a:p>
        </p:txBody>
      </p:sp>
    </p:spTree>
    <p:extLst>
      <p:ext uri="{BB962C8B-B14F-4D97-AF65-F5344CB8AC3E}">
        <p14:creationId xmlns:p14="http://schemas.microsoft.com/office/powerpoint/2010/main" val="1971334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28A91C-517E-834F-83E8-6FD40E9DA300}" type="datetimeFigureOut">
              <a:rPr lang="en-US" smtClean="0"/>
              <a:t>6/6/11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052C7A-7AB5-D443-A83C-7A7D1B2EC8C5}" type="slidenum">
              <a:rPr lang="en-US" smtClean="0"/>
              <a:t>‹#›</a:t>
            </a:fld>
            <a:endParaRPr lang="en-US" dirty="0"/>
          </a:p>
        </p:txBody>
      </p:sp>
    </p:spTree>
    <p:extLst>
      <p:ext uri="{BB962C8B-B14F-4D97-AF65-F5344CB8AC3E}">
        <p14:creationId xmlns:p14="http://schemas.microsoft.com/office/powerpoint/2010/main" val="301906291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28A91C-517E-834F-83E8-6FD40E9DA300}" type="datetimeFigureOut">
              <a:rPr lang="en-US" smtClean="0"/>
              <a:t>6/6/11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052C7A-7AB5-D443-A83C-7A7D1B2EC8C5}" type="slidenum">
              <a:rPr lang="en-US" smtClean="0"/>
              <a:t>‹#›</a:t>
            </a:fld>
            <a:endParaRPr lang="en-US" dirty="0"/>
          </a:p>
        </p:txBody>
      </p:sp>
    </p:spTree>
    <p:extLst>
      <p:ext uri="{BB962C8B-B14F-4D97-AF65-F5344CB8AC3E}">
        <p14:creationId xmlns:p14="http://schemas.microsoft.com/office/powerpoint/2010/main" val="1386846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Identifying &amp; Critiquing Research Articles	</a:t>
            </a:r>
            <a:r>
              <a:rPr lang="en-US" dirty="0" smtClean="0">
                <a:effectLst/>
              </a:rPr>
              <a:t> </a:t>
            </a:r>
            <a:endParaRPr lang="en-US" dirty="0"/>
          </a:p>
        </p:txBody>
      </p:sp>
      <p:sp>
        <p:nvSpPr>
          <p:cNvPr id="3" name="Subtitle 2"/>
          <p:cNvSpPr>
            <a:spLocks noGrp="1"/>
          </p:cNvSpPr>
          <p:nvPr>
            <p:ph type="subTitle" idx="1"/>
          </p:nvPr>
        </p:nvSpPr>
        <p:spPr/>
        <p:txBody>
          <a:bodyPr>
            <a:normAutofit/>
          </a:bodyPr>
          <a:lstStyle/>
          <a:p>
            <a:r>
              <a:rPr lang="en-US" sz="2000" dirty="0" smtClean="0"/>
              <a:t>Jenny Weidner</a:t>
            </a:r>
            <a:endParaRPr lang="en-US" sz="2000" dirty="0" smtClean="0"/>
          </a:p>
          <a:p>
            <a:r>
              <a:rPr lang="en-US" sz="2000" dirty="0" smtClean="0"/>
              <a:t>Lakeview College of Nursing</a:t>
            </a:r>
          </a:p>
          <a:p>
            <a:r>
              <a:rPr lang="en-US" sz="2000" dirty="0" smtClean="0"/>
              <a:t>N302-Nursing Research</a:t>
            </a:r>
          </a:p>
          <a:p>
            <a:r>
              <a:rPr lang="en-US" sz="2000" dirty="0" smtClean="0"/>
              <a:t>Summer, 2011</a:t>
            </a:r>
          </a:p>
          <a:p>
            <a:endParaRPr lang="en-US" dirty="0"/>
          </a:p>
        </p:txBody>
      </p:sp>
    </p:spTree>
    <p:extLst>
      <p:ext uri="{BB962C8B-B14F-4D97-AF65-F5344CB8AC3E}">
        <p14:creationId xmlns:p14="http://schemas.microsoft.com/office/powerpoint/2010/main" val="378508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References</a:t>
            </a:r>
            <a:endParaRPr lang="en-US" sz="3600" dirty="0"/>
          </a:p>
        </p:txBody>
      </p:sp>
      <p:sp>
        <p:nvSpPr>
          <p:cNvPr id="3" name="Content Placeholder 2"/>
          <p:cNvSpPr>
            <a:spLocks noGrp="1"/>
          </p:cNvSpPr>
          <p:nvPr>
            <p:ph idx="1"/>
          </p:nvPr>
        </p:nvSpPr>
        <p:spPr>
          <a:xfrm>
            <a:off x="402848" y="1600200"/>
            <a:ext cx="8229600" cy="4525963"/>
          </a:xfrm>
        </p:spPr>
        <p:txBody>
          <a:bodyPr/>
          <a:lstStyle/>
          <a:p>
            <a:pPr marL="0" indent="0">
              <a:buNone/>
            </a:pPr>
            <a:r>
              <a:rPr lang="en-US" sz="2000" dirty="0" smtClean="0"/>
              <a:t>Burns</a:t>
            </a:r>
            <a:r>
              <a:rPr lang="en-US" sz="2000" dirty="0"/>
              <a:t>, N. &amp; Grove, K. S. (</a:t>
            </a:r>
            <a:r>
              <a:rPr lang="en-US" sz="2000" dirty="0" smtClean="0"/>
              <a:t>2009)</a:t>
            </a:r>
            <a:r>
              <a:rPr lang="en-US" sz="2000" dirty="0"/>
              <a:t>. </a:t>
            </a:r>
            <a:r>
              <a:rPr lang="en-US" sz="2000" i="1" dirty="0"/>
              <a:t>The Practice of Nursing Research (6</a:t>
            </a:r>
            <a:r>
              <a:rPr lang="en-US" sz="2000" i="1" baseline="30000" dirty="0"/>
              <a:t>th</a:t>
            </a:r>
            <a:r>
              <a:rPr lang="en-US" sz="2000" i="1" dirty="0"/>
              <a:t> ed.). </a:t>
            </a:r>
            <a:r>
              <a:rPr lang="en-US" sz="2000" dirty="0" smtClean="0"/>
              <a:t>St.</a:t>
            </a:r>
          </a:p>
          <a:p>
            <a:pPr marL="0" indent="0">
              <a:buNone/>
            </a:pPr>
            <a:r>
              <a:rPr lang="en-US" sz="2000" dirty="0"/>
              <a:t>	</a:t>
            </a:r>
            <a:r>
              <a:rPr lang="en-US" sz="2000" dirty="0" smtClean="0"/>
              <a:t>Louis: Saunders </a:t>
            </a:r>
            <a:r>
              <a:rPr lang="en-US" sz="2000" dirty="0"/>
              <a:t>Elsevier</a:t>
            </a:r>
            <a:r>
              <a:rPr lang="en-US" sz="2000" dirty="0" smtClean="0"/>
              <a:t>.</a:t>
            </a:r>
          </a:p>
          <a:p>
            <a:pPr marL="0" indent="0">
              <a:buNone/>
            </a:pPr>
            <a:r>
              <a:rPr lang="en-US" sz="2000" dirty="0" smtClean="0"/>
              <a:t>Ferrell, B. (2006). Understanding the moral distress of nurses witnessing</a:t>
            </a:r>
          </a:p>
          <a:p>
            <a:pPr marL="0" indent="0">
              <a:buNone/>
            </a:pPr>
            <a:r>
              <a:rPr lang="en-US" sz="2000" dirty="0"/>
              <a:t>	</a:t>
            </a:r>
            <a:r>
              <a:rPr lang="en-US" sz="2000" dirty="0" smtClean="0"/>
              <a:t>medically futile care. </a:t>
            </a:r>
            <a:r>
              <a:rPr lang="en-US" sz="2000" i="1" dirty="0" smtClean="0"/>
              <a:t>Oncology Nursing Forum, </a:t>
            </a:r>
            <a:r>
              <a:rPr lang="en-US" sz="2000" dirty="0" smtClean="0"/>
              <a:t>(33)5, 922-930.</a:t>
            </a:r>
            <a:r>
              <a:rPr lang="en-US" sz="2000" dirty="0" smtClean="0"/>
              <a:t> Retrieved	from: Science Direct. </a:t>
            </a:r>
            <a:endParaRPr lang="en-US" sz="2000" dirty="0" smtClean="0"/>
          </a:p>
          <a:p>
            <a:pPr marL="0" indent="0">
              <a:buNone/>
            </a:pPr>
            <a:r>
              <a:rPr lang="en-US" sz="2000" dirty="0" smtClean="0"/>
              <a:t>Windle, P., Kwan, M., Warmick, H., Sibayan, A., Espiritu, C., &amp; Vergara, J	(2006). Comparison of bacteriostatic normal saline and lidocaine used as 	intradermal anesthesia for the placement of intravenous lines. </a:t>
            </a:r>
            <a:r>
              <a:rPr lang="en-US" sz="2000" i="1" dirty="0" smtClean="0"/>
              <a:t>Journal of 	PeriAnesthesia Nursing, 21(4), 251-258.</a:t>
            </a:r>
            <a:r>
              <a:rPr lang="en-US" sz="2000" dirty="0"/>
              <a:t> Retrieved from: </a:t>
            </a:r>
            <a:r>
              <a:rPr lang="en-US" sz="2000" dirty="0" smtClean="0"/>
              <a:t>EBSCOhost. </a:t>
            </a:r>
            <a:endParaRPr lang="en-US" sz="2000" dirty="0"/>
          </a:p>
          <a:p>
            <a:endParaRPr lang="en-US" dirty="0"/>
          </a:p>
        </p:txBody>
      </p:sp>
    </p:spTree>
    <p:extLst>
      <p:ext uri="{BB962C8B-B14F-4D97-AF65-F5344CB8AC3E}">
        <p14:creationId xmlns:p14="http://schemas.microsoft.com/office/powerpoint/2010/main" val="4184145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Purpose Presentation</a:t>
            </a:r>
            <a:endParaRPr lang="en-US" sz="3600" dirty="0"/>
          </a:p>
        </p:txBody>
      </p:sp>
      <p:sp>
        <p:nvSpPr>
          <p:cNvPr id="3" name="Content Placeholder 2"/>
          <p:cNvSpPr>
            <a:spLocks noGrp="1"/>
          </p:cNvSpPr>
          <p:nvPr>
            <p:ph idx="1"/>
          </p:nvPr>
        </p:nvSpPr>
        <p:spPr/>
        <p:txBody>
          <a:bodyPr>
            <a:normAutofit fontScale="70000" lnSpcReduction="20000"/>
          </a:bodyPr>
          <a:lstStyle/>
          <a:p>
            <a:pPr marL="0" indent="0">
              <a:buNone/>
            </a:pPr>
            <a:r>
              <a:rPr lang="en-US" b="1" u="sng" dirty="0" smtClean="0"/>
              <a:t>Analysis:</a:t>
            </a:r>
            <a:endParaRPr lang="en-US" dirty="0" smtClean="0"/>
          </a:p>
          <a:p>
            <a:pPr lvl="1"/>
            <a:r>
              <a:rPr lang="en-US" dirty="0" smtClean="0"/>
              <a:t> </a:t>
            </a:r>
            <a:r>
              <a:rPr lang="en-US" dirty="0"/>
              <a:t>research question </a:t>
            </a:r>
            <a:r>
              <a:rPr lang="en-US" dirty="0" smtClean="0"/>
              <a:t>addressed and purpose of articles</a:t>
            </a:r>
          </a:p>
          <a:p>
            <a:pPr lvl="1"/>
            <a:r>
              <a:rPr lang="en-US" dirty="0" smtClean="0"/>
              <a:t> independent and dependent </a:t>
            </a:r>
            <a:r>
              <a:rPr lang="en-US" dirty="0"/>
              <a:t>variables in the article by Windle et al. (2006</a:t>
            </a:r>
            <a:r>
              <a:rPr lang="en-US" dirty="0" smtClean="0"/>
              <a:t>)</a:t>
            </a:r>
          </a:p>
          <a:p>
            <a:pPr lvl="1"/>
            <a:r>
              <a:rPr lang="en-US" dirty="0" smtClean="0"/>
              <a:t> </a:t>
            </a:r>
            <a:r>
              <a:rPr lang="en-US" dirty="0"/>
              <a:t>A</a:t>
            </a:r>
            <a:r>
              <a:rPr lang="en-US" dirty="0" smtClean="0"/>
              <a:t>rticles</a:t>
            </a:r>
            <a:r>
              <a:rPr lang="en-US" dirty="0"/>
              <a:t>’ study </a:t>
            </a:r>
            <a:r>
              <a:rPr lang="en-US" dirty="0" smtClean="0"/>
              <a:t>samples</a:t>
            </a:r>
          </a:p>
          <a:p>
            <a:pPr lvl="1"/>
            <a:r>
              <a:rPr lang="en-US" dirty="0" smtClean="0"/>
              <a:t>How </a:t>
            </a:r>
            <a:r>
              <a:rPr lang="en-US" dirty="0"/>
              <a:t>data was collected </a:t>
            </a:r>
            <a:r>
              <a:rPr lang="en-US" dirty="0" smtClean="0"/>
              <a:t>in </a:t>
            </a:r>
            <a:r>
              <a:rPr lang="en-US" dirty="0"/>
              <a:t>research </a:t>
            </a:r>
            <a:r>
              <a:rPr lang="en-US" dirty="0" smtClean="0"/>
              <a:t>studies</a:t>
            </a:r>
          </a:p>
          <a:p>
            <a:pPr lvl="1"/>
            <a:r>
              <a:rPr lang="en-US" dirty="0" smtClean="0"/>
              <a:t>articles findings; and if answered </a:t>
            </a:r>
            <a:r>
              <a:rPr lang="en-US" dirty="0"/>
              <a:t>research </a:t>
            </a:r>
            <a:r>
              <a:rPr lang="en-US" dirty="0" smtClean="0"/>
              <a:t>question</a:t>
            </a:r>
            <a:endParaRPr lang="en-US" dirty="0"/>
          </a:p>
          <a:p>
            <a:pPr lvl="1"/>
            <a:r>
              <a:rPr lang="en-US" dirty="0" smtClean="0"/>
              <a:t>Article conclusions</a:t>
            </a:r>
            <a:endParaRPr lang="en-US" dirty="0"/>
          </a:p>
          <a:p>
            <a:pPr marL="0" indent="0">
              <a:buNone/>
            </a:pPr>
            <a:r>
              <a:rPr lang="en-US" b="1" u="sng" dirty="0" smtClean="0"/>
              <a:t>Critique:</a:t>
            </a:r>
            <a:endParaRPr lang="en-US" dirty="0" smtClean="0"/>
          </a:p>
          <a:p>
            <a:pPr lvl="1"/>
            <a:r>
              <a:rPr lang="en-US" dirty="0" smtClean="0"/>
              <a:t>Information from </a:t>
            </a:r>
            <a:r>
              <a:rPr lang="en-US" dirty="0"/>
              <a:t>secondary </a:t>
            </a:r>
            <a:r>
              <a:rPr lang="en-US" dirty="0" smtClean="0"/>
              <a:t>sources and relevance of sources</a:t>
            </a:r>
          </a:p>
          <a:p>
            <a:pPr lvl="1"/>
            <a:r>
              <a:rPr lang="en-US" dirty="0"/>
              <a:t>R</a:t>
            </a:r>
            <a:r>
              <a:rPr lang="en-US" dirty="0" smtClean="0"/>
              <a:t>elevance of research </a:t>
            </a:r>
            <a:r>
              <a:rPr lang="en-US" dirty="0"/>
              <a:t>article to nursing </a:t>
            </a:r>
            <a:r>
              <a:rPr lang="en-US" dirty="0" smtClean="0"/>
              <a:t>practice</a:t>
            </a:r>
          </a:p>
          <a:p>
            <a:pPr lvl="1"/>
            <a:r>
              <a:rPr lang="en-US" dirty="0" smtClean="0"/>
              <a:t>informed </a:t>
            </a:r>
            <a:r>
              <a:rPr lang="en-US" dirty="0"/>
              <a:t>consent </a:t>
            </a:r>
            <a:r>
              <a:rPr lang="en-US" dirty="0" smtClean="0"/>
              <a:t>process and its sufficiency</a:t>
            </a:r>
          </a:p>
          <a:p>
            <a:pPr marL="0" indent="0">
              <a:buNone/>
            </a:pPr>
            <a:r>
              <a:rPr lang="en-US" b="1" u="sng" dirty="0" smtClean="0"/>
              <a:t>Comparison:</a:t>
            </a:r>
          </a:p>
          <a:p>
            <a:pPr lvl="1"/>
            <a:r>
              <a:rPr lang="en-US" dirty="0" smtClean="0"/>
              <a:t>Articles research methodologies (quantitative vs. qualitative)</a:t>
            </a:r>
          </a:p>
          <a:p>
            <a:pPr marL="0" indent="0">
              <a:buNone/>
            </a:pPr>
            <a:endParaRPr lang="en-US" b="1" u="sng" dirty="0" smtClean="0"/>
          </a:p>
        </p:txBody>
      </p:sp>
    </p:spTree>
    <p:extLst>
      <p:ext uri="{BB962C8B-B14F-4D97-AF65-F5344CB8AC3E}">
        <p14:creationId xmlns:p14="http://schemas.microsoft.com/office/powerpoint/2010/main" val="1764427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Study Samples from Windle article</a:t>
            </a:r>
            <a:endParaRPr lang="en-US" sz="3600" dirty="0"/>
          </a:p>
        </p:txBody>
      </p:sp>
      <p:sp>
        <p:nvSpPr>
          <p:cNvPr id="3" name="Content Placeholder 2"/>
          <p:cNvSpPr>
            <a:spLocks noGrp="1"/>
          </p:cNvSpPr>
          <p:nvPr>
            <p:ph idx="1"/>
          </p:nvPr>
        </p:nvSpPr>
        <p:spPr/>
        <p:txBody>
          <a:bodyPr>
            <a:normAutofit/>
          </a:bodyPr>
          <a:lstStyle/>
          <a:p>
            <a:r>
              <a:rPr lang="en-US" sz="2000" dirty="0" smtClean="0"/>
              <a:t>Simple random sampling: lottery method</a:t>
            </a:r>
          </a:p>
          <a:p>
            <a:r>
              <a:rPr lang="en-US" sz="2000" dirty="0" smtClean="0"/>
              <a:t>Participants: outpatients and same-day admit patients</a:t>
            </a:r>
          </a:p>
          <a:p>
            <a:r>
              <a:rPr lang="en-US" sz="2000" dirty="0"/>
              <a:t>Eligibility Criteria:</a:t>
            </a:r>
          </a:p>
          <a:p>
            <a:pPr lvl="1"/>
            <a:r>
              <a:rPr lang="en-US" sz="2000" dirty="0" smtClean="0"/>
              <a:t>18 </a:t>
            </a:r>
            <a:r>
              <a:rPr lang="en-US" sz="2000" dirty="0"/>
              <a:t>years or </a:t>
            </a:r>
            <a:r>
              <a:rPr lang="en-US" sz="2000" dirty="0" smtClean="0"/>
              <a:t>older</a:t>
            </a:r>
          </a:p>
          <a:p>
            <a:pPr lvl="1"/>
            <a:r>
              <a:rPr lang="en-US" sz="2000" dirty="0" smtClean="0"/>
              <a:t>Patients able </a:t>
            </a:r>
            <a:r>
              <a:rPr lang="en-US" sz="2000" dirty="0"/>
              <a:t>to read and write </a:t>
            </a:r>
            <a:r>
              <a:rPr lang="en-US" sz="2000" dirty="0" smtClean="0"/>
              <a:t>English</a:t>
            </a:r>
          </a:p>
          <a:p>
            <a:pPr lvl="1"/>
            <a:r>
              <a:rPr lang="en-US" sz="2000" dirty="0" smtClean="0"/>
              <a:t> </a:t>
            </a:r>
            <a:r>
              <a:rPr lang="en-US" sz="2000" dirty="0"/>
              <a:t>IV insertion was performed on an upper </a:t>
            </a:r>
            <a:r>
              <a:rPr lang="en-US" sz="2000" dirty="0" smtClean="0"/>
              <a:t>extremity</a:t>
            </a:r>
          </a:p>
          <a:p>
            <a:pPr marL="400050"/>
            <a:r>
              <a:rPr lang="en-US" sz="2000" dirty="0" smtClean="0"/>
              <a:t>Exclusion Criteria:</a:t>
            </a:r>
          </a:p>
          <a:p>
            <a:pPr lvl="1"/>
            <a:r>
              <a:rPr lang="en-US" sz="2000" dirty="0" smtClean="0"/>
              <a:t>Patients (pts.) with neuropathy or needle phobias</a:t>
            </a:r>
          </a:p>
          <a:p>
            <a:pPr lvl="1"/>
            <a:r>
              <a:rPr lang="en-US" sz="2000" dirty="0" smtClean="0"/>
              <a:t>Renal pts.</a:t>
            </a:r>
          </a:p>
          <a:p>
            <a:pPr lvl="1"/>
            <a:r>
              <a:rPr lang="en-US" sz="2000" dirty="0" smtClean="0"/>
              <a:t>Pts. with IV attempts more than twice</a:t>
            </a:r>
          </a:p>
          <a:p>
            <a:pPr lvl="1"/>
            <a:endParaRPr lang="en-US" sz="2000" dirty="0" smtClean="0"/>
          </a:p>
          <a:p>
            <a:pPr marL="400050"/>
            <a:endParaRPr lang="en-US" sz="2400" dirty="0"/>
          </a:p>
          <a:p>
            <a:endParaRPr lang="en-US" dirty="0" smtClean="0"/>
          </a:p>
          <a:p>
            <a:endParaRPr lang="en-US" dirty="0"/>
          </a:p>
        </p:txBody>
      </p:sp>
    </p:spTree>
    <p:extLst>
      <p:ext uri="{BB962C8B-B14F-4D97-AF65-F5344CB8AC3E}">
        <p14:creationId xmlns:p14="http://schemas.microsoft.com/office/powerpoint/2010/main" val="4233933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Study Samples Windle article cont.</a:t>
            </a:r>
            <a:endParaRPr lang="en-US" sz="3600" dirty="0"/>
          </a:p>
        </p:txBody>
      </p:sp>
      <p:sp>
        <p:nvSpPr>
          <p:cNvPr id="3" name="Content Placeholder 2"/>
          <p:cNvSpPr>
            <a:spLocks noGrp="1"/>
          </p:cNvSpPr>
          <p:nvPr>
            <p:ph idx="1"/>
          </p:nvPr>
        </p:nvSpPr>
        <p:spPr/>
        <p:txBody>
          <a:bodyPr>
            <a:normAutofit/>
          </a:bodyPr>
          <a:lstStyle/>
          <a:p>
            <a:r>
              <a:rPr lang="en-US" sz="2000" dirty="0" smtClean="0"/>
              <a:t>Participants randomly assigned to three groups: (N=people)</a:t>
            </a:r>
          </a:p>
          <a:p>
            <a:pPr marL="457200" lvl="1" indent="0">
              <a:buNone/>
            </a:pPr>
            <a:r>
              <a:rPr lang="en-US" sz="2000" dirty="0" smtClean="0"/>
              <a:t>1) 1% Lidocaine   N=67</a:t>
            </a:r>
          </a:p>
          <a:p>
            <a:pPr marL="457200" lvl="1" indent="0">
              <a:buNone/>
            </a:pPr>
            <a:r>
              <a:rPr lang="en-US" sz="2000" dirty="0" smtClean="0"/>
              <a:t>2) 0.9% BNS with benzyl alcohol  N=58</a:t>
            </a:r>
          </a:p>
          <a:p>
            <a:pPr marL="457200" lvl="1" indent="0">
              <a:buNone/>
            </a:pPr>
            <a:r>
              <a:rPr lang="en-US" sz="2000" dirty="0" smtClean="0"/>
              <a:t>3) No intradermal anesthesia (control)  N=60</a:t>
            </a:r>
          </a:p>
          <a:p>
            <a:r>
              <a:rPr lang="en-US" sz="2000" dirty="0" smtClean="0"/>
              <a:t>Samples evaluate pain with local anesthetic at two points:</a:t>
            </a:r>
          </a:p>
          <a:p>
            <a:pPr marL="914400" lvl="1" indent="-457200">
              <a:buAutoNum type="arabicParenR"/>
            </a:pPr>
            <a:r>
              <a:rPr lang="en-US" sz="2000" dirty="0" smtClean="0"/>
              <a:t>Immediately after intradermal injection</a:t>
            </a:r>
          </a:p>
          <a:p>
            <a:pPr lvl="2"/>
            <a:r>
              <a:rPr lang="en-US" sz="2000" dirty="0" smtClean="0"/>
              <a:t>Women: N=77</a:t>
            </a:r>
          </a:p>
          <a:p>
            <a:pPr lvl="2"/>
            <a:r>
              <a:rPr lang="en-US" sz="2000" dirty="0" smtClean="0"/>
              <a:t>Men: N=62</a:t>
            </a:r>
          </a:p>
          <a:p>
            <a:pPr marL="914400" lvl="1" indent="-457200">
              <a:buAutoNum type="arabicParenR"/>
            </a:pPr>
            <a:r>
              <a:rPr lang="en-US" sz="2000" dirty="0" smtClean="0"/>
              <a:t>After IV Cannulation</a:t>
            </a:r>
          </a:p>
          <a:p>
            <a:pPr lvl="2"/>
            <a:r>
              <a:rPr lang="en-US" sz="2000" dirty="0" smtClean="0"/>
              <a:t>Women: N=112</a:t>
            </a:r>
          </a:p>
          <a:p>
            <a:pPr lvl="2"/>
            <a:r>
              <a:rPr lang="en-US" sz="2000" dirty="0" smtClean="0"/>
              <a:t>Men: N=85</a:t>
            </a:r>
          </a:p>
          <a:p>
            <a:r>
              <a:rPr lang="en-US" sz="2000" dirty="0" smtClean="0"/>
              <a:t>Sample size was sufficient for study</a:t>
            </a:r>
          </a:p>
          <a:p>
            <a:pPr lvl="1"/>
            <a:endParaRPr lang="en-US" sz="1600" dirty="0" smtClean="0"/>
          </a:p>
        </p:txBody>
      </p:sp>
    </p:spTree>
    <p:extLst>
      <p:ext uri="{BB962C8B-B14F-4D97-AF65-F5344CB8AC3E}">
        <p14:creationId xmlns:p14="http://schemas.microsoft.com/office/powerpoint/2010/main" val="3689382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How data was collected Windle article</a:t>
            </a:r>
            <a:endParaRPr lang="en-US" sz="3600" dirty="0"/>
          </a:p>
        </p:txBody>
      </p:sp>
      <p:sp>
        <p:nvSpPr>
          <p:cNvPr id="3" name="Content Placeholder 2"/>
          <p:cNvSpPr>
            <a:spLocks noGrp="1"/>
          </p:cNvSpPr>
          <p:nvPr>
            <p:ph idx="1"/>
          </p:nvPr>
        </p:nvSpPr>
        <p:spPr/>
        <p:txBody>
          <a:bodyPr>
            <a:normAutofit/>
          </a:bodyPr>
          <a:lstStyle/>
          <a:p>
            <a:r>
              <a:rPr lang="en-US" sz="2000" dirty="0" smtClean="0"/>
              <a:t>0- to 100-mm modified visual analog scale (MVAS)</a:t>
            </a:r>
          </a:p>
          <a:p>
            <a:r>
              <a:rPr lang="en-US" sz="2000" dirty="0" smtClean="0"/>
              <a:t>Trained subjects with MVAS</a:t>
            </a:r>
          </a:p>
          <a:p>
            <a:r>
              <a:rPr lang="en-US" sz="2000" dirty="0" smtClean="0"/>
              <a:t>Intradermal injects rate pain immediately after</a:t>
            </a:r>
          </a:p>
          <a:p>
            <a:r>
              <a:rPr lang="en-US" sz="2000" dirty="0" smtClean="0"/>
              <a:t>IV cannulation rate pain one minute after</a:t>
            </a:r>
          </a:p>
          <a:p>
            <a:r>
              <a:rPr lang="en-US" sz="2000" dirty="0" smtClean="0"/>
              <a:t>Consent given from all participants</a:t>
            </a:r>
            <a:endParaRPr lang="en-US" sz="2000" dirty="0"/>
          </a:p>
        </p:txBody>
      </p:sp>
    </p:spTree>
    <p:extLst>
      <p:ext uri="{BB962C8B-B14F-4D97-AF65-F5344CB8AC3E}">
        <p14:creationId xmlns:p14="http://schemas.microsoft.com/office/powerpoint/2010/main" val="2120857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Study Samples from Ferrell article</a:t>
            </a:r>
            <a:endParaRPr lang="en-US" sz="3600" dirty="0"/>
          </a:p>
        </p:txBody>
      </p:sp>
      <p:sp>
        <p:nvSpPr>
          <p:cNvPr id="3" name="Content Placeholder 2"/>
          <p:cNvSpPr>
            <a:spLocks noGrp="1"/>
          </p:cNvSpPr>
          <p:nvPr>
            <p:ph idx="1"/>
          </p:nvPr>
        </p:nvSpPr>
        <p:spPr/>
        <p:txBody>
          <a:bodyPr>
            <a:normAutofit/>
          </a:bodyPr>
          <a:lstStyle/>
          <a:p>
            <a:r>
              <a:rPr lang="en-US" sz="2000" dirty="0" smtClean="0"/>
              <a:t>Nonprobability sampling</a:t>
            </a:r>
          </a:p>
          <a:p>
            <a:r>
              <a:rPr lang="en-US" sz="2000" dirty="0" smtClean="0"/>
              <a:t>Analysis of narratives from 108 nurses </a:t>
            </a:r>
          </a:p>
          <a:p>
            <a:r>
              <a:rPr lang="en-US" sz="2000" dirty="0" smtClean="0"/>
              <a:t>Quantitative research: Theoretical sampling</a:t>
            </a:r>
          </a:p>
          <a:p>
            <a:pPr marL="0" indent="0">
              <a:buNone/>
            </a:pPr>
            <a:r>
              <a:rPr lang="en-US" sz="2000" dirty="0"/>
              <a:t>	</a:t>
            </a:r>
            <a:r>
              <a:rPr lang="en-US" sz="2000" dirty="0" smtClean="0"/>
              <a:t>(elements of moral distress)</a:t>
            </a:r>
          </a:p>
          <a:p>
            <a:pPr lvl="1"/>
            <a:r>
              <a:rPr lang="en-US" sz="2000" dirty="0" smtClean="0"/>
              <a:t>Setting</a:t>
            </a:r>
          </a:p>
          <a:p>
            <a:pPr lvl="1"/>
            <a:r>
              <a:rPr lang="en-US" sz="2000" dirty="0" smtClean="0"/>
              <a:t>Type of conflict </a:t>
            </a:r>
          </a:p>
          <a:p>
            <a:pPr lvl="1"/>
            <a:r>
              <a:rPr lang="en-US" sz="2000" dirty="0" smtClean="0"/>
              <a:t>People involved in conflict,</a:t>
            </a:r>
          </a:p>
          <a:p>
            <a:pPr lvl="1"/>
            <a:r>
              <a:rPr lang="en-US" sz="2000" dirty="0" smtClean="0"/>
              <a:t>Cultural factors</a:t>
            </a:r>
          </a:p>
          <a:p>
            <a:pPr lvl="1"/>
            <a:r>
              <a:rPr lang="en-US" sz="2000" dirty="0" smtClean="0"/>
              <a:t>Patient’s diagnosis exc.</a:t>
            </a:r>
          </a:p>
          <a:p>
            <a:r>
              <a:rPr lang="en-US" sz="2000" dirty="0" smtClean="0"/>
              <a:t>Coding led to qualitative examples</a:t>
            </a:r>
          </a:p>
          <a:p>
            <a:r>
              <a:rPr lang="en-US" sz="2000" dirty="0" smtClean="0"/>
              <a:t>Eligibility requirement: nurses attending the two end-of-life nursing education courses</a:t>
            </a:r>
          </a:p>
        </p:txBody>
      </p:sp>
    </p:spTree>
    <p:extLst>
      <p:ext uri="{BB962C8B-B14F-4D97-AF65-F5344CB8AC3E}">
        <p14:creationId xmlns:p14="http://schemas.microsoft.com/office/powerpoint/2010/main" val="2121595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Study Samples from Ferrell article cont.</a:t>
            </a:r>
            <a:endParaRPr lang="en-US" sz="3600" dirty="0"/>
          </a:p>
        </p:txBody>
      </p:sp>
      <p:sp>
        <p:nvSpPr>
          <p:cNvPr id="3" name="Content Placeholder 2"/>
          <p:cNvSpPr>
            <a:spLocks noGrp="1"/>
          </p:cNvSpPr>
          <p:nvPr>
            <p:ph idx="1"/>
          </p:nvPr>
        </p:nvSpPr>
        <p:spPr/>
        <p:txBody>
          <a:bodyPr>
            <a:normAutofit/>
          </a:bodyPr>
          <a:lstStyle/>
          <a:p>
            <a:r>
              <a:rPr lang="en-US" sz="2200" dirty="0" smtClean="0"/>
              <a:t>No demographic data collected </a:t>
            </a:r>
          </a:p>
          <a:p>
            <a:r>
              <a:rPr lang="en-US" sz="2200" dirty="0" smtClean="0"/>
              <a:t>Data from participants:</a:t>
            </a:r>
          </a:p>
          <a:p>
            <a:pPr lvl="1"/>
            <a:r>
              <a:rPr lang="en-US" sz="2200" dirty="0" smtClean="0"/>
              <a:t>31% nurses had baccalaureate degrees</a:t>
            </a:r>
          </a:p>
          <a:p>
            <a:pPr lvl="1"/>
            <a:r>
              <a:rPr lang="en-US" sz="2200" dirty="0" smtClean="0"/>
              <a:t>32% masters degrees</a:t>
            </a:r>
          </a:p>
          <a:p>
            <a:pPr lvl="1"/>
            <a:r>
              <a:rPr lang="en-US" sz="2200" dirty="0" smtClean="0"/>
              <a:t>36% associated degrees</a:t>
            </a:r>
          </a:p>
          <a:p>
            <a:r>
              <a:rPr lang="en-US" sz="2200" dirty="0" smtClean="0"/>
              <a:t>Previous work of participants:</a:t>
            </a:r>
          </a:p>
          <a:p>
            <a:pPr lvl="1"/>
            <a:r>
              <a:rPr lang="en-US" sz="2200" dirty="0" smtClean="0"/>
              <a:t>50% acute care hospitals</a:t>
            </a:r>
          </a:p>
          <a:p>
            <a:pPr lvl="1"/>
            <a:r>
              <a:rPr lang="en-US" sz="2200" dirty="0" smtClean="0"/>
              <a:t>33% hospice</a:t>
            </a:r>
          </a:p>
          <a:p>
            <a:pPr lvl="1"/>
            <a:r>
              <a:rPr lang="en-US" sz="2200" dirty="0" smtClean="0"/>
              <a:t>15% universities or schools of nursing</a:t>
            </a:r>
          </a:p>
          <a:p>
            <a:pPr lvl="1"/>
            <a:r>
              <a:rPr lang="en-US" sz="2200" dirty="0"/>
              <a:t> </a:t>
            </a:r>
            <a:r>
              <a:rPr lang="en-US" sz="2200" dirty="0" smtClean="0"/>
              <a:t>10% other clinical settings</a:t>
            </a:r>
          </a:p>
          <a:p>
            <a:pPr marL="457200" lvl="1" indent="0">
              <a:buNone/>
            </a:pPr>
            <a:endParaRPr lang="en-US" dirty="0"/>
          </a:p>
        </p:txBody>
      </p:sp>
    </p:spTree>
    <p:extLst>
      <p:ext uri="{BB962C8B-B14F-4D97-AF65-F5344CB8AC3E}">
        <p14:creationId xmlns:p14="http://schemas.microsoft.com/office/powerpoint/2010/main" val="2589045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Study size from Ferrell article cont.</a:t>
            </a:r>
            <a:endParaRPr lang="en-US" sz="3600" dirty="0"/>
          </a:p>
        </p:txBody>
      </p:sp>
      <p:sp>
        <p:nvSpPr>
          <p:cNvPr id="3" name="Content Placeholder 2"/>
          <p:cNvSpPr>
            <a:spLocks noGrp="1"/>
          </p:cNvSpPr>
          <p:nvPr>
            <p:ph idx="1"/>
          </p:nvPr>
        </p:nvSpPr>
        <p:spPr/>
        <p:txBody>
          <a:bodyPr>
            <a:normAutofit/>
          </a:bodyPr>
          <a:lstStyle/>
          <a:p>
            <a:r>
              <a:rPr lang="en-US" sz="2000" dirty="0" smtClean="0"/>
              <a:t>Many variables : Quantitative information</a:t>
            </a:r>
          </a:p>
          <a:p>
            <a:r>
              <a:rPr lang="en-US" sz="2000" dirty="0" smtClean="0"/>
              <a:t>Study size sufficient</a:t>
            </a:r>
            <a:endParaRPr lang="en-US" sz="2000" dirty="0"/>
          </a:p>
          <a:p>
            <a:pPr lvl="1"/>
            <a:r>
              <a:rPr lang="en-US" sz="2000" dirty="0" smtClean="0"/>
              <a:t> more participants/subjects could be used</a:t>
            </a:r>
          </a:p>
          <a:p>
            <a:r>
              <a:rPr lang="en-US" sz="2400" dirty="0" smtClean="0"/>
              <a:t>Culture variable not mentioned enough</a:t>
            </a:r>
          </a:p>
          <a:p>
            <a:pPr lvl="1"/>
            <a:r>
              <a:rPr lang="en-US" sz="2000" dirty="0" smtClean="0"/>
              <a:t>More participants/subjects could be used</a:t>
            </a:r>
          </a:p>
          <a:p>
            <a:r>
              <a:rPr lang="en-US" sz="2400" dirty="0" smtClean="0"/>
              <a:t>Topic difficult to define</a:t>
            </a:r>
          </a:p>
          <a:p>
            <a:pPr lvl="1"/>
            <a:r>
              <a:rPr lang="en-US" sz="2000" dirty="0" smtClean="0"/>
              <a:t>More participants/subjects could be used</a:t>
            </a:r>
          </a:p>
          <a:p>
            <a:r>
              <a:rPr lang="en-US" sz="2400" dirty="0" smtClean="0"/>
              <a:t>Quality information obtained from narrative</a:t>
            </a:r>
          </a:p>
          <a:p>
            <a:pPr lvl="1"/>
            <a:r>
              <a:rPr lang="en-US" sz="2000" dirty="0" smtClean="0"/>
              <a:t>Fewer participants needed to saturate data</a:t>
            </a:r>
          </a:p>
        </p:txBody>
      </p:sp>
    </p:spTree>
    <p:extLst>
      <p:ext uri="{BB962C8B-B14F-4D97-AF65-F5344CB8AC3E}">
        <p14:creationId xmlns:p14="http://schemas.microsoft.com/office/powerpoint/2010/main" val="1300154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How data was collected Ferrell article</a:t>
            </a:r>
            <a:endParaRPr lang="en-US" sz="3600" dirty="0"/>
          </a:p>
        </p:txBody>
      </p:sp>
      <p:sp>
        <p:nvSpPr>
          <p:cNvPr id="3" name="Content Placeholder 2"/>
          <p:cNvSpPr>
            <a:spLocks noGrp="1"/>
          </p:cNvSpPr>
          <p:nvPr>
            <p:ph idx="1"/>
          </p:nvPr>
        </p:nvSpPr>
        <p:spPr/>
        <p:txBody>
          <a:bodyPr>
            <a:normAutofit/>
          </a:bodyPr>
          <a:lstStyle/>
          <a:p>
            <a:r>
              <a:rPr lang="en-US" sz="2000" dirty="0" smtClean="0"/>
              <a:t>Analysis of narratives from 108 nurses </a:t>
            </a:r>
          </a:p>
          <a:p>
            <a:pPr lvl="1"/>
            <a:r>
              <a:rPr lang="en-US" sz="2000" dirty="0" smtClean="0"/>
              <a:t>Consent given from nurses</a:t>
            </a:r>
            <a:endParaRPr lang="en-US" sz="2000" dirty="0" smtClean="0"/>
          </a:p>
          <a:p>
            <a:r>
              <a:rPr lang="en-US" sz="2000" dirty="0" smtClean="0"/>
              <a:t>The survey changed slight for second group </a:t>
            </a:r>
          </a:p>
          <a:p>
            <a:r>
              <a:rPr lang="en-US" sz="2000" dirty="0" smtClean="0"/>
              <a:t>Group 1:</a:t>
            </a:r>
          </a:p>
          <a:p>
            <a:pPr marL="800100" lvl="1" indent="-342900">
              <a:buAutoNum type="arabicParenR"/>
            </a:pPr>
            <a:r>
              <a:rPr lang="en-US" sz="1600" dirty="0" smtClean="0"/>
              <a:t>Personal experience described as futile</a:t>
            </a:r>
          </a:p>
          <a:p>
            <a:pPr marL="800100" lvl="1" indent="-342900">
              <a:buAutoNum type="arabicParenR"/>
            </a:pPr>
            <a:r>
              <a:rPr lang="en-US" sz="1600" dirty="0" smtClean="0"/>
              <a:t>How experience affected nurse</a:t>
            </a:r>
          </a:p>
          <a:p>
            <a:pPr marL="400050"/>
            <a:r>
              <a:rPr lang="en-US" sz="2000" dirty="0" smtClean="0"/>
              <a:t>Group 2:</a:t>
            </a:r>
          </a:p>
          <a:p>
            <a:pPr marL="800100" lvl="1" indent="-342900">
              <a:buAutoNum type="arabicParenR"/>
            </a:pPr>
            <a:r>
              <a:rPr lang="en-US" sz="1600" dirty="0" smtClean="0"/>
              <a:t>Distressing personal experience described as futile</a:t>
            </a:r>
            <a:endParaRPr lang="en-US" sz="1600" dirty="0"/>
          </a:p>
          <a:p>
            <a:pPr marL="800100" lvl="1" indent="-342900">
              <a:buAutoNum type="arabicParenR"/>
            </a:pPr>
            <a:r>
              <a:rPr lang="en-US" sz="1600" dirty="0" smtClean="0"/>
              <a:t>How experience affected nurse</a:t>
            </a:r>
          </a:p>
          <a:p>
            <a:pPr marL="800100" lvl="1" indent="-342900">
              <a:buAutoNum type="arabicParenR"/>
            </a:pPr>
            <a:r>
              <a:rPr lang="en-US" sz="1600" dirty="0" smtClean="0"/>
              <a:t>Experience affected profession nursing</a:t>
            </a:r>
          </a:p>
          <a:p>
            <a:pPr marL="800100" lvl="1" indent="-342900">
              <a:buAutoNum type="arabicParenR"/>
            </a:pPr>
            <a:r>
              <a:rPr lang="en-US" sz="1600" dirty="0" smtClean="0"/>
              <a:t>Spiritual/religious factors influence</a:t>
            </a:r>
          </a:p>
        </p:txBody>
      </p:sp>
    </p:spTree>
    <p:extLst>
      <p:ext uri="{BB962C8B-B14F-4D97-AF65-F5344CB8AC3E}">
        <p14:creationId xmlns:p14="http://schemas.microsoft.com/office/powerpoint/2010/main" val="4462793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1103</TotalTime>
  <Words>2046</Words>
  <Application>Microsoft Macintosh PowerPoint</Application>
  <PresentationFormat>On-screen Show (4:3)</PresentationFormat>
  <Paragraphs>148</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Identifying &amp; Critiquing Research Articles  </vt:lpstr>
      <vt:lpstr>Purpose Presentation</vt:lpstr>
      <vt:lpstr>Study Samples from Windle article</vt:lpstr>
      <vt:lpstr>Study Samples Windle article cont.</vt:lpstr>
      <vt:lpstr>How data was collected Windle article</vt:lpstr>
      <vt:lpstr>Study Samples from Ferrell article</vt:lpstr>
      <vt:lpstr>Study Samples from Ferrell article cont.</vt:lpstr>
      <vt:lpstr>Study size from Ferrell article cont.</vt:lpstr>
      <vt:lpstr>How data was collected Ferrell article</vt:lpstr>
      <vt:lpstr>References</vt:lpstr>
    </vt:vector>
  </TitlesOfParts>
  <Company>Lakeview College of Nursing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&amp; Critiquing Research Articles  </dc:title>
  <dc:creator>Jennifer Weidner</dc:creator>
  <cp:lastModifiedBy>Jennifer Weidner</cp:lastModifiedBy>
  <cp:revision>36</cp:revision>
  <dcterms:created xsi:type="dcterms:W3CDTF">2011-06-06T22:17:42Z</dcterms:created>
  <dcterms:modified xsi:type="dcterms:W3CDTF">2011-06-07T16:41:37Z</dcterms:modified>
</cp:coreProperties>
</file>