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1" r:id="rId1"/>
  </p:sldMasterIdLst>
  <p:notesMasterIdLst>
    <p:notesMasterId r:id="rId16"/>
  </p:notesMasterIdLst>
  <p:sldIdLst>
    <p:sldId id="256" r:id="rId2"/>
    <p:sldId id="271" r:id="rId3"/>
    <p:sldId id="257" r:id="rId4"/>
    <p:sldId id="258" r:id="rId5"/>
    <p:sldId id="273" r:id="rId6"/>
    <p:sldId id="274" r:id="rId7"/>
    <p:sldId id="260" r:id="rId8"/>
    <p:sldId id="261" r:id="rId9"/>
    <p:sldId id="264" r:id="rId10"/>
    <p:sldId id="265" r:id="rId11"/>
    <p:sldId id="266" r:id="rId12"/>
    <p:sldId id="272" r:id="rId13"/>
    <p:sldId id="275" r:id="rId14"/>
    <p:sldId id="270"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531" autoAdjust="0"/>
  </p:normalViewPr>
  <p:slideViewPr>
    <p:cSldViewPr snapToGrid="0" snapToObjects="1">
      <p:cViewPr varScale="1">
        <p:scale>
          <a:sx n="60" d="100"/>
          <a:sy n="60" d="100"/>
        </p:scale>
        <p:origin x="-12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06AB4-BC05-48DF-9CAE-3A4486B174AC}" type="datetimeFigureOut">
              <a:rPr lang="en-US" smtClean="0"/>
              <a:t>10/2/2011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47E380-E3B5-4511-A163-8232FB6273E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Jean Watson</a:t>
            </a:r>
            <a:r>
              <a:rPr lang="en-US" baseline="0" dirty="0" smtClean="0"/>
              <a:t> was born in a small town in West Virginia in the 1940’s. She earned her undergraduate and graduate degrees at the University of Colorado in nursing and psychiatric-mental health nursing and holds her PhD in educational psychology and counseling (Watson Caring Science Institute, 2011).</a:t>
            </a:r>
            <a:endParaRPr lang="en-US" dirty="0" smtClean="0"/>
          </a:p>
          <a:p>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a:t>
            </a:r>
            <a:r>
              <a:rPr lang="en-US" baseline="0" dirty="0" smtClean="0"/>
              <a:t> conclusion, Jean Watson grew up in a small town in West Virginia. She holds many prestigious awards and has several degrees in nursing science. She is the founder and direct of the non-profit foundation Watson Caring Science Institute (Watson Caring Science Institute, 2011). </a:t>
            </a:r>
          </a:p>
          <a:p>
            <a:endParaRPr lang="en-US" baseline="0" dirty="0" smtClean="0"/>
          </a:p>
          <a:p>
            <a:r>
              <a:rPr lang="en-US" baseline="0" dirty="0" smtClean="0"/>
              <a:t>Her work focuses extensively on the aspect of caring in the nurse-patient relationship. Caring is the basic theme of her work. Her work helped develop the theory of human caring. Watson developed 10 </a:t>
            </a:r>
            <a:r>
              <a:rPr lang="en-US" baseline="0" dirty="0" err="1" smtClean="0"/>
              <a:t>carative</a:t>
            </a:r>
            <a:r>
              <a:rPr lang="en-US" baseline="0" dirty="0" smtClean="0"/>
              <a:t> factors in which she finds essential. These 10 </a:t>
            </a:r>
            <a:r>
              <a:rPr lang="en-US" baseline="0" dirty="0" err="1" smtClean="0"/>
              <a:t>carative</a:t>
            </a:r>
            <a:r>
              <a:rPr lang="en-US" baseline="0" dirty="0" smtClean="0"/>
              <a:t> factors include forming a human-altruistic set of values, instilling faith and hope, cultivating sensitivity, developing a helping and trusting relationship,  promoting and accepting expression of both positive and negative emotions, using the scientific problem-solving method, promoting interpersonal teaching and learning, providing the correct mental, physical, sociocultural environment, as well as providing a supportive and protective environment, assisting with human needs, and allowing for existential forces. She bases these factors on human needs and human values </a:t>
            </a:r>
            <a:r>
              <a:rPr lang="en-US" baseline="0" dirty="0" smtClean="0"/>
              <a:t>(Chitty &amp; Black, 2011, p. 309). </a:t>
            </a:r>
            <a:endParaRPr lang="en-US" baseline="0"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Watson believes that a nurse who uses her 10 </a:t>
            </a:r>
            <a:r>
              <a:rPr lang="en-US" dirty="0" err="1" smtClean="0"/>
              <a:t>carative</a:t>
            </a:r>
            <a:r>
              <a:rPr lang="en-US" dirty="0" smtClean="0"/>
              <a:t> factors to guide her nursing practice will build and preserve an environment that encourages human caring (Chitty &amp; Black, 2011). Her theory is</a:t>
            </a:r>
            <a:r>
              <a:rPr lang="en-US" baseline="0" dirty="0" smtClean="0"/>
              <a:t> described as the </a:t>
            </a:r>
            <a:r>
              <a:rPr lang="en-US" baseline="0" dirty="0" err="1" smtClean="0"/>
              <a:t>metaparadigm</a:t>
            </a:r>
            <a:r>
              <a:rPr lang="en-US" baseline="0" dirty="0" smtClean="0"/>
              <a:t> of human caring </a:t>
            </a:r>
            <a:r>
              <a:rPr lang="en-US" baseline="0" dirty="0" smtClean="0"/>
              <a:t>(Gallagher-</a:t>
            </a:r>
            <a:r>
              <a:rPr lang="en-US" baseline="0" dirty="0" err="1" smtClean="0"/>
              <a:t>Lepak</a:t>
            </a:r>
            <a:r>
              <a:rPr lang="en-US" baseline="0" dirty="0" smtClean="0"/>
              <a:t>, 2009). </a:t>
            </a:r>
            <a:r>
              <a:rPr lang="en-US" baseline="0" dirty="0" smtClean="0"/>
              <a:t> </a:t>
            </a:r>
            <a:r>
              <a:rPr lang="en-US" dirty="0" smtClean="0"/>
              <a:t>She believes that caring is the foundation of a positive human-to-human</a:t>
            </a:r>
            <a:r>
              <a:rPr lang="en-US" baseline="0" dirty="0" smtClean="0"/>
              <a:t> relationship. Trust and acceptance are what lead to the development of openness in a relationship. Openness allows thoughts and feelings to be expressed freely, without judgement. Watson’s theory emphasizes nurses to view things from the patient’s perspective (Chitty &amp; Black, 2011). She believes “transpersonal caring interventions build a deep connection with the patient proving comfort, pain control, well-being, wholeness, and healing </a:t>
            </a:r>
            <a:r>
              <a:rPr lang="en-US" baseline="0" dirty="0" smtClean="0"/>
              <a:t>(Gallagher-</a:t>
            </a:r>
            <a:r>
              <a:rPr lang="en-US" baseline="0" dirty="0" err="1" smtClean="0"/>
              <a:t>Lepak</a:t>
            </a:r>
            <a:r>
              <a:rPr lang="en-US" baseline="0" dirty="0" smtClean="0"/>
              <a:t>, 2009, pp. 1). In all, caring is the most important aspect of Jean Watson’s work and philosophy.  </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Dr. Watson is currently employed at the University of Colorado, where she holds the title of Distinguished Professor of Nursing and an endowed Chair in Caring Science at the University of Colorado Denver and Anschutz Medical Center Campus. Dr. Watson had previously served as Dean of Nursing at the University Health Sciences Center and is a past President of the National League for Nursing. She has been Distinguished Lecturer and Endowed Lecturer at universities throughout the United States and has traveled the world several times (Watson Caring Science Institute, 2011). </a:t>
            </a:r>
          </a:p>
          <a:p>
            <a:endParaRPr lang="en-US" baseline="0" dirty="0" smtClean="0"/>
          </a:p>
          <a:p>
            <a:r>
              <a:rPr lang="en-US" dirty="0" smtClean="0"/>
              <a:t>Dr. Watson is an author and co-author of over fourteen books. She writes about caring and</a:t>
            </a:r>
            <a:r>
              <a:rPr lang="en-US" baseline="0" dirty="0" smtClean="0"/>
              <a:t> her latest books range from empirical measurements of caring to new postmodern philosophies of caring and healing. Academic programs and clinical nurses throughout the world use her published works on the philosophy and theory of human caring and the art and science of caring in nursing. She has been featured in numerous national videos on nursing theory and art of nursing (Watson Caring Science Institute, 2011).</a:t>
            </a:r>
          </a:p>
          <a:p>
            <a:endParaRPr lang="en-US" baseline="0" dirty="0" smtClean="0"/>
          </a:p>
          <a:p>
            <a:r>
              <a:rPr lang="en-US" baseline="0" dirty="0" smtClean="0"/>
              <a:t>Dr. Watson is a recipient of many awards. She holds eight Honorary Doctoral Degrees, including five International Honorary Doctoral Degrees in Sweden, United Kingdom, Spain, British Columbia and Quebec, and Canada. She also holds an International Kellogg Fellowship in Australia, a Fulbright Research Award in Sweden, and The </a:t>
            </a:r>
            <a:r>
              <a:rPr lang="en-US" baseline="0" dirty="0" err="1" smtClean="0"/>
              <a:t>Fetzer</a:t>
            </a:r>
            <a:r>
              <a:rPr lang="en-US" baseline="0" dirty="0" smtClean="0"/>
              <a:t> Institute Norman Cousins Award. In 2008, Dr. Watson created a non-profit foundation called Watson Caring Science Institute. This was created in the hopes to further the work of caring science in the world (Watson Caring Science Institute, 2011). </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Jean</a:t>
            </a:r>
            <a:r>
              <a:rPr lang="en-US" baseline="0" dirty="0" smtClean="0"/>
              <a:t> Watson’s theory of nursing was first developed by the caring aspect of nursing. Her work was recognized as human science and was reflected in her professional accomplishments “such as the Center for Human Caring at the University of Colorado in Denver” (Chitty &amp; Black, 2011, p. 308-309). Watson then proposed 10 </a:t>
            </a:r>
            <a:r>
              <a:rPr lang="en-US" baseline="0" dirty="0" err="1" smtClean="0"/>
              <a:t>carative</a:t>
            </a:r>
            <a:r>
              <a:rPr lang="en-US" baseline="0" dirty="0" smtClean="0"/>
              <a:t> factors which were contrasted with curative factors. This comparison was used to distinguish between nursing and medicine. Watson presented the idea that nursing should be viewed as a “human-to-human” relationship. (Chitty &amp; Black, 2011, p. 308-309). </a:t>
            </a:r>
          </a:p>
          <a:p>
            <a:endParaRPr lang="en-US" baseline="0" dirty="0" smtClean="0"/>
          </a:p>
          <a:p>
            <a:r>
              <a:rPr lang="en-US" sz="1200" kern="1200" baseline="0" dirty="0" smtClean="0">
                <a:solidFill>
                  <a:schemeClr val="tx1"/>
                </a:solidFill>
                <a:latin typeface="+mn-lt"/>
                <a:ea typeface="+mn-ea"/>
                <a:cs typeface="+mn-cs"/>
              </a:rPr>
              <a:t>“The framework allows nurses to refocus their views from the biomedical model to the recognition of patient caring needs and nursing caring responses”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baseline="0" dirty="0" smtClean="0"/>
          </a:p>
          <a:p>
            <a:endParaRPr lang="en-US" baseline="0" dirty="0" smtClean="0"/>
          </a:p>
          <a:p>
            <a:r>
              <a:rPr lang="en-US" baseline="0" dirty="0" smtClean="0"/>
              <a:t>“</a:t>
            </a:r>
            <a:r>
              <a:rPr lang="en-US" sz="1200" kern="1200" baseline="0" dirty="0" smtClean="0">
                <a:solidFill>
                  <a:schemeClr val="tx1"/>
                </a:solidFill>
                <a:latin typeface="+mn-lt"/>
                <a:ea typeface="+mn-ea"/>
                <a:cs typeface="+mn-cs"/>
              </a:rPr>
              <a:t>These nursing theories suggest that the focal aspect of nursing caring should be on human becoming through the lived experience, provision of culturally congruent care, expert nursing practice in the domain of the helping role, authentic presence of the nurse with another, and transpersonal caring relationship through the processes of caring and healing” (Gallagher-</a:t>
            </a:r>
            <a:r>
              <a:rPr lang="en-US" sz="1200" kern="1200" baseline="0" dirty="0" err="1" smtClean="0">
                <a:solidFill>
                  <a:schemeClr val="tx1"/>
                </a:solidFill>
                <a:latin typeface="+mn-lt"/>
                <a:ea typeface="+mn-ea"/>
                <a:cs typeface="+mn-cs"/>
              </a:rPr>
              <a:t>Lepak</a:t>
            </a:r>
            <a:r>
              <a:rPr lang="en-US" sz="1200" kern="1200" baseline="0" dirty="0" smtClean="0">
                <a:solidFill>
                  <a:schemeClr val="tx1"/>
                </a:solidFill>
                <a:latin typeface="+mn-lt"/>
                <a:ea typeface="+mn-ea"/>
                <a:cs typeface="+mn-cs"/>
              </a:rPr>
              <a:t>, 2009, pp. 2).</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Watson focused</a:t>
            </a:r>
            <a:r>
              <a:rPr lang="en-US" baseline="0" dirty="0" smtClean="0"/>
              <a:t> on the importance of the nurse patient relationship. She also believed that the nurse and patient change together through the transpersonal caring. Another part of the development of Watson’s theory is the idea that nursing is closely related to spiritual matters and the relationship between the nurse and patient. Watson further developed her theory by believing in the statement that nursing is based on human values and interest in the welfare of others as well as being concerned with “health promotion, health restoration, and illness prevention” (Chitty &amp; Black, 2011, p. 309). The final topic within the development of Jean Watson’s theory of nursing is the use of the scientific method for solving problems systematically and making nursing based decisions. (Chitty &amp; Black, 2011,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major elements of Watson’s theory are the “</a:t>
            </a:r>
            <a:r>
              <a:rPr lang="en-US" sz="1200" dirty="0" err="1" smtClean="0"/>
              <a:t>carative</a:t>
            </a:r>
            <a:r>
              <a:rPr lang="en-US" sz="1200" dirty="0" smtClean="0"/>
              <a:t> factors, the transpersonal caring relationship, and the caring occasion/caring moment” (Cara, 2003, pp. 51).  The </a:t>
            </a:r>
            <a:r>
              <a:rPr lang="en-US" sz="1200" dirty="0" err="1" smtClean="0"/>
              <a:t>carative</a:t>
            </a:r>
            <a:r>
              <a:rPr lang="en-US" sz="1200" dirty="0" smtClean="0"/>
              <a:t> factors attempt to tribute the human aspect of nursing, the patient’s inner life world, and the occurrence of the patients that are served (Cara, 2003, pp. 52).  As Watson elaborated on her theory, she came up with the concept of “caritas processes,” meaning to cherish and give special attention (Cara, 2003, pp. 52).  Watson then translated the factors into clinical caritas processes (Cara, 2003, pp. 52). </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transpersonal caring relationship describes “how a nurse goes beyond an objective assessment, showing concerns toward the person’s subjective and deeper meaning regarding their health care situation” (Cara, 2003, pp. 53).  The goal of this relationship is to look after and conserve the patient’s dignity and inner harmony (Cara, 2003, pp. 53).  The caring occasion/caring moment refers to possibility of a human-to-human interaction based on their own unique phenomenal fields (Cara, 2003, pp. 53).  A phenomenal field is defined as “the person’s frame of reference consisting of feelings, bodily sensations, thoughts, spiritual beliefs, goals, expectations and meanings of one’s perceptions based upon one’s past history, present moment, and imagined future” (Cara, 2003, pp. 53).  All of these elements were meant to be applied clinically.</a:t>
            </a:r>
            <a:endParaRPr lang="en-US" dirty="0"/>
          </a:p>
        </p:txBody>
      </p:sp>
      <p:sp>
        <p:nvSpPr>
          <p:cNvPr id="4" name="Slide Number Placeholder 3"/>
          <p:cNvSpPr>
            <a:spLocks noGrp="1"/>
          </p:cNvSpPr>
          <p:nvPr>
            <p:ph type="sldNum" sz="quarter" idx="10"/>
          </p:nvPr>
        </p:nvSpPr>
        <p:spPr/>
        <p:txBody>
          <a:bodyPr/>
          <a:lstStyle/>
          <a:p>
            <a:fld id="{6847E380-E3B5-4511-A163-8232FB6273E8}" type="slidenum">
              <a:rPr lang="en-US" smtClean="0"/>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nursing practice,</a:t>
            </a:r>
            <a:r>
              <a:rPr lang="en-US" baseline="0" dirty="0" smtClean="0"/>
              <a:t> it is encouraged for nurses to share their personal incite and feelings with patients. This recognizes patient’s spiritual strength and is important when thinking of patient health. The encouragement of openness and understanding leads to trusting and accepting relationships amongst the nurse and patient (Chitty &amp; Black, 2011, p. 309).</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the human-to-human</a:t>
            </a:r>
            <a:r>
              <a:rPr lang="en-US" baseline="0" dirty="0" smtClean="0"/>
              <a:t> approach that acknowledges the meaning of life through the patient’s perspective. This approach can be accomplished if the nurse maintains a supportive environment for human caring, while at the same time keeps an open mind to the emotional experiences of the patient. The nurse must show empathy and understanding to the views of the patient and still share personal thoughts and feelings to remain on a level of mutual understanding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Health is defined as the prevention of illness and the promotion of wellness. </a:t>
            </a:r>
            <a:r>
              <a:rPr lang="en-US" dirty="0" smtClean="0"/>
              <a:t>The</a:t>
            </a:r>
            <a:r>
              <a:rPr lang="en-US" baseline="0" dirty="0" smtClean="0"/>
              <a:t> environment of Watson’s work, which helped establish the theory of human caring, is one that supports human caring of the patient. Not only is the patient included in the person aspect, but the nurse is included as well. What the nurse can do to make the experience with the patient a positive one is included in the nursing aspect. When nurses view the world from the eyes of their patient, the human-to-human caring approach has been used (Chitty &amp; Black, 2011, p. 309).</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a:t>
            </a:r>
            <a:r>
              <a:rPr lang="en-US" baseline="0" dirty="0" smtClean="0"/>
              <a:t>nurse treating a woman in hospice is a clinical example of a human-to-human relationship. While using the human-to-human philosophy approach, the nurse finds out that the patient wants to be baptized before she passed away. The nurse finds a way to get the patient to a place where she could be baptized before she dies. It was the fact that the nurse used caring and understanding of this event through the patient’s perspective that allowed for this type of act. Although nursing does not always mean going this far out of the way to help out a patient, this was an important event in the patient’s life, and it would not have been acknowledged if the nurse had not taken the time to listen to and understand the patient’s thoughts (Chitty &amp; Black, 2011, p. 310).</a:t>
            </a:r>
            <a:endParaRPr lang="en-US" dirty="0" smtClean="0"/>
          </a:p>
        </p:txBody>
      </p:sp>
      <p:sp>
        <p:nvSpPr>
          <p:cNvPr id="4" name="Slide Number Placeholder 3"/>
          <p:cNvSpPr>
            <a:spLocks noGrp="1"/>
          </p:cNvSpPr>
          <p:nvPr>
            <p:ph type="sldNum" sz="quarter" idx="10"/>
          </p:nvPr>
        </p:nvSpPr>
        <p:spPr/>
        <p:txBody>
          <a:bodyPr/>
          <a:lstStyle/>
          <a:p>
            <a:fld id="{6847E380-E3B5-4511-A163-8232FB6273E8}" type="slidenum">
              <a:rPr lang="en-US" smtClean="0"/>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87BBFEA4-2D8D-4C4C-A68F-4940B96F7265}" type="datetimeFigureOut">
              <a:rPr lang="en-US" smtClean="0"/>
              <a:pPr/>
              <a:t>10/2/2011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5822FB46-FB7B-4879-9B1A-EE9F4DE9AFD3}"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7BBFEA4-2D8D-4C4C-A68F-4940B96F7265}" type="datetimeFigureOut">
              <a:rPr lang="en-US" smtClean="0"/>
              <a:pPr/>
              <a:t>10/2/2011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76C1D0E-37D7-F540-AA71-20C916C1312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7BBFEA4-2D8D-4C4C-A68F-4940B96F7265}" type="datetimeFigureOut">
              <a:rPr lang="en-US" smtClean="0"/>
              <a:pPr/>
              <a:t>10/2/2011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7BBFEA4-2D8D-4C4C-A68F-4940B96F7265}" type="datetimeFigureOut">
              <a:rPr lang="en-US" smtClean="0"/>
              <a:pPr/>
              <a:t>10/2/2011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BBFEA4-2D8D-4C4C-A68F-4940B96F7265}" type="datetimeFigureOut">
              <a:rPr lang="en-US" smtClean="0"/>
              <a:pPr/>
              <a:t>10/2/2011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FF1679-83E0-4571-98D7-4BB535B5F5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7BBFEA4-2D8D-4C4C-A68F-4940B96F7265}" type="datetimeFigureOut">
              <a:rPr lang="en-US" smtClean="0"/>
              <a:pPr/>
              <a:t>10/2/2011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6C1D0E-37D7-F540-AA71-20C916C1312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7BBFEA4-2D8D-4C4C-A68F-4940B96F7265}" type="datetimeFigureOut">
              <a:rPr lang="en-US" smtClean="0"/>
              <a:pPr/>
              <a:t>10/2/2011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76C1D0E-37D7-F540-AA71-20C916C1312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3301" y="461727"/>
            <a:ext cx="6477000" cy="1475715"/>
          </a:xfrm>
          <a:ln>
            <a:solidFill>
              <a:schemeClr val="tx1"/>
            </a:solidFill>
          </a:ln>
        </p:spPr>
        <p:txBody>
          <a:bodyPr>
            <a:noAutofit/>
          </a:bodyPr>
          <a:lstStyle/>
          <a:p>
            <a:pPr algn="ctr"/>
            <a:r>
              <a:rPr lang="en-US" sz="4400" dirty="0" smtClean="0">
                <a:solidFill>
                  <a:schemeClr val="tx1"/>
                </a:solidFill>
                <a:latin typeface="Times New Roman" pitchFamily="18" charset="0"/>
                <a:cs typeface="Times New Roman" pitchFamily="18" charset="0"/>
              </a:rPr>
              <a:t>The Story of Jean Watson</a:t>
            </a:r>
            <a:endParaRPr lang="en-US" sz="44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200339" y="2082297"/>
            <a:ext cx="6807451" cy="3892990"/>
          </a:xfrm>
        </p:spPr>
        <p:txBody>
          <a:bodyPr>
            <a:normAutofit fontScale="92500" lnSpcReduction="20000"/>
          </a:bodyPr>
          <a:lstStyle/>
          <a:p>
            <a:pPr algn="ctr">
              <a:lnSpc>
                <a:spcPct val="200000"/>
              </a:lnSpc>
              <a:spcBef>
                <a:spcPts val="0"/>
              </a:spcBef>
            </a:pPr>
            <a:r>
              <a:rPr lang="en-US" sz="1800" dirty="0" smtClean="0">
                <a:latin typeface="Times New Roman" pitchFamily="18" charset="0"/>
                <a:cs typeface="Times New Roman" pitchFamily="18" charset="0"/>
              </a:rPr>
              <a:t>Emily </a:t>
            </a:r>
            <a:r>
              <a:rPr lang="en-US" sz="1800" dirty="0" err="1" smtClean="0">
                <a:latin typeface="Times New Roman" pitchFamily="18" charset="0"/>
                <a:cs typeface="Times New Roman" pitchFamily="18" charset="0"/>
              </a:rPr>
              <a:t>Karraker</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Tori </a:t>
            </a:r>
            <a:r>
              <a:rPr lang="en-US" sz="1800" dirty="0" err="1" smtClean="0">
                <a:latin typeface="Times New Roman" pitchFamily="18" charset="0"/>
                <a:cs typeface="Times New Roman" pitchFamily="18" charset="0"/>
              </a:rPr>
              <a:t>Knierim</a:t>
            </a:r>
            <a:endParaRPr lang="en-US" sz="1800" dirty="0" smtClean="0">
              <a:latin typeface="Times New Roman" pitchFamily="18" charset="0"/>
              <a:cs typeface="Times New Roman" pitchFamily="18" charset="0"/>
            </a:endParaRPr>
          </a:p>
          <a:p>
            <a:pPr>
              <a:lnSpc>
                <a:spcPct val="200000"/>
              </a:lnSpc>
              <a:spcBef>
                <a:spcPts val="0"/>
              </a:spcBef>
            </a:pPr>
            <a:r>
              <a:rPr lang="en-US" sz="1800" dirty="0" smtClean="0">
                <a:latin typeface="Times New Roman" pitchFamily="18" charset="0"/>
                <a:cs typeface="Times New Roman" pitchFamily="18" charset="0"/>
              </a:rPr>
              <a:t>Brittanie </a:t>
            </a:r>
            <a:r>
              <a:rPr lang="en-US" sz="1800" dirty="0" err="1" smtClean="0">
                <a:latin typeface="Times New Roman" pitchFamily="18" charset="0"/>
                <a:cs typeface="Times New Roman" pitchFamily="18" charset="0"/>
              </a:rPr>
              <a:t>LaMontagne</a:t>
            </a:r>
            <a:r>
              <a:rPr lang="en-US" sz="1800" dirty="0" smtClean="0">
                <a:latin typeface="Times New Roman" pitchFamily="18" charset="0"/>
                <a:cs typeface="Times New Roman" pitchFamily="18" charset="0"/>
              </a:rPr>
              <a:t> </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Nicole </a:t>
            </a:r>
            <a:r>
              <a:rPr lang="en-US" sz="1800" dirty="0" err="1" smtClean="0">
                <a:latin typeface="Times New Roman" pitchFamily="18" charset="0"/>
                <a:cs typeface="Times New Roman" pitchFamily="18" charset="0"/>
              </a:rPr>
              <a:t>Maes</a:t>
            </a:r>
            <a:endParaRPr lang="en-US" sz="1800" dirty="0" smtClean="0">
              <a:latin typeface="Times New Roman" pitchFamily="18" charset="0"/>
              <a:cs typeface="Times New Roman" pitchFamily="18" charset="0"/>
            </a:endParaRPr>
          </a:p>
          <a:p>
            <a:pPr algn="ctr">
              <a:lnSpc>
                <a:spcPct val="200000"/>
              </a:lnSpc>
              <a:spcBef>
                <a:spcPts val="0"/>
              </a:spcBef>
            </a:pPr>
            <a:r>
              <a:rPr lang="en-US" sz="1800" dirty="0" smtClean="0">
                <a:latin typeface="Times New Roman" pitchFamily="18" charset="0"/>
                <a:cs typeface="Times New Roman" pitchFamily="18" charset="0"/>
              </a:rPr>
              <a:t>Marisa Murphy</a:t>
            </a:r>
          </a:p>
          <a:p>
            <a:pPr algn="ctr">
              <a:lnSpc>
                <a:spcPct val="200000"/>
              </a:lnSpc>
              <a:spcBef>
                <a:spcPts val="0"/>
              </a:spcBef>
            </a:pPr>
            <a:r>
              <a:rPr lang="en-US" sz="1800" dirty="0" smtClean="0">
                <a:latin typeface="Times New Roman" pitchFamily="18" charset="0"/>
                <a:cs typeface="Times New Roman" pitchFamily="18" charset="0"/>
              </a:rPr>
              <a:t>Lakeview College of Nursing</a:t>
            </a:r>
          </a:p>
          <a:p>
            <a:pPr algn="ctr">
              <a:lnSpc>
                <a:spcPct val="200000"/>
              </a:lnSpc>
              <a:spcBef>
                <a:spcPts val="0"/>
              </a:spcBef>
            </a:pPr>
            <a:r>
              <a:rPr lang="en-US" sz="1800" dirty="0" smtClean="0">
                <a:latin typeface="Times New Roman" pitchFamily="18" charset="0"/>
                <a:cs typeface="Times New Roman" pitchFamily="18" charset="0"/>
              </a:rPr>
              <a:t>Theories and Issues in Nursing</a:t>
            </a:r>
          </a:p>
          <a:p>
            <a:pPr algn="ctr">
              <a:lnSpc>
                <a:spcPct val="200000"/>
              </a:lnSpc>
              <a:spcBef>
                <a:spcPts val="0"/>
              </a:spcBef>
            </a:pPr>
            <a:r>
              <a:rPr lang="en-US" sz="1800" dirty="0" smtClean="0">
                <a:latin typeface="Times New Roman" pitchFamily="18" charset="0"/>
                <a:cs typeface="Times New Roman" pitchFamily="18" charset="0"/>
              </a:rPr>
              <a:t>October 5, 2011</a:t>
            </a: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a:p>
            <a:pPr algn="ct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14192" y="2341067"/>
            <a:ext cx="6966456" cy="4585871"/>
          </a:xfrm>
          <a:prstGeom prst="rect">
            <a:avLst/>
          </a:prstGeom>
          <a:noFill/>
        </p:spPr>
        <p:txBody>
          <a:bodyPr wrap="square" rtlCol="0">
            <a:spAutoFit/>
          </a:bodyPr>
          <a:lstStyle/>
          <a:p>
            <a:pPr>
              <a:buFont typeface="Courier New" pitchFamily="49" charset="0"/>
              <a:buChar char="o"/>
            </a:pPr>
            <a:r>
              <a:rPr lang="en-US" sz="2400" dirty="0" smtClean="0"/>
              <a:t>Watson’s work includes key </a:t>
            </a:r>
            <a:r>
              <a:rPr lang="en-US" sz="2400" dirty="0" smtClean="0"/>
              <a:t>aspects </a:t>
            </a:r>
            <a:r>
              <a:rPr lang="en-US" sz="2400" dirty="0" smtClean="0"/>
              <a:t>of </a:t>
            </a:r>
            <a:r>
              <a:rPr lang="en-US" sz="2400" dirty="0" smtClean="0"/>
              <a:t>nursing’s </a:t>
            </a:r>
            <a:r>
              <a:rPr lang="en-US" sz="2400" dirty="0" err="1" smtClean="0"/>
              <a:t>metaparadigm</a:t>
            </a:r>
            <a:endParaRPr lang="en-US" sz="2400" dirty="0" smtClean="0"/>
          </a:p>
          <a:p>
            <a:pPr>
              <a:buFont typeface="Courier New" pitchFamily="49" charset="0"/>
              <a:buChar char="o"/>
            </a:pPr>
            <a:endParaRPr lang="en-US" sz="2400" dirty="0" smtClean="0"/>
          </a:p>
          <a:p>
            <a:pPr>
              <a:buFont typeface="Courier New" pitchFamily="49" charset="0"/>
              <a:buChar char="o"/>
            </a:pPr>
            <a:r>
              <a:rPr lang="en-US" sz="2400" dirty="0" smtClean="0"/>
              <a:t>These include environment, person, health, and nursing</a:t>
            </a:r>
          </a:p>
          <a:p>
            <a:pPr>
              <a:buFont typeface="Courier New" pitchFamily="49" charset="0"/>
              <a:buChar char="o"/>
            </a:pPr>
            <a:endParaRPr lang="en-US" sz="2400" dirty="0" smtClean="0"/>
          </a:p>
          <a:p>
            <a:pPr>
              <a:buFont typeface="Courier New" pitchFamily="49" charset="0"/>
              <a:buChar char="o"/>
            </a:pPr>
            <a:r>
              <a:rPr lang="en-US" sz="2400" dirty="0" smtClean="0"/>
              <a:t>Watson’s work within her philosophy helped establish the theory of human caring</a:t>
            </a:r>
          </a:p>
          <a:p>
            <a:pPr>
              <a:buFont typeface="Courier New" pitchFamily="49" charset="0"/>
              <a:buChar char="o"/>
            </a:pPr>
            <a:endParaRPr lang="en-US" sz="2400" dirty="0" smtClean="0"/>
          </a:p>
          <a:p>
            <a:pPr>
              <a:buFont typeface="Courier New" pitchFamily="49" charset="0"/>
              <a:buChar char="o"/>
            </a:pPr>
            <a:r>
              <a:rPr lang="en-US" sz="2400" dirty="0" smtClean="0"/>
              <a:t>Human-to-human </a:t>
            </a:r>
            <a:r>
              <a:rPr lang="en-US" sz="2400" dirty="0" smtClean="0"/>
              <a:t>caring allows a nurse to view the world from the patient’s eyes</a:t>
            </a:r>
          </a:p>
          <a:p>
            <a:pPr>
              <a:buFont typeface="Courier New" pitchFamily="49" charset="0"/>
              <a:buChar char="o"/>
            </a:pPr>
            <a:endParaRPr lang="en-US" sz="2800" dirty="0"/>
          </a:p>
        </p:txBody>
      </p:sp>
      <p:sp>
        <p:nvSpPr>
          <p:cNvPr id="3" name="TextBox 2"/>
          <p:cNvSpPr txBox="1"/>
          <p:nvPr/>
        </p:nvSpPr>
        <p:spPr>
          <a:xfrm>
            <a:off x="814192" y="538619"/>
            <a:ext cx="7630335"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4394" y="2690987"/>
            <a:ext cx="7242772" cy="3323987"/>
          </a:xfrm>
          <a:prstGeom prst="rect">
            <a:avLst/>
          </a:prstGeom>
          <a:noFill/>
        </p:spPr>
        <p:txBody>
          <a:bodyPr wrap="square" rtlCol="0">
            <a:spAutoFit/>
          </a:bodyPr>
          <a:lstStyle/>
          <a:p>
            <a:pPr>
              <a:buFont typeface="Courier New" pitchFamily="49" charset="0"/>
              <a:buChar char="o"/>
            </a:pPr>
            <a:r>
              <a:rPr lang="en-US" sz="2400" dirty="0" smtClean="0"/>
              <a:t>Practicing a</a:t>
            </a:r>
            <a:r>
              <a:rPr lang="en-US" sz="2400" dirty="0" smtClean="0"/>
              <a:t> </a:t>
            </a:r>
            <a:r>
              <a:rPr lang="en-US" sz="2400" dirty="0" smtClean="0"/>
              <a:t>human-to-human relationship can allow </a:t>
            </a:r>
            <a:r>
              <a:rPr lang="en-US" sz="2400" dirty="0" smtClean="0"/>
              <a:t>nurses </a:t>
            </a:r>
            <a:r>
              <a:rPr lang="en-US" sz="2400" dirty="0" smtClean="0"/>
              <a:t>to understand things about the patient that would otherwise go unnoticed. </a:t>
            </a:r>
          </a:p>
          <a:p>
            <a:pPr>
              <a:buFont typeface="Courier New" pitchFamily="49" charset="0"/>
              <a:buChar char="o"/>
            </a:pPr>
            <a:endParaRPr lang="en-US" sz="2400" dirty="0" smtClean="0"/>
          </a:p>
          <a:p>
            <a:pPr>
              <a:buFont typeface="Courier New" pitchFamily="49" charset="0"/>
              <a:buChar char="o"/>
            </a:pPr>
            <a:r>
              <a:rPr lang="en-US" sz="2400" dirty="0" smtClean="0"/>
              <a:t>A transformation of the nurse-patient relationship is accomplished by the nurse thinking outside of the box to meet not only the physical needs of the patient, but </a:t>
            </a:r>
            <a:r>
              <a:rPr lang="en-US" sz="2400" dirty="0" smtClean="0"/>
              <a:t>also the </a:t>
            </a:r>
            <a:r>
              <a:rPr lang="en-US" sz="2400" dirty="0" smtClean="0"/>
              <a:t>emotional and spiritual </a:t>
            </a:r>
            <a:r>
              <a:rPr lang="en-US" sz="2400" dirty="0" smtClean="0"/>
              <a:t>needs.</a:t>
            </a:r>
            <a:endParaRPr lang="en-US" sz="2400" dirty="0" smtClean="0"/>
          </a:p>
          <a:p>
            <a:endParaRPr lang="en-US" dirty="0"/>
          </a:p>
        </p:txBody>
      </p:sp>
      <p:sp>
        <p:nvSpPr>
          <p:cNvPr id="3" name="TextBox 2"/>
          <p:cNvSpPr txBox="1"/>
          <p:nvPr/>
        </p:nvSpPr>
        <p:spPr>
          <a:xfrm>
            <a:off x="804394" y="676405"/>
            <a:ext cx="8038981"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39800" y="660400"/>
            <a:ext cx="2566728" cy="769441"/>
          </a:xfrm>
          <a:prstGeom prst="rect">
            <a:avLst/>
          </a:prstGeom>
          <a:noFill/>
          <a:ln>
            <a:solidFill>
              <a:schemeClr val="tx1"/>
            </a:solidFill>
          </a:ln>
        </p:spPr>
        <p:txBody>
          <a:bodyPr wrap="square" rtlCol="0">
            <a:spAutoFit/>
          </a:bodyPr>
          <a:lstStyle/>
          <a:p>
            <a:r>
              <a:rPr lang="en-US" sz="4400" b="1" dirty="0" smtClean="0"/>
              <a:t>Summary</a:t>
            </a:r>
            <a:endParaRPr lang="en-US" sz="4400" b="1" dirty="0"/>
          </a:p>
        </p:txBody>
      </p:sp>
      <p:sp>
        <p:nvSpPr>
          <p:cNvPr id="3" name="TextBox 2"/>
          <p:cNvSpPr txBox="1"/>
          <p:nvPr/>
        </p:nvSpPr>
        <p:spPr>
          <a:xfrm>
            <a:off x="939800" y="1860301"/>
            <a:ext cx="7308411" cy="4431983"/>
          </a:xfrm>
          <a:prstGeom prst="rect">
            <a:avLst/>
          </a:prstGeom>
          <a:noFill/>
        </p:spPr>
        <p:txBody>
          <a:bodyPr wrap="none" rtlCol="0">
            <a:spAutoFit/>
          </a:bodyPr>
          <a:lstStyle/>
          <a:p>
            <a:pPr>
              <a:buFont typeface="Courier New" pitchFamily="49" charset="0"/>
              <a:buChar char="o"/>
            </a:pPr>
            <a:r>
              <a:rPr lang="en-US" sz="2400" dirty="0" smtClean="0"/>
              <a:t> Jean Watson grew up in a small town in West Virginia</a:t>
            </a:r>
          </a:p>
          <a:p>
            <a:pPr>
              <a:buFont typeface="Courier New" pitchFamily="49" charset="0"/>
              <a:buChar char="o"/>
            </a:pPr>
            <a:endParaRPr lang="en-US" sz="2400" dirty="0" smtClean="0"/>
          </a:p>
          <a:p>
            <a:pPr>
              <a:buFont typeface="Courier New" pitchFamily="49" charset="0"/>
              <a:buChar char="o"/>
            </a:pPr>
            <a:r>
              <a:rPr lang="en-US" sz="2400" dirty="0" smtClean="0"/>
              <a:t>She is a distinguished professor, author and lecturer</a:t>
            </a:r>
          </a:p>
          <a:p>
            <a:r>
              <a:rPr lang="en-US" sz="2400" dirty="0" smtClean="0"/>
              <a:t> </a:t>
            </a:r>
            <a:endParaRPr lang="en-US" sz="2400" dirty="0" smtClean="0"/>
          </a:p>
          <a:p>
            <a:pPr>
              <a:buFont typeface="Courier New" pitchFamily="49" charset="0"/>
              <a:buChar char="o"/>
            </a:pPr>
            <a:r>
              <a:rPr lang="en-US" sz="2400" dirty="0" smtClean="0"/>
              <a:t>She founded the Watson Caring Science Institute</a:t>
            </a:r>
          </a:p>
          <a:p>
            <a:pPr>
              <a:buFont typeface="Courier New" pitchFamily="49" charset="0"/>
              <a:buChar char="o"/>
            </a:pPr>
            <a:endParaRPr lang="en-US" sz="2400" dirty="0" smtClean="0"/>
          </a:p>
          <a:p>
            <a:pPr>
              <a:buFont typeface="Courier New" pitchFamily="49" charset="0"/>
              <a:buChar char="o"/>
            </a:pPr>
            <a:r>
              <a:rPr lang="en-US" sz="2400" dirty="0" smtClean="0"/>
              <a:t>Developed 10 </a:t>
            </a:r>
            <a:r>
              <a:rPr lang="en-US" sz="2400" dirty="0" err="1" smtClean="0"/>
              <a:t>carative</a:t>
            </a:r>
            <a:r>
              <a:rPr lang="en-US" sz="2400" dirty="0" smtClean="0"/>
              <a:t> factors essential to her work</a:t>
            </a:r>
          </a:p>
          <a:p>
            <a:pPr>
              <a:buFont typeface="Courier New" pitchFamily="49" charset="0"/>
              <a:buChar char="o"/>
            </a:pPr>
            <a:endParaRPr lang="en-US" sz="2400" dirty="0" smtClean="0"/>
          </a:p>
          <a:p>
            <a:pPr>
              <a:buFont typeface="Courier New" pitchFamily="49" charset="0"/>
              <a:buChar char="o"/>
            </a:pPr>
            <a:r>
              <a:rPr lang="en-US" sz="2400" dirty="0" smtClean="0"/>
              <a:t>Her work focuses on human-to-human relationships</a:t>
            </a:r>
          </a:p>
          <a:p>
            <a:pPr>
              <a:buFont typeface="Courier New" pitchFamily="49" charset="0"/>
              <a:buChar char="o"/>
            </a:pPr>
            <a:endParaRPr lang="en-US" sz="2400" dirty="0" smtClean="0"/>
          </a:p>
          <a:p>
            <a:pPr>
              <a:buFont typeface="Courier New" pitchFamily="49" charset="0"/>
              <a:buChar char="o"/>
            </a:pPr>
            <a:r>
              <a:rPr lang="en-US" sz="2400" dirty="0" smtClean="0"/>
              <a:t>She believes nursing is based on human values</a:t>
            </a: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8033" y="413359"/>
            <a:ext cx="2799567" cy="1143000"/>
          </a:xfrm>
          <a:ln>
            <a:solidFill>
              <a:schemeClr val="tx1"/>
            </a:solidFill>
          </a:ln>
        </p:spPr>
        <p:txBody>
          <a:bodyPr>
            <a:noAutofit/>
          </a:bodyPr>
          <a:lstStyle/>
          <a:p>
            <a:pPr algn="l"/>
            <a:r>
              <a:rPr lang="en-US" sz="4800" dirty="0" smtClean="0">
                <a:solidFill>
                  <a:schemeClr val="tx1"/>
                </a:solidFill>
                <a:effectLst/>
              </a:rPr>
              <a:t>Summary</a:t>
            </a:r>
            <a:endParaRPr lang="en-US" sz="4800" dirty="0">
              <a:solidFill>
                <a:schemeClr val="tx1"/>
              </a:solidFill>
              <a:effectLst/>
            </a:endParaRPr>
          </a:p>
        </p:txBody>
      </p:sp>
      <p:sp>
        <p:nvSpPr>
          <p:cNvPr id="3" name="Content Placeholder 2"/>
          <p:cNvSpPr>
            <a:spLocks noGrp="1"/>
          </p:cNvSpPr>
          <p:nvPr>
            <p:ph idx="1"/>
          </p:nvPr>
        </p:nvSpPr>
        <p:spPr>
          <a:xfrm>
            <a:off x="444673" y="1878904"/>
            <a:ext cx="8229600" cy="4709160"/>
          </a:xfrm>
        </p:spPr>
        <p:txBody>
          <a:bodyPr>
            <a:normAutofit/>
          </a:bodyPr>
          <a:lstStyle/>
          <a:p>
            <a:pPr>
              <a:buFont typeface="Courier New" pitchFamily="49" charset="0"/>
              <a:buChar char="o"/>
            </a:pPr>
            <a:r>
              <a:rPr lang="en-US" sz="2400" dirty="0" smtClean="0"/>
              <a:t>10 </a:t>
            </a:r>
            <a:r>
              <a:rPr lang="en-US" sz="2400" dirty="0" err="1" smtClean="0"/>
              <a:t>carative</a:t>
            </a:r>
            <a:r>
              <a:rPr lang="en-US" sz="2400" dirty="0" smtClean="0"/>
              <a:t> factors should guide nursing practice</a:t>
            </a:r>
          </a:p>
          <a:p>
            <a:pPr>
              <a:buNone/>
            </a:pPr>
            <a:endParaRPr lang="en-US" sz="2400" dirty="0" smtClean="0"/>
          </a:p>
          <a:p>
            <a:pPr>
              <a:buFont typeface="Courier New" pitchFamily="49" charset="0"/>
              <a:buChar char="o"/>
            </a:pPr>
            <a:r>
              <a:rPr lang="en-US" sz="2400" dirty="0" smtClean="0"/>
              <a:t>Trust, acceptance and development of openness are essential to nurse-patient relationships</a:t>
            </a:r>
          </a:p>
          <a:p>
            <a:pPr>
              <a:buFont typeface="Courier New" pitchFamily="49" charset="0"/>
              <a:buChar char="o"/>
            </a:pPr>
            <a:endParaRPr lang="en-US" sz="2400" dirty="0" smtClean="0"/>
          </a:p>
          <a:p>
            <a:pPr>
              <a:buFont typeface="Courier New" pitchFamily="49" charset="0"/>
              <a:buChar char="o"/>
            </a:pPr>
            <a:r>
              <a:rPr lang="en-US" sz="2400" dirty="0" smtClean="0"/>
              <a:t>Creating and maintaining a caring environment is vital</a:t>
            </a:r>
          </a:p>
          <a:p>
            <a:pPr>
              <a:buFont typeface="Courier New" pitchFamily="49" charset="0"/>
              <a:buChar char="o"/>
            </a:pPr>
            <a:endParaRPr lang="en-US" sz="2400" dirty="0" smtClean="0"/>
          </a:p>
          <a:p>
            <a:pPr>
              <a:buFont typeface="Courier New" pitchFamily="49" charset="0"/>
              <a:buChar char="o"/>
            </a:pPr>
            <a:r>
              <a:rPr lang="en-US" sz="2400" dirty="0" smtClean="0"/>
              <a:t>Respects overall meaning of life from patient’s perspective</a:t>
            </a:r>
          </a:p>
          <a:p>
            <a:pPr>
              <a:buFont typeface="Courier New" pitchFamily="49" charset="0"/>
              <a:buChar char="o"/>
            </a:pPr>
            <a:endParaRPr lang="en-US" sz="2400" dirty="0" smtClean="0"/>
          </a:p>
          <a:p>
            <a:pPr>
              <a:buFont typeface="Courier New" pitchFamily="49" charset="0"/>
              <a:buChar char="o"/>
            </a:pPr>
            <a:r>
              <a:rPr lang="en-US" sz="2400" dirty="0" smtClean="0"/>
              <a:t>Nurse and patient participate together in the transpersonal caring process</a:t>
            </a:r>
          </a:p>
          <a:p>
            <a:pPr>
              <a:buFont typeface="Courier New" pitchFamily="49" charset="0"/>
              <a:buChar char="o"/>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81322" y="441987"/>
            <a:ext cx="3078178" cy="1046440"/>
          </a:xfrm>
          <a:prstGeom prst="rect">
            <a:avLst/>
          </a:prstGeom>
          <a:noFill/>
          <a:ln>
            <a:solidFill>
              <a:schemeClr val="tx1"/>
            </a:solidFill>
          </a:ln>
        </p:spPr>
        <p:txBody>
          <a:bodyPr wrap="square" rtlCol="0">
            <a:spAutoFit/>
          </a:bodyPr>
          <a:lstStyle/>
          <a:p>
            <a:pPr algn="ctr"/>
            <a:r>
              <a:rPr lang="en-US" sz="4400" b="1" dirty="0" smtClean="0"/>
              <a:t>References</a:t>
            </a:r>
            <a:endParaRPr lang="en-US" dirty="0" smtClean="0"/>
          </a:p>
          <a:p>
            <a:endParaRPr lang="en-US" dirty="0" smtClean="0"/>
          </a:p>
        </p:txBody>
      </p:sp>
      <p:sp>
        <p:nvSpPr>
          <p:cNvPr id="1025" name="Rectangle 1"/>
          <p:cNvSpPr>
            <a:spLocks noChangeArrowheads="1"/>
          </p:cNvSpPr>
          <p:nvPr/>
        </p:nvSpPr>
        <p:spPr bwMode="auto">
          <a:xfrm>
            <a:off x="0" y="1752600"/>
            <a:ext cx="91440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7200" algn="l" defTabSz="914400" rtl="0" eaLnBrk="1" fontAlgn="base" latinLnBrk="0" hangingPunct="1">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Cara, C. (2003). A pragmatic view of Jean Watson’s caring theory</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International Journal for Human Caring</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7(3),</a:t>
            </a:r>
          </a:p>
          <a:p>
            <a:pPr lvl="0" indent="457200" defTabSz="914400" fontAlgn="base">
              <a:lnSpc>
                <a:spcPct val="200000"/>
              </a:lnSpc>
              <a:spcBef>
                <a:spcPct val="0"/>
              </a:spcBef>
              <a:spcAft>
                <a:spcPct val="0"/>
              </a:spcAf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51-57. Retrieved</a:t>
            </a:r>
            <a:r>
              <a:rPr kumimoji="0" lang="en-US" sz="1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 </a:t>
            </a:r>
            <a:r>
              <a:rPr lang="en-US" sz="1400" dirty="0" smtClean="0">
                <a:latin typeface="Times New Roman" pitchFamily="18" charset="0"/>
                <a:ea typeface="Calibri" pitchFamily="34" charset="0"/>
                <a:cs typeface="Times New Roman" pitchFamily="18" charset="0"/>
              </a:rPr>
              <a:t>from http://</a:t>
            </a:r>
            <a:r>
              <a:rPr lang="en-US" sz="1400" dirty="0" smtClean="0">
                <a:latin typeface="Times New Roman" pitchFamily="18" charset="0"/>
                <a:ea typeface="Calibri" pitchFamily="34" charset="0"/>
                <a:cs typeface="Times New Roman" pitchFamily="18" charset="0"/>
              </a:rPr>
              <a:t>proxy.library.eiu.edu:2053/ehost/pdfviewer/pdfviewer?sid=e3295e7a-6a5e-4ca4-	915b-95a41b718945%40sessionmgr110&amp;vid=5&amp;hid=125</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Chitty, K.K., &amp; Black, B.P.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Professional nursing: Concepts and challenges </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(6</a:t>
            </a:r>
            <a:r>
              <a:rPr kumimoji="0" lang="en-US" sz="1400" b="0" i="0" u="none" strike="noStrike" cap="none" normalizeH="0" baseline="30000" dirty="0" smtClean="0">
                <a:ln>
                  <a:noFill/>
                </a:ln>
                <a:solidFill>
                  <a:schemeClr val="tx1"/>
                </a:solidFill>
                <a:effectLst/>
                <a:latin typeface="Times New Roman" pitchFamily="18" charset="0"/>
                <a:ea typeface="Calibri" pitchFamily="34" charset="0"/>
                <a:cs typeface="Times New Roman" pitchFamily="18" charset="0"/>
              </a:rPr>
              <a:t>th</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ed.).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Maryland Heights, MO: Saunders Elsevier.</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cs typeface="Times New Roman" pitchFamily="18" charset="0"/>
              </a:rPr>
              <a:t>Gallagher-</a:t>
            </a:r>
            <a:r>
              <a:rPr lang="en-US" sz="1400" dirty="0" err="1" smtClean="0">
                <a:latin typeface="Times New Roman" pitchFamily="18" charset="0"/>
                <a:cs typeface="Times New Roman" pitchFamily="18" charset="0"/>
              </a:rPr>
              <a:t>Lepak</a:t>
            </a:r>
            <a:r>
              <a:rPr lang="en-US" sz="1400" dirty="0" smtClean="0">
                <a:latin typeface="Times New Roman" pitchFamily="18" charset="0"/>
                <a:cs typeface="Times New Roman" pitchFamily="18" charset="0"/>
              </a:rPr>
              <a:t>, S. (2009). Transpersonal caring: A nursing practice guideline. </a:t>
            </a:r>
            <a:r>
              <a:rPr lang="en-US" sz="1400" i="1" dirty="0" smtClean="0">
                <a:latin typeface="Times New Roman" pitchFamily="18" charset="0"/>
                <a:cs typeface="Times New Roman" pitchFamily="18" charset="0"/>
              </a:rPr>
              <a:t>Holistic Nursing Practice</a:t>
            </a:r>
            <a:r>
              <a:rPr lang="en-US" sz="1400" dirty="0" smtClean="0">
                <a:latin typeface="Times New Roman" pitchFamily="18" charset="0"/>
                <a:cs typeface="Times New Roman" pitchFamily="18" charset="0"/>
              </a:rPr>
              <a:t>, 23(3),</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171-182. </a:t>
            </a:r>
            <a:r>
              <a:rPr lang="en-US" sz="1400" dirty="0" smtClean="0">
                <a:latin typeface="Times New Roman" pitchFamily="18" charset="0"/>
                <a:cs typeface="Times New Roman" pitchFamily="18" charset="0"/>
              </a:rPr>
              <a:t>Retrieved from http://www.thepoint.lww.com/taylor7e#/Asset/InlineAssetsByTaxonomy?productId</a:t>
            </a:r>
            <a:r>
              <a:rPr lang="en-US" sz="1400" dirty="0" smtClean="0">
                <a:latin typeface="Times New Roman" pitchFamily="18" charset="0"/>
                <a:cs typeface="Times New Roman" pitchFamily="18" charset="0"/>
              </a:rPr>
              <a:t>=</a:t>
            </a:r>
          </a:p>
          <a:p>
            <a:pPr lvl="0" indent="457200" defTabSz="914400" eaLnBrk="0" fontAlgn="base" hangingPunct="0">
              <a:lnSpc>
                <a:spcPct val="200000"/>
              </a:lnSpc>
              <a:spcBef>
                <a:spcPct val="0"/>
              </a:spcBef>
              <a:spcAft>
                <a:spcPct val="0"/>
              </a:spcAft>
            </a:pPr>
            <a:r>
              <a:rPr lang="en-US" sz="1400" dirty="0" smtClean="0">
                <a:latin typeface="Times New Roman" pitchFamily="18" charset="0"/>
                <a:cs typeface="Times New Roman" pitchFamily="18" charset="0"/>
              </a:rPr>
              <a:t>	</a:t>
            </a:r>
            <a:r>
              <a:rPr lang="en-US" sz="1400" dirty="0" smtClean="0">
                <a:latin typeface="Times New Roman" pitchFamily="18" charset="0"/>
                <a:cs typeface="Times New Roman" pitchFamily="18" charset="0"/>
              </a:rPr>
              <a:t>3172&amp;resourceId=145100&amp;taxonomyId=162&amp;previousTaxonomyId</a:t>
            </a:r>
            <a:r>
              <a:rPr lang="en-US" sz="1400" dirty="0" smtClean="0">
                <a:latin typeface="Times New Roman" pitchFamily="18" charset="0"/>
                <a:cs typeface="Times New Roman" pitchFamily="18" charset="0"/>
              </a:rPr>
              <a:t>=-100&amp;nextTaxonomyId=-101</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Watson Caring Science Institute. (2011). </a:t>
            </a:r>
            <a:r>
              <a:rPr kumimoji="0" lang="en-US" sz="14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Dr. Jean Watson</a:t>
            </a:r>
            <a:r>
              <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Retrieved from http://www.watsoncaringscience.org/</a:t>
            </a: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a:t>
            </a:r>
            <a:r>
              <a:rPr lang="en-US" sz="1400" dirty="0" smtClean="0">
                <a:latin typeface="Times New Roman" pitchFamily="18" charset="0"/>
                <a:ea typeface="Calibri" pitchFamily="34" charset="0"/>
                <a:cs typeface="Times New Roman" pitchFamily="18" charset="0"/>
              </a:rPr>
              <a:t>index.cfm/category/78/biography.cfm</a:t>
            </a:r>
            <a:endParaRPr kumimoji="0" lang="en-US" sz="1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lang="en-US" sz="1400" dirty="0" smtClean="0">
                <a:latin typeface="Times New Roman" pitchFamily="18" charset="0"/>
                <a:ea typeface="Calibri" pitchFamily="34" charset="0"/>
                <a:cs typeface="Times New Roman" pitchFamily="18" charset="0"/>
              </a:rPr>
              <a:t>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339" y="622300"/>
            <a:ext cx="2808961" cy="1143000"/>
          </a:xfrm>
          <a:ln>
            <a:solidFill>
              <a:schemeClr val="tx1"/>
            </a:solidFill>
          </a:ln>
        </p:spPr>
        <p:txBody>
          <a:bodyPr>
            <a:normAutofit/>
          </a:bodyPr>
          <a:lstStyle/>
          <a:p>
            <a:pPr algn="l"/>
            <a:r>
              <a:rPr lang="en-US" sz="4400" dirty="0" smtClean="0">
                <a:solidFill>
                  <a:schemeClr val="tx1"/>
                </a:solidFill>
                <a:effectLst/>
              </a:rPr>
              <a:t>Objectives</a:t>
            </a:r>
            <a:endParaRPr lang="en-US" sz="4400" dirty="0">
              <a:solidFill>
                <a:schemeClr val="tx1"/>
              </a:solidFill>
              <a:effectLst/>
            </a:endParaRPr>
          </a:p>
        </p:txBody>
      </p:sp>
      <p:sp>
        <p:nvSpPr>
          <p:cNvPr id="3" name="Content Placeholder 2"/>
          <p:cNvSpPr>
            <a:spLocks noGrp="1"/>
          </p:cNvSpPr>
          <p:nvPr>
            <p:ph idx="1"/>
          </p:nvPr>
        </p:nvSpPr>
        <p:spPr>
          <a:xfrm>
            <a:off x="620039" y="2148840"/>
            <a:ext cx="8229600" cy="4709160"/>
          </a:xfrm>
        </p:spPr>
        <p:txBody>
          <a:bodyPr>
            <a:normAutofit/>
          </a:bodyPr>
          <a:lstStyle/>
          <a:p>
            <a:pPr>
              <a:buFont typeface="Courier New" pitchFamily="49" charset="0"/>
              <a:buChar char="o"/>
            </a:pPr>
            <a:r>
              <a:rPr lang="en-US" sz="3200" dirty="0" smtClean="0"/>
              <a:t>Give a brief history of Jean Watson</a:t>
            </a:r>
          </a:p>
          <a:p>
            <a:pPr>
              <a:buFont typeface="Courier New" pitchFamily="49" charset="0"/>
              <a:buChar char="o"/>
            </a:pPr>
            <a:r>
              <a:rPr lang="en-US" sz="3200" dirty="0" smtClean="0"/>
              <a:t>Explain how Watson’s theory was developed</a:t>
            </a:r>
          </a:p>
          <a:p>
            <a:pPr>
              <a:buFont typeface="Courier New" pitchFamily="49" charset="0"/>
              <a:buChar char="o"/>
            </a:pPr>
            <a:r>
              <a:rPr lang="en-US" sz="3200" dirty="0" smtClean="0"/>
              <a:t>Describe the basic concepts of Watson’s theory</a:t>
            </a:r>
          </a:p>
          <a:p>
            <a:pPr>
              <a:buFont typeface="Courier New" pitchFamily="49" charset="0"/>
              <a:buChar char="o"/>
            </a:pPr>
            <a:r>
              <a:rPr lang="en-US" sz="3200" dirty="0" smtClean="0"/>
              <a:t>I</a:t>
            </a:r>
            <a:r>
              <a:rPr lang="en-US" sz="3200" dirty="0" smtClean="0"/>
              <a:t>llustrate how to implement Watson’s theory in everyday nursing practice</a:t>
            </a:r>
          </a:p>
          <a:p>
            <a:pPr>
              <a:buFont typeface="Courier New" pitchFamily="49" charset="0"/>
              <a:buChar char="o"/>
            </a:pPr>
            <a:r>
              <a:rPr lang="en-US" sz="3200" dirty="0" smtClean="0"/>
              <a:t>Summarize the given information</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6706" y="769545"/>
            <a:ext cx="4544839" cy="922459"/>
          </a:xfrm>
          <a:ln>
            <a:solidFill>
              <a:schemeClr val="tx1"/>
            </a:solidFill>
          </a:ln>
        </p:spPr>
        <p:txBody>
          <a:bodyPr>
            <a:normAutofit/>
          </a:bodyPr>
          <a:lstStyle/>
          <a:p>
            <a:pPr algn="l"/>
            <a:r>
              <a:rPr lang="en-US" sz="4400" dirty="0" smtClean="0">
                <a:solidFill>
                  <a:schemeClr val="tx1"/>
                </a:solidFill>
                <a:effectLst/>
              </a:rPr>
              <a:t>Jean </a:t>
            </a:r>
            <a:r>
              <a:rPr lang="en-US" sz="4400" dirty="0" smtClean="0">
                <a:solidFill>
                  <a:schemeClr val="tx1"/>
                </a:solidFill>
                <a:effectLst/>
              </a:rPr>
              <a:t>Watson Bio</a:t>
            </a:r>
            <a:endParaRPr lang="en-US" sz="4400" dirty="0">
              <a:solidFill>
                <a:schemeClr val="tx1"/>
              </a:solidFill>
              <a:effectLst/>
            </a:endParaRPr>
          </a:p>
        </p:txBody>
      </p:sp>
      <p:sp>
        <p:nvSpPr>
          <p:cNvPr id="3" name="Content Placeholder 2"/>
          <p:cNvSpPr>
            <a:spLocks noGrp="1"/>
          </p:cNvSpPr>
          <p:nvPr>
            <p:ph idx="1"/>
          </p:nvPr>
        </p:nvSpPr>
        <p:spPr>
          <a:xfrm>
            <a:off x="386561" y="1901228"/>
            <a:ext cx="7313613" cy="4309559"/>
          </a:xfrm>
        </p:spPr>
        <p:txBody>
          <a:bodyPr>
            <a:normAutofit/>
          </a:bodyPr>
          <a:lstStyle/>
          <a:p>
            <a:pPr>
              <a:buFont typeface="Courier New" pitchFamily="49" charset="0"/>
              <a:buChar char="o"/>
            </a:pPr>
            <a:endParaRPr lang="en-US" dirty="0" smtClean="0"/>
          </a:p>
          <a:p>
            <a:pPr>
              <a:buFont typeface="Courier New" pitchFamily="49" charset="0"/>
              <a:buChar char="o"/>
            </a:pPr>
            <a:r>
              <a:rPr lang="en-US" dirty="0" smtClean="0"/>
              <a:t>Born in a small town in West Virginia in the 1940’s</a:t>
            </a:r>
          </a:p>
          <a:p>
            <a:pPr>
              <a:buNone/>
            </a:pPr>
            <a:r>
              <a:rPr lang="en-US" dirty="0" smtClean="0"/>
              <a:t>	</a:t>
            </a:r>
            <a:r>
              <a:rPr lang="en-US" b="1" dirty="0" smtClean="0"/>
              <a:t>Education</a:t>
            </a:r>
            <a:r>
              <a:rPr lang="en-US" dirty="0" smtClean="0"/>
              <a:t>: </a:t>
            </a:r>
            <a:endParaRPr lang="en-US" dirty="0" smtClean="0"/>
          </a:p>
          <a:p>
            <a:pPr>
              <a:buFont typeface="Courier New" pitchFamily="49" charset="0"/>
              <a:buChar char="o"/>
            </a:pPr>
            <a:r>
              <a:rPr lang="en-US" dirty="0" smtClean="0"/>
              <a:t>BSN, University of Colorado, 1964</a:t>
            </a:r>
          </a:p>
          <a:p>
            <a:pPr>
              <a:buFont typeface="Courier New" pitchFamily="49" charset="0"/>
              <a:buChar char="o"/>
            </a:pPr>
            <a:r>
              <a:rPr lang="en-US" dirty="0" smtClean="0"/>
              <a:t>MS, University of Colorado, 1966</a:t>
            </a:r>
          </a:p>
          <a:p>
            <a:pPr>
              <a:buFont typeface="Courier New" pitchFamily="49" charset="0"/>
              <a:buChar char="o"/>
            </a:pPr>
            <a:r>
              <a:rPr lang="en-US" dirty="0" smtClean="0"/>
              <a:t>PhD, University of Colorado, 1973 </a:t>
            </a:r>
          </a:p>
          <a:p>
            <a:pPr>
              <a:buFont typeface="Courier New" pitchFamily="49" charset="0"/>
              <a:buChar char="o"/>
            </a:pPr>
            <a:endParaRPr lang="en-US" dirty="0" smtClean="0"/>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1377" y="1004935"/>
            <a:ext cx="8229600" cy="5402118"/>
          </a:xfrm>
        </p:spPr>
        <p:txBody>
          <a:bodyPr>
            <a:normAutofit/>
          </a:bodyPr>
          <a:lstStyle/>
          <a:p>
            <a:endParaRPr lang="en-US" dirty="0" smtClean="0"/>
          </a:p>
          <a:p>
            <a:endParaRPr lang="en-US" dirty="0" smtClean="0"/>
          </a:p>
          <a:p>
            <a:pPr>
              <a:buFont typeface="Courier New" pitchFamily="49" charset="0"/>
              <a:buChar char="o"/>
            </a:pPr>
            <a:r>
              <a:rPr lang="en-US" dirty="0" smtClean="0"/>
              <a:t>Distinguished Professor of </a:t>
            </a:r>
            <a:r>
              <a:rPr lang="en-US" dirty="0" smtClean="0"/>
              <a:t>Nursing</a:t>
            </a:r>
            <a:endParaRPr lang="en-US" dirty="0" smtClean="0"/>
          </a:p>
          <a:p>
            <a:pPr>
              <a:buFont typeface="Courier New" pitchFamily="49" charset="0"/>
              <a:buChar char="o"/>
            </a:pPr>
            <a:r>
              <a:rPr lang="en-US" dirty="0" smtClean="0"/>
              <a:t>Earned undergraduate and graduate degrees in nursing and psychiatric-mental health nursing </a:t>
            </a:r>
          </a:p>
          <a:p>
            <a:pPr>
              <a:buFont typeface="Courier New" pitchFamily="49" charset="0"/>
              <a:buChar char="o"/>
            </a:pPr>
            <a:r>
              <a:rPr lang="en-US" dirty="0" smtClean="0"/>
              <a:t>Has a PhD in educational psychology and counseling</a:t>
            </a:r>
          </a:p>
          <a:p>
            <a:pPr>
              <a:buFont typeface="Courier New" pitchFamily="49" charset="0"/>
              <a:buChar char="o"/>
            </a:pPr>
            <a:r>
              <a:rPr lang="en-US" dirty="0" smtClean="0"/>
              <a:t>Widely published </a:t>
            </a:r>
            <a:r>
              <a:rPr lang="en-US" dirty="0" smtClean="0"/>
              <a:t>author/co-author</a:t>
            </a:r>
          </a:p>
          <a:p>
            <a:pPr>
              <a:buFont typeface="Courier New" pitchFamily="49" charset="0"/>
              <a:buChar char="o"/>
            </a:pPr>
            <a:r>
              <a:rPr lang="en-US" dirty="0" smtClean="0"/>
              <a:t>Holds numerous awards and </a:t>
            </a:r>
            <a:r>
              <a:rPr lang="en-US" dirty="0" smtClean="0"/>
              <a:t>honors</a:t>
            </a:r>
            <a:endParaRPr lang="en-US" dirty="0" smtClean="0"/>
          </a:p>
          <a:p>
            <a:pPr>
              <a:buFont typeface="Courier New" pitchFamily="49" charset="0"/>
              <a:buChar char="o"/>
            </a:pPr>
            <a:r>
              <a:rPr lang="en-US" dirty="0" smtClean="0"/>
              <a:t>Founder and d</a:t>
            </a:r>
            <a:r>
              <a:rPr lang="en-US" dirty="0" smtClean="0"/>
              <a:t>irector of non-profit foundation</a:t>
            </a:r>
            <a:endParaRPr lang="en-US" dirty="0" smtClean="0"/>
          </a:p>
          <a:p>
            <a:pPr>
              <a:buFont typeface="Courier New" pitchFamily="49" charset="0"/>
              <a:buChar char="o"/>
            </a:pPr>
            <a:endParaRPr lang="en-US" dirty="0" smtClean="0"/>
          </a:p>
          <a:p>
            <a:endParaRPr lang="en-US" dirty="0"/>
          </a:p>
        </p:txBody>
      </p:sp>
      <p:sp>
        <p:nvSpPr>
          <p:cNvPr id="4" name="TextBox 3"/>
          <p:cNvSpPr txBox="1"/>
          <p:nvPr/>
        </p:nvSpPr>
        <p:spPr>
          <a:xfrm>
            <a:off x="1023043" y="588475"/>
            <a:ext cx="4336609" cy="769441"/>
          </a:xfrm>
          <a:prstGeom prst="rect">
            <a:avLst/>
          </a:prstGeom>
          <a:noFill/>
          <a:ln>
            <a:solidFill>
              <a:schemeClr val="tx1"/>
            </a:solidFill>
          </a:ln>
        </p:spPr>
        <p:txBody>
          <a:bodyPr wrap="square" rtlCol="0">
            <a:spAutoFit/>
          </a:bodyPr>
          <a:lstStyle/>
          <a:p>
            <a:r>
              <a:rPr lang="en-US" sz="4400" b="1" dirty="0" smtClean="0"/>
              <a:t>Jean Watson Bio</a:t>
            </a:r>
            <a:endParaRPr lang="en-US" sz="4400"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929" y="274638"/>
            <a:ext cx="5855110"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28800"/>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Work recognized as human science</a:t>
            </a:r>
          </a:p>
          <a:p>
            <a:pPr>
              <a:buFont typeface="Courier New" pitchFamily="49" charset="0"/>
              <a:buChar char="o"/>
            </a:pPr>
            <a:r>
              <a:rPr lang="en-US" sz="3200" dirty="0" smtClean="0">
                <a:latin typeface="Times New Roman" pitchFamily="18" charset="0"/>
                <a:cs typeface="Times New Roman" pitchFamily="18" charset="0"/>
              </a:rPr>
              <a:t>Recognizes patient caring needs and nursing caring responses</a:t>
            </a:r>
          </a:p>
          <a:p>
            <a:pPr>
              <a:buFont typeface="Courier New" pitchFamily="49" charset="0"/>
              <a:buChar char="o"/>
            </a:pPr>
            <a:r>
              <a:rPr lang="en-US" sz="3200" dirty="0" smtClean="0">
                <a:latin typeface="Times New Roman" pitchFamily="18" charset="0"/>
                <a:cs typeface="Times New Roman" pitchFamily="18" charset="0"/>
              </a:rPr>
              <a:t>10 </a:t>
            </a:r>
            <a:r>
              <a:rPr lang="en-US" sz="3200" dirty="0" err="1" smtClean="0">
                <a:latin typeface="Times New Roman" pitchFamily="18" charset="0"/>
                <a:cs typeface="Times New Roman" pitchFamily="18" charset="0"/>
              </a:rPr>
              <a:t>carative</a:t>
            </a:r>
            <a:r>
              <a:rPr lang="en-US" sz="3200" dirty="0" smtClean="0">
                <a:latin typeface="Times New Roman" pitchFamily="18" charset="0"/>
                <a:cs typeface="Times New Roman" pitchFamily="18" charset="0"/>
              </a:rPr>
              <a:t> factors</a:t>
            </a:r>
          </a:p>
          <a:p>
            <a:pPr>
              <a:buFont typeface="Courier New" pitchFamily="49" charset="0"/>
              <a:buChar char="o"/>
            </a:pPr>
            <a:r>
              <a:rPr lang="en-US" sz="3200" dirty="0" smtClean="0">
                <a:latin typeface="Times New Roman" pitchFamily="18" charset="0"/>
                <a:cs typeface="Times New Roman" pitchFamily="18" charset="0"/>
              </a:rPr>
              <a:t>Differentiating nursing from </a:t>
            </a:r>
            <a:r>
              <a:rPr lang="en-US" sz="3200" dirty="0" smtClean="0">
                <a:latin typeface="Times New Roman" pitchFamily="18" charset="0"/>
                <a:cs typeface="Times New Roman" pitchFamily="18" charset="0"/>
              </a:rPr>
              <a:t>medicine</a:t>
            </a:r>
          </a:p>
          <a:p>
            <a:pPr>
              <a:buFont typeface="Courier New" pitchFamily="49" charset="0"/>
              <a:buChar char="o"/>
            </a:pPr>
            <a:r>
              <a:rPr lang="en-US" sz="3200" dirty="0" smtClean="0">
                <a:latin typeface="Times New Roman" pitchFamily="18" charset="0"/>
                <a:cs typeface="Times New Roman" pitchFamily="18" charset="0"/>
              </a:rPr>
              <a:t>Focal point should be on person and lived experiences</a:t>
            </a:r>
            <a:endParaRPr lang="en-US" sz="3200" dirty="0" smtClean="0">
              <a:latin typeface="Times New Roman" pitchFamily="18" charset="0"/>
              <a:cs typeface="Times New Roman" pitchFamily="18" charset="0"/>
            </a:endParaRP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420" y="274638"/>
            <a:ext cx="5825613" cy="1143000"/>
          </a:xfrm>
          <a:ln>
            <a:solidFill>
              <a:schemeClr val="tx1"/>
            </a:solidFill>
          </a:ln>
        </p:spPr>
        <p:txBody>
          <a:bodyPr>
            <a:normAutofit/>
          </a:bodyPr>
          <a:lstStyle/>
          <a:p>
            <a:pPr algn="l"/>
            <a:r>
              <a:rPr lang="en-US" sz="4400" dirty="0" smtClean="0">
                <a:solidFill>
                  <a:schemeClr val="tx1"/>
                </a:solidFill>
                <a:effectLst/>
              </a:rPr>
              <a:t>Development of Theory</a:t>
            </a:r>
            <a:endParaRPr lang="en-US" sz="4400" dirty="0">
              <a:solidFill>
                <a:schemeClr val="tx1"/>
              </a:solidFill>
              <a:effectLst/>
            </a:endParaRPr>
          </a:p>
        </p:txBody>
      </p:sp>
      <p:sp>
        <p:nvSpPr>
          <p:cNvPr id="3" name="Content Placeholder 2"/>
          <p:cNvSpPr>
            <a:spLocks noGrp="1"/>
          </p:cNvSpPr>
          <p:nvPr>
            <p:ph idx="1"/>
          </p:nvPr>
        </p:nvSpPr>
        <p:spPr>
          <a:xfrm>
            <a:off x="457200" y="1843548"/>
            <a:ext cx="8229600" cy="4709160"/>
          </a:xfrm>
        </p:spPr>
        <p:txBody>
          <a:bodyPr/>
          <a:lstStyle/>
          <a:p>
            <a:pPr>
              <a:buFont typeface="Courier New" pitchFamily="49" charset="0"/>
              <a:buChar char="o"/>
            </a:pPr>
            <a:r>
              <a:rPr lang="en-US" sz="3200" dirty="0" smtClean="0">
                <a:latin typeface="Times New Roman" pitchFamily="18" charset="0"/>
                <a:cs typeface="Times New Roman" pitchFamily="18" charset="0"/>
              </a:rPr>
              <a:t>Relationship of nurse and patient</a:t>
            </a:r>
          </a:p>
          <a:p>
            <a:pPr>
              <a:buFont typeface="Courier New" pitchFamily="49" charset="0"/>
              <a:buChar char="o"/>
            </a:pPr>
            <a:r>
              <a:rPr lang="en-US" sz="3200" dirty="0" smtClean="0">
                <a:latin typeface="Times New Roman" pitchFamily="18" charset="0"/>
                <a:cs typeface="Times New Roman" pitchFamily="18" charset="0"/>
              </a:rPr>
              <a:t>Relationship between nursing and spiritual matters</a:t>
            </a:r>
          </a:p>
          <a:p>
            <a:pPr>
              <a:buFont typeface="Courier New" pitchFamily="49" charset="0"/>
              <a:buChar char="o"/>
            </a:pPr>
            <a:r>
              <a:rPr lang="en-US" sz="3200" dirty="0" smtClean="0">
                <a:latin typeface="Times New Roman" pitchFamily="18" charset="0"/>
                <a:cs typeface="Times New Roman" pitchFamily="18" charset="0"/>
              </a:rPr>
              <a:t>Interest in welfare of others</a:t>
            </a:r>
          </a:p>
          <a:p>
            <a:pPr>
              <a:buFont typeface="Courier New" pitchFamily="49" charset="0"/>
              <a:buChar char="o"/>
            </a:pPr>
            <a:r>
              <a:rPr lang="en-US" sz="3200" dirty="0" smtClean="0">
                <a:latin typeface="Times New Roman" pitchFamily="18" charset="0"/>
                <a:cs typeface="Times New Roman" pitchFamily="18" charset="0"/>
              </a:rPr>
              <a:t>Scientific method used for systematic solutions to </a:t>
            </a:r>
            <a:r>
              <a:rPr lang="en-US" sz="3200" dirty="0" smtClean="0">
                <a:latin typeface="Times New Roman" pitchFamily="18" charset="0"/>
                <a:cs typeface="Times New Roman" pitchFamily="18" charset="0"/>
              </a:rPr>
              <a:t>problems</a:t>
            </a:r>
          </a:p>
          <a:p>
            <a:pPr>
              <a:buFont typeface="Courier New" pitchFamily="49" charset="0"/>
              <a:buChar char="o"/>
            </a:pPr>
            <a:r>
              <a:rPr lang="en-US" sz="3200" dirty="0" smtClean="0">
                <a:latin typeface="Times New Roman" pitchFamily="18" charset="0"/>
                <a:cs typeface="Times New Roman" pitchFamily="18" charset="0"/>
              </a:rPr>
              <a:t>Caring is fundamental to nursing practice</a:t>
            </a:r>
            <a:endParaRPr lang="en-US" sz="3200" dirty="0" smtClean="0">
              <a:latin typeface="Times New Roman" pitchFamily="18" charset="0"/>
              <a:cs typeface="Times New Roman" pitchFamily="18" charset="0"/>
            </a:endParaRPr>
          </a:p>
          <a:p>
            <a:pPr>
              <a:buFont typeface="Courier New" pitchFamily="49" charset="0"/>
              <a:buChar char="o"/>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4155" y="1674891"/>
            <a:ext cx="8609845" cy="4893647"/>
          </a:xfrm>
          <a:prstGeom prst="rect">
            <a:avLst/>
          </a:prstGeom>
          <a:noFill/>
        </p:spPr>
        <p:txBody>
          <a:bodyPr wrap="square" rtlCol="0">
            <a:spAutoFit/>
          </a:bodyPr>
          <a:lstStyle/>
          <a:p>
            <a:pPr marL="457200" indent="-457200">
              <a:buAutoNum type="arabicParenR"/>
            </a:pPr>
            <a:r>
              <a:rPr lang="en-US" sz="2400" b="1" dirty="0" smtClean="0"/>
              <a:t>The </a:t>
            </a:r>
            <a:r>
              <a:rPr lang="en-US" sz="2400" b="1" dirty="0" err="1" smtClean="0"/>
              <a:t>Carative</a:t>
            </a:r>
            <a:r>
              <a:rPr lang="en-US" sz="2400" b="1" dirty="0" smtClean="0"/>
              <a:t> Factors: </a:t>
            </a:r>
            <a:r>
              <a:rPr lang="en-US" sz="2400" b="1" dirty="0" smtClean="0"/>
              <a:t>a guide </a:t>
            </a:r>
            <a:r>
              <a:rPr lang="en-US" sz="2400" b="1" dirty="0" smtClean="0"/>
              <a:t>for the core of </a:t>
            </a:r>
            <a:r>
              <a:rPr lang="en-US" sz="2400" b="1" dirty="0" smtClean="0"/>
              <a:t>nursing</a:t>
            </a:r>
          </a:p>
          <a:p>
            <a:pPr marL="457200" indent="-457200"/>
            <a:endParaRPr lang="en-US" sz="2400" b="1" dirty="0" smtClean="0"/>
          </a:p>
          <a:p>
            <a:pPr marL="457200" indent="-457200">
              <a:buFont typeface="Courier New" pitchFamily="49" charset="0"/>
              <a:buChar char="o"/>
            </a:pPr>
            <a:r>
              <a:rPr lang="en-US" sz="2400" b="1" dirty="0" smtClean="0"/>
              <a:t> </a:t>
            </a:r>
            <a:r>
              <a:rPr lang="en-US" sz="2400" dirty="0" smtClean="0"/>
              <a:t>Humanistic-altruistic </a:t>
            </a:r>
            <a:r>
              <a:rPr lang="en-US" sz="2400" dirty="0" smtClean="0"/>
              <a:t>system of </a:t>
            </a:r>
            <a:r>
              <a:rPr lang="en-US" sz="2400" dirty="0" smtClean="0"/>
              <a:t>value</a:t>
            </a:r>
            <a:endParaRPr lang="en-US" sz="2400" dirty="0" smtClean="0"/>
          </a:p>
          <a:p>
            <a:pPr marL="514350" indent="-514350">
              <a:buFont typeface="Courier New" pitchFamily="49" charset="0"/>
              <a:buChar char="o"/>
            </a:pPr>
            <a:r>
              <a:rPr lang="en-US" sz="2400" dirty="0" smtClean="0"/>
              <a:t>Faith</a:t>
            </a:r>
          </a:p>
          <a:p>
            <a:pPr marL="514350" indent="-514350">
              <a:buFont typeface="Courier New" pitchFamily="49" charset="0"/>
              <a:buChar char="o"/>
            </a:pPr>
            <a:r>
              <a:rPr lang="en-US" sz="2400" dirty="0" smtClean="0"/>
              <a:t>Hope</a:t>
            </a:r>
            <a:endParaRPr lang="en-US" sz="2400" dirty="0" smtClean="0"/>
          </a:p>
          <a:p>
            <a:pPr marL="514350" indent="-514350">
              <a:buFont typeface="Courier New" pitchFamily="49" charset="0"/>
              <a:buChar char="o"/>
            </a:pPr>
            <a:r>
              <a:rPr lang="en-US" sz="2400" dirty="0" smtClean="0"/>
              <a:t>Sensitivity </a:t>
            </a:r>
            <a:r>
              <a:rPr lang="en-US" sz="2400" dirty="0" smtClean="0"/>
              <a:t>to self and others</a:t>
            </a:r>
          </a:p>
          <a:p>
            <a:pPr marL="514350" indent="-514350">
              <a:buFont typeface="Courier New" pitchFamily="49" charset="0"/>
              <a:buChar char="o"/>
            </a:pPr>
            <a:r>
              <a:rPr lang="en-US" sz="2400" dirty="0" smtClean="0"/>
              <a:t>Helping-trusting</a:t>
            </a:r>
            <a:r>
              <a:rPr lang="en-US" sz="2400" dirty="0" smtClean="0"/>
              <a:t>, human care relationship</a:t>
            </a:r>
          </a:p>
          <a:p>
            <a:pPr marL="514350" indent="-514350">
              <a:buFont typeface="Courier New" pitchFamily="49" charset="0"/>
              <a:buChar char="o"/>
            </a:pPr>
            <a:r>
              <a:rPr lang="en-US" sz="2400" dirty="0" smtClean="0"/>
              <a:t>Expressing </a:t>
            </a:r>
            <a:r>
              <a:rPr lang="en-US" sz="2400" dirty="0" smtClean="0"/>
              <a:t>positive and negative feelings</a:t>
            </a:r>
          </a:p>
          <a:p>
            <a:pPr marL="514350" indent="-514350">
              <a:buFont typeface="Courier New" pitchFamily="49" charset="0"/>
              <a:buChar char="o"/>
            </a:pPr>
            <a:r>
              <a:rPr lang="en-US" sz="2400" dirty="0" smtClean="0"/>
              <a:t>Creative </a:t>
            </a:r>
            <a:r>
              <a:rPr lang="en-US" sz="2400" dirty="0" smtClean="0"/>
              <a:t>problem-solving</a:t>
            </a:r>
          </a:p>
          <a:p>
            <a:pPr marL="514350" indent="-514350">
              <a:buFont typeface="Courier New" pitchFamily="49" charset="0"/>
              <a:buChar char="o"/>
            </a:pPr>
            <a:r>
              <a:rPr lang="en-US" sz="2400" dirty="0" smtClean="0"/>
              <a:t>Transpersonal </a:t>
            </a:r>
            <a:r>
              <a:rPr lang="en-US" sz="2400" dirty="0" smtClean="0"/>
              <a:t>teaching-learning</a:t>
            </a:r>
          </a:p>
          <a:p>
            <a:pPr marL="514350" indent="-514350">
              <a:buFont typeface="Courier New" pitchFamily="49" charset="0"/>
              <a:buChar char="o"/>
            </a:pPr>
            <a:r>
              <a:rPr lang="en-US" sz="2400" dirty="0" smtClean="0"/>
              <a:t>Supportive</a:t>
            </a:r>
            <a:r>
              <a:rPr lang="en-US" sz="2400" dirty="0" smtClean="0"/>
              <a:t>, protective environment</a:t>
            </a:r>
          </a:p>
          <a:p>
            <a:pPr marL="514350" indent="-514350">
              <a:buFont typeface="Courier New" pitchFamily="49" charset="0"/>
              <a:buChar char="o"/>
            </a:pPr>
            <a:r>
              <a:rPr lang="en-US" sz="2400" dirty="0" smtClean="0"/>
              <a:t>Human </a:t>
            </a:r>
            <a:r>
              <a:rPr lang="en-US" sz="2400" dirty="0" smtClean="0"/>
              <a:t>needs assistance</a:t>
            </a:r>
          </a:p>
          <a:p>
            <a:pPr marL="514350" indent="-514350">
              <a:buFont typeface="Courier New" pitchFamily="49" charset="0"/>
              <a:buChar char="o"/>
            </a:pPr>
            <a:r>
              <a:rPr lang="en-US" sz="2400" dirty="0" smtClean="0"/>
              <a:t>Existential-phenomenological-spiritual </a:t>
            </a:r>
            <a:r>
              <a:rPr lang="en-US" sz="2400" dirty="0" smtClean="0"/>
              <a:t>forces</a:t>
            </a:r>
            <a:endParaRPr lang="en-US" sz="2400" dirty="0"/>
          </a:p>
        </p:txBody>
      </p:sp>
      <p:sp>
        <p:nvSpPr>
          <p:cNvPr id="3" name="TextBox 2"/>
          <p:cNvSpPr txBox="1"/>
          <p:nvPr/>
        </p:nvSpPr>
        <p:spPr>
          <a:xfrm>
            <a:off x="579423" y="253497"/>
            <a:ext cx="7822194" cy="1200329"/>
          </a:xfrm>
          <a:prstGeom prst="rect">
            <a:avLst/>
          </a:prstGeom>
          <a:noFill/>
          <a:ln>
            <a:solidFill>
              <a:schemeClr val="tx1"/>
            </a:solidFill>
          </a:ln>
        </p:spPr>
        <p:txBody>
          <a:bodyPr wrap="square" rtlCol="0">
            <a:spAutoFit/>
          </a:bodyPr>
          <a:lstStyle/>
          <a:p>
            <a:r>
              <a:rPr lang="en-US" sz="3600" b="1" dirty="0" smtClean="0"/>
              <a:t>Basic Concepts of Theory: </a:t>
            </a:r>
          </a:p>
          <a:p>
            <a:r>
              <a:rPr lang="en-US" sz="3600" b="1" dirty="0" smtClean="0"/>
              <a:t>Three Elements</a:t>
            </a:r>
            <a:endParaRPr lang="en-US" sz="36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60490" y="2056686"/>
            <a:ext cx="8229601" cy="4801314"/>
          </a:xfrm>
          <a:prstGeom prst="rect">
            <a:avLst/>
          </a:prstGeom>
          <a:noFill/>
        </p:spPr>
        <p:txBody>
          <a:bodyPr wrap="square" rtlCol="0">
            <a:spAutoFit/>
          </a:bodyPr>
          <a:lstStyle/>
          <a:p>
            <a:pPr>
              <a:buNone/>
            </a:pPr>
            <a:r>
              <a:rPr lang="en-US" sz="2400" b="1" dirty="0" smtClean="0"/>
              <a:t>2) Transpersonal </a:t>
            </a:r>
            <a:r>
              <a:rPr lang="en-US" sz="2400" b="1" dirty="0" smtClean="0"/>
              <a:t>Caring Relationship</a:t>
            </a:r>
          </a:p>
          <a:p>
            <a:pPr>
              <a:buFont typeface="Courier New" pitchFamily="49" charset="0"/>
              <a:buChar char="o"/>
            </a:pPr>
            <a:endParaRPr lang="en-US" sz="2400" dirty="0" smtClean="0"/>
          </a:p>
          <a:p>
            <a:pPr>
              <a:buFont typeface="Courier New" pitchFamily="49" charset="0"/>
              <a:buChar char="o"/>
            </a:pPr>
            <a:r>
              <a:rPr lang="en-US" sz="2400" dirty="0" smtClean="0"/>
              <a:t>Moral </a:t>
            </a:r>
            <a:r>
              <a:rPr lang="en-US" sz="2400" dirty="0" smtClean="0"/>
              <a:t>commitment in protecting human dignity</a:t>
            </a:r>
          </a:p>
          <a:p>
            <a:pPr>
              <a:buFont typeface="Courier New" pitchFamily="49" charset="0"/>
              <a:buChar char="o"/>
            </a:pPr>
            <a:r>
              <a:rPr lang="en-US" sz="2400" dirty="0" smtClean="0"/>
              <a:t>Not </a:t>
            </a:r>
            <a:r>
              <a:rPr lang="en-US" sz="2400" dirty="0" smtClean="0"/>
              <a:t>reducing the person to the moral status of an object</a:t>
            </a:r>
          </a:p>
          <a:p>
            <a:pPr>
              <a:buFont typeface="Courier New" pitchFamily="49" charset="0"/>
              <a:buChar char="o"/>
            </a:pPr>
            <a:r>
              <a:rPr lang="en-US" sz="2400" dirty="0" smtClean="0"/>
              <a:t>Caring </a:t>
            </a:r>
            <a:r>
              <a:rPr lang="en-US" sz="2400" dirty="0" smtClean="0"/>
              <a:t>consciousness and connection have the potential </a:t>
            </a:r>
            <a:r>
              <a:rPr lang="en-US" sz="2400" dirty="0" smtClean="0"/>
              <a:t>to heal</a:t>
            </a:r>
          </a:p>
          <a:p>
            <a:pPr>
              <a:buFont typeface="Courier New" pitchFamily="49" charset="0"/>
              <a:buChar char="o"/>
            </a:pPr>
            <a:endParaRPr lang="en-US" sz="2400" dirty="0" smtClean="0"/>
          </a:p>
          <a:p>
            <a:pPr>
              <a:buNone/>
            </a:pPr>
            <a:r>
              <a:rPr lang="en-US" sz="2400" b="1" dirty="0" smtClean="0"/>
              <a:t>3) Caring Occasion/ Caring Moment</a:t>
            </a:r>
          </a:p>
          <a:p>
            <a:pPr>
              <a:buFont typeface="Courier New" pitchFamily="49" charset="0"/>
              <a:buChar char="o"/>
            </a:pPr>
            <a:endParaRPr lang="en-US" sz="2400" dirty="0" smtClean="0"/>
          </a:p>
          <a:p>
            <a:pPr>
              <a:buFont typeface="Courier New" pitchFamily="49" charset="0"/>
              <a:buChar char="o"/>
            </a:pPr>
            <a:r>
              <a:rPr lang="en-US" sz="2400" dirty="0" smtClean="0"/>
              <a:t>The moment when the nurse and patient come together so that an occasion for human caring is created</a:t>
            </a:r>
            <a:endParaRPr lang="en-US" sz="2400" b="1" dirty="0" smtClean="0"/>
          </a:p>
          <a:p>
            <a:pPr>
              <a:buFont typeface="Courier New" pitchFamily="49" charset="0"/>
              <a:buChar char="o"/>
            </a:pPr>
            <a:r>
              <a:rPr lang="en-US" sz="2400" dirty="0" smtClean="0"/>
              <a:t>Nurse must also be aware of own consciousness and presence of being in a caring moment with the </a:t>
            </a:r>
            <a:r>
              <a:rPr lang="en-US" sz="2400" dirty="0" smtClean="0"/>
              <a:t>patient</a:t>
            </a:r>
            <a:endParaRPr lang="en-US" sz="2400" dirty="0" smtClean="0"/>
          </a:p>
          <a:p>
            <a:pPr>
              <a:buFont typeface="Courier New" pitchFamily="49" charset="0"/>
              <a:buChar char="o"/>
            </a:pPr>
            <a:endParaRPr lang="en-US" dirty="0"/>
          </a:p>
        </p:txBody>
      </p:sp>
      <p:sp>
        <p:nvSpPr>
          <p:cNvPr id="3" name="TextBox 2"/>
          <p:cNvSpPr txBox="1"/>
          <p:nvPr/>
        </p:nvSpPr>
        <p:spPr>
          <a:xfrm>
            <a:off x="760490" y="434566"/>
            <a:ext cx="6076022" cy="1323439"/>
          </a:xfrm>
          <a:prstGeom prst="rect">
            <a:avLst/>
          </a:prstGeom>
          <a:noFill/>
          <a:ln>
            <a:solidFill>
              <a:schemeClr val="tx1"/>
            </a:solidFill>
          </a:ln>
        </p:spPr>
        <p:txBody>
          <a:bodyPr wrap="none" rtlCol="0">
            <a:spAutoFit/>
          </a:bodyPr>
          <a:lstStyle/>
          <a:p>
            <a:r>
              <a:rPr lang="en-US" sz="4000" b="1" dirty="0" smtClean="0"/>
              <a:t>Basic Concepts of Theory: </a:t>
            </a:r>
          </a:p>
          <a:p>
            <a:r>
              <a:rPr lang="en-US" sz="4000" b="1" dirty="0" smtClean="0"/>
              <a:t>Three Elements</a:t>
            </a:r>
            <a:endParaRPr lang="en-US" sz="40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71716" y="2299580"/>
            <a:ext cx="6264998" cy="4324261"/>
          </a:xfrm>
          <a:prstGeom prst="rect">
            <a:avLst/>
          </a:prstGeom>
          <a:noFill/>
        </p:spPr>
        <p:txBody>
          <a:bodyPr wrap="square" rtlCol="0">
            <a:spAutoFit/>
          </a:bodyPr>
          <a:lstStyle/>
          <a:p>
            <a:pPr>
              <a:buFont typeface="Courier New" pitchFamily="49" charset="0"/>
              <a:buChar char="o"/>
            </a:pPr>
            <a:r>
              <a:rPr lang="en-US" sz="2500" dirty="0" smtClean="0"/>
              <a:t>Allow Watson’s 10 </a:t>
            </a:r>
            <a:r>
              <a:rPr lang="en-US" sz="2500" dirty="0" err="1" smtClean="0"/>
              <a:t>Carative</a:t>
            </a:r>
            <a:r>
              <a:rPr lang="en-US" sz="2500" dirty="0" smtClean="0"/>
              <a:t> Factors to guide transpersonal caring in nursing </a:t>
            </a:r>
            <a:r>
              <a:rPr lang="en-US" sz="2500" dirty="0" smtClean="0"/>
              <a:t>practice</a:t>
            </a:r>
          </a:p>
          <a:p>
            <a:pPr>
              <a:buFont typeface="Courier New" pitchFamily="49" charset="0"/>
              <a:buChar char="o"/>
            </a:pPr>
            <a:endParaRPr lang="en-US" sz="2500" dirty="0" smtClean="0"/>
          </a:p>
          <a:p>
            <a:pPr>
              <a:buFont typeface="Courier New" pitchFamily="49" charset="0"/>
              <a:buChar char="o"/>
            </a:pPr>
            <a:r>
              <a:rPr lang="en-US" sz="2500" dirty="0" smtClean="0"/>
              <a:t>Maintain </a:t>
            </a:r>
            <a:r>
              <a:rPr lang="en-US" sz="2500" dirty="0" smtClean="0"/>
              <a:t>an environment supporting human caring</a:t>
            </a:r>
          </a:p>
          <a:p>
            <a:pPr>
              <a:buFont typeface="Courier New" pitchFamily="49" charset="0"/>
              <a:buChar char="o"/>
            </a:pPr>
            <a:endParaRPr lang="en-US" sz="2500" dirty="0" smtClean="0"/>
          </a:p>
          <a:p>
            <a:pPr>
              <a:buFont typeface="Courier New" pitchFamily="49" charset="0"/>
              <a:buChar char="o"/>
            </a:pPr>
            <a:r>
              <a:rPr lang="en-US" sz="2500" dirty="0" smtClean="0"/>
              <a:t>Recognize patient’s primary human requirements</a:t>
            </a:r>
          </a:p>
          <a:p>
            <a:pPr>
              <a:buFont typeface="Courier New" pitchFamily="49" charset="0"/>
              <a:buChar char="o"/>
            </a:pPr>
            <a:endParaRPr lang="en-US" sz="2500" dirty="0" smtClean="0"/>
          </a:p>
          <a:p>
            <a:pPr>
              <a:buFont typeface="Courier New" pitchFamily="49" charset="0"/>
              <a:buChar char="o"/>
            </a:pPr>
            <a:r>
              <a:rPr lang="en-US" sz="2500" dirty="0" smtClean="0"/>
              <a:t>Learn to respect the meaning of life through the patient’s perspective</a:t>
            </a:r>
            <a:endParaRPr lang="en-US" sz="2500" dirty="0"/>
          </a:p>
        </p:txBody>
      </p:sp>
      <p:sp>
        <p:nvSpPr>
          <p:cNvPr id="3" name="TextBox 2"/>
          <p:cNvSpPr txBox="1"/>
          <p:nvPr/>
        </p:nvSpPr>
        <p:spPr>
          <a:xfrm>
            <a:off x="971716" y="551145"/>
            <a:ext cx="7708822" cy="1446550"/>
          </a:xfrm>
          <a:prstGeom prst="rect">
            <a:avLst/>
          </a:prstGeom>
          <a:noFill/>
          <a:ln>
            <a:solidFill>
              <a:schemeClr val="tx1"/>
            </a:solidFill>
          </a:ln>
        </p:spPr>
        <p:txBody>
          <a:bodyPr wrap="square" rtlCol="0">
            <a:spAutoFit/>
          </a:bodyPr>
          <a:lstStyle/>
          <a:p>
            <a:r>
              <a:rPr lang="en-US" sz="4400" b="1" dirty="0" smtClean="0"/>
              <a:t>Implementing Jean Watson’s Theory</a:t>
            </a:r>
            <a:endParaRPr lang="en-US" sz="44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ustom 1">
      <a:majorFont>
        <a:latin typeface="Times New Roman"/>
        <a:ea typeface=""/>
        <a:cs typeface=""/>
      </a:majorFont>
      <a:minorFont>
        <a:latin typeface="Times New Roman"/>
        <a:ea typeface=""/>
        <a:cs typeface=""/>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4107</TotalTime>
  <Words>2326</Words>
  <Application>Microsoft Office PowerPoint</Application>
  <PresentationFormat>On-screen Show (4:3)</PresentationFormat>
  <Paragraphs>159</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The Story of Jean Watson</vt:lpstr>
      <vt:lpstr>Objectives</vt:lpstr>
      <vt:lpstr>Jean Watson Bio</vt:lpstr>
      <vt:lpstr>Slide 4</vt:lpstr>
      <vt:lpstr>Development of Theory</vt:lpstr>
      <vt:lpstr>Development of Theory</vt:lpstr>
      <vt:lpstr>Slide 7</vt:lpstr>
      <vt:lpstr>Slide 8</vt:lpstr>
      <vt:lpstr>Slide 9</vt:lpstr>
      <vt:lpstr>Slide 10</vt:lpstr>
      <vt:lpstr>Slide 11</vt:lpstr>
      <vt:lpstr>Slide 12</vt:lpstr>
      <vt:lpstr>Summary</vt:lpstr>
      <vt:lpstr>Slide 14</vt:lpstr>
    </vt:vector>
  </TitlesOfParts>
  <Company>Lewis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Nicole  Maes</dc:creator>
  <cp:lastModifiedBy>Tori Knierim</cp:lastModifiedBy>
  <cp:revision>68</cp:revision>
  <dcterms:created xsi:type="dcterms:W3CDTF">2011-09-28T16:53:31Z</dcterms:created>
  <dcterms:modified xsi:type="dcterms:W3CDTF">2011-10-05T18:12:13Z</dcterms:modified>
</cp:coreProperties>
</file>