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handoutMasterIdLst>
    <p:handoutMasterId r:id="rId2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0B01D2A2-73C4-47B8-A36B-58736D7C9633}" type="datetimeFigureOut">
              <a:rPr lang="en-US"/>
              <a:pPr/>
              <a:t>9/6/2011</a:t>
            </a:fld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9B0DB046-CAC1-4BC2-94E1-52B8C687E32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586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67587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67588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67589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grpSp>
          <p:nvGrpSpPr>
            <p:cNvPr id="67590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67591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67592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67593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6759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759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67596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7597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7598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7599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7600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7601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6760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0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0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0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0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0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0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0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67610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67611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12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13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14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15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16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17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18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19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20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21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22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23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24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25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26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27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28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29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67630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31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32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33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34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35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36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37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38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67639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40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 eaLnBrk="1" hangingPunct="1"/>
              <a:endParaRPr kumimoji="1" lang="en-US"/>
            </a:p>
          </p:txBody>
        </p:sp>
      </p:grpSp>
      <p:sp>
        <p:nvSpPr>
          <p:cNvPr id="67641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7642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7643" name="Rectangle 5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4AFEDAC9-F516-4449-845A-4EEFE688253E}" type="datetimeFigureOut">
              <a:rPr lang="en-US"/>
              <a:pPr/>
              <a:t>9/6/2011</a:t>
            </a:fld>
            <a:endParaRPr lang="en-US"/>
          </a:p>
        </p:txBody>
      </p:sp>
      <p:sp>
        <p:nvSpPr>
          <p:cNvPr id="67644" name="Rectangle 6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7645" name="Rectangle 6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655CA8E-8E86-4F90-A97B-00692A33C3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6EE154-1751-4277-8798-EAE6FAC68169}" type="datetimeFigureOut">
              <a:rPr lang="en-US"/>
              <a:pPr/>
              <a:t>9/6/2011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5E7C28-FB9F-4F08-AE11-6EBADF123A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471581-01B9-4585-8362-2ABEA4264887}" type="datetimeFigureOut">
              <a:rPr lang="en-US"/>
              <a:pPr/>
              <a:t>9/6/2011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5674C2-E5FE-4D64-A77C-06628FA71E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DADA7F-1F01-4BD7-A56E-DC158B78BEDC}" type="datetimeFigureOut">
              <a:rPr lang="en-US"/>
              <a:pPr/>
              <a:t>9/6/2011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591CCB-9DAC-4844-8C63-B196AF9292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270A09-BB3C-42E5-AA4F-D76A0F03BCCE}" type="datetimeFigureOut">
              <a:rPr lang="en-US"/>
              <a:pPr/>
              <a:t>9/6/2011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CEE3D7-4618-4E44-9A02-6DC4706E20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8BD46-883D-480F-BFE6-3FDB03C946C9}" type="datetimeFigureOut">
              <a:rPr lang="en-US"/>
              <a:pPr/>
              <a:t>9/6/2011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BF8065-8D80-458C-A8F1-56861ABC41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ED09D5-C9FA-4875-8A5B-E401758ACCA3}" type="datetimeFigureOut">
              <a:rPr lang="en-US"/>
              <a:pPr/>
              <a:t>9/6/2011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83F65D-212F-4B0E-9A4E-C882D9A7D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284431-A403-4163-A427-D5AB79DECC94}" type="datetimeFigureOut">
              <a:rPr lang="en-US"/>
              <a:pPr/>
              <a:t>9/6/2011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8419DB-66C5-4B5D-B6A1-18B05BADA6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13EAED-7359-4B27-9438-1A163BDF2481}" type="datetimeFigureOut">
              <a:rPr lang="en-US"/>
              <a:pPr/>
              <a:t>9/6/2011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EB933D-8D33-445A-835F-BDE360EC1B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A4C96E-5CAA-4A5F-A41F-595013830714}" type="datetimeFigureOut">
              <a:rPr lang="en-US"/>
              <a:pPr/>
              <a:t>9/6/2011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91390-CD8D-42C8-BD0D-774BA6E9AA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331BB9-686D-4A0B-9501-EB2C83DEBE7F}" type="datetimeFigureOut">
              <a:rPr lang="en-US"/>
              <a:pPr/>
              <a:t>9/6/2011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5AF975-483B-4073-92A7-7811688AD1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562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66563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66564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66565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grpSp>
          <p:nvGrpSpPr>
            <p:cNvPr id="66566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6656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665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66569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66570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6571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66572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6573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6574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6575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6576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6577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66578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79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80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81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82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83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84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85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66586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66587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88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89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90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91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92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93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94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95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96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97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98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99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600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601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602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603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604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605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6660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07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08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0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1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1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1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13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1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66615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1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 eaLnBrk="1" hangingPunct="1"/>
              <a:endParaRPr kumimoji="1" lang="en-US"/>
            </a:p>
          </p:txBody>
        </p:sp>
      </p:grpSp>
      <p:sp>
        <p:nvSpPr>
          <p:cNvPr id="6661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661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6619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fld id="{6B3B6CCE-D7A1-4339-8523-CB9C23688700}" type="datetimeFigureOut">
              <a:rPr lang="en-US"/>
              <a:pPr/>
              <a:t>9/6/2011</a:t>
            </a:fld>
            <a:endParaRPr lang="en-US"/>
          </a:p>
        </p:txBody>
      </p:sp>
      <p:sp>
        <p:nvSpPr>
          <p:cNvPr id="66620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66621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4B9593D8-AD56-4E2E-8817-DBAFC17FAB0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Introduction to </a:t>
            </a:r>
            <a:r>
              <a:rPr lang="en-US" dirty="0" smtClean="0"/>
              <a:t>Pharmacology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084263" y="3870325"/>
            <a:ext cx="5745162" cy="1741488"/>
          </a:xfrm>
        </p:spPr>
        <p:txBody>
          <a:bodyPr>
            <a:normAutofit/>
          </a:bodyPr>
          <a:lstStyle/>
          <a:p>
            <a:pPr marL="0" indent="0" algn="ctr">
              <a:buFontTx/>
              <a:buNone/>
            </a:pPr>
            <a:r>
              <a:rPr lang="en-US">
                <a:solidFill>
                  <a:srgbClr val="898989"/>
                </a:solidFill>
              </a:rPr>
              <a:t>Daphne Piercy MSN/APN</a:t>
            </a:r>
          </a:p>
          <a:p>
            <a:pPr marL="0" indent="0" algn="ctr">
              <a:buFontTx/>
              <a:buNone/>
            </a:pPr>
            <a:r>
              <a:rPr lang="en-US">
                <a:solidFill>
                  <a:srgbClr val="898989"/>
                </a:solidFill>
              </a:rPr>
              <a:t>Lakeview College of Nursing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Minimizing Errors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Pre-administration assessment</a:t>
            </a:r>
          </a:p>
          <a:p>
            <a:r>
              <a:rPr lang="en-US"/>
              <a:t>Baseline data</a:t>
            </a:r>
          </a:p>
          <a:p>
            <a:r>
              <a:rPr lang="en-US"/>
              <a:t>Identify high risk patients</a:t>
            </a:r>
          </a:p>
          <a:p>
            <a:r>
              <a:rPr lang="en-US"/>
              <a:t>Verify all rights</a:t>
            </a:r>
          </a:p>
          <a:p>
            <a:pPr lvl="1"/>
            <a:r>
              <a:rPr lang="en-US"/>
              <a:t>Some drugs have more than one indication.  Depending on the indication the dosage can be different.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Evaluation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What was the patient response?</a:t>
            </a:r>
          </a:p>
          <a:p>
            <a:endParaRPr lang="en-US"/>
          </a:p>
          <a:p>
            <a:r>
              <a:rPr lang="en-US"/>
              <a:t>Were side effect experienced?</a:t>
            </a:r>
          </a:p>
          <a:p>
            <a:endParaRPr lang="en-US"/>
          </a:p>
          <a:p>
            <a:r>
              <a:rPr lang="en-US"/>
              <a:t>Is the patient likely to adhere to the regimen?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Administering PRN Medications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As needed.</a:t>
            </a:r>
          </a:p>
          <a:p>
            <a:r>
              <a:rPr lang="en-US"/>
              <a:t>Common PRN medications</a:t>
            </a:r>
          </a:p>
          <a:p>
            <a:pPr lvl="1"/>
            <a:r>
              <a:rPr lang="en-US"/>
              <a:t>Pain</a:t>
            </a:r>
          </a:p>
          <a:p>
            <a:pPr lvl="1"/>
            <a:r>
              <a:rPr lang="en-US"/>
              <a:t>Sleep </a:t>
            </a:r>
          </a:p>
          <a:p>
            <a:pPr lvl="1"/>
            <a:r>
              <a:rPr lang="en-US"/>
              <a:t>Anxiety</a:t>
            </a:r>
          </a:p>
          <a:p>
            <a:pPr lvl="1"/>
            <a:r>
              <a:rPr lang="en-US"/>
              <a:t>Digestive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Nursing Process and Drug Therapy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Assessment</a:t>
            </a:r>
          </a:p>
          <a:p>
            <a:r>
              <a:rPr lang="en-US"/>
              <a:t>Analysis</a:t>
            </a:r>
          </a:p>
          <a:p>
            <a:r>
              <a:rPr lang="en-US"/>
              <a:t>Planning</a:t>
            </a:r>
          </a:p>
          <a:p>
            <a:r>
              <a:rPr lang="en-US"/>
              <a:t>Implementation</a:t>
            </a:r>
          </a:p>
          <a:p>
            <a:r>
              <a:rPr lang="en-US"/>
              <a:t>Evaluation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Drug Legislation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Most safety regulation of drugs was derived from tragity.</a:t>
            </a:r>
          </a:p>
          <a:p>
            <a:pPr lvl="1"/>
            <a:r>
              <a:rPr lang="en-US"/>
              <a:t>Food, drug, and cosmetic act 1938</a:t>
            </a:r>
          </a:p>
          <a:p>
            <a:pPr lvl="1"/>
            <a:r>
              <a:rPr lang="en-US"/>
              <a:t>Harris-Kefauver Amendments 1962</a:t>
            </a:r>
          </a:p>
          <a:p>
            <a:pPr lvl="1"/>
            <a:r>
              <a:rPr lang="en-US"/>
              <a:t>Controlled substance act 1970</a:t>
            </a:r>
          </a:p>
          <a:p>
            <a:pPr lvl="1"/>
            <a:r>
              <a:rPr lang="en-US"/>
              <a:t>Accelerated approval of drug 1992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New Drug Development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Controls</a:t>
            </a:r>
          </a:p>
          <a:p>
            <a:r>
              <a:rPr lang="en-US"/>
              <a:t>Randomization</a:t>
            </a:r>
          </a:p>
          <a:p>
            <a:r>
              <a:rPr lang="en-US"/>
              <a:t>Phases</a:t>
            </a:r>
          </a:p>
          <a:p>
            <a:pPr lvl="1"/>
            <a:r>
              <a:rPr lang="en-US"/>
              <a:t>Preclinical</a:t>
            </a:r>
          </a:p>
          <a:p>
            <a:pPr lvl="1"/>
            <a:r>
              <a:rPr lang="en-US"/>
              <a:t>Clinical</a:t>
            </a:r>
          </a:p>
          <a:p>
            <a:pPr lvl="2"/>
            <a:r>
              <a:rPr lang="en-US"/>
              <a:t>Phase I</a:t>
            </a:r>
          </a:p>
          <a:p>
            <a:pPr lvl="2"/>
            <a:r>
              <a:rPr lang="en-US"/>
              <a:t>II and III</a:t>
            </a:r>
          </a:p>
          <a:p>
            <a:pPr lvl="2"/>
            <a:r>
              <a:rPr lang="en-US"/>
              <a:t>IV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Drug Names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Chemical Name</a:t>
            </a:r>
          </a:p>
          <a:p>
            <a:pPr lvl="1"/>
            <a:r>
              <a:rPr lang="en-US" i="1"/>
              <a:t>N</a:t>
            </a:r>
            <a:r>
              <a:rPr lang="en-US"/>
              <a:t> – acetyl-</a:t>
            </a:r>
            <a:r>
              <a:rPr lang="en-US" i="1"/>
              <a:t>para</a:t>
            </a:r>
            <a:r>
              <a:rPr lang="en-US"/>
              <a:t>-aminophenol </a:t>
            </a:r>
          </a:p>
          <a:p>
            <a:r>
              <a:rPr lang="en-US"/>
              <a:t>Generic Name</a:t>
            </a:r>
          </a:p>
          <a:p>
            <a:pPr lvl="1"/>
            <a:r>
              <a:rPr lang="en-US"/>
              <a:t>acetaminophen</a:t>
            </a:r>
          </a:p>
          <a:p>
            <a:r>
              <a:rPr lang="en-US"/>
              <a:t>Trade Name</a:t>
            </a:r>
          </a:p>
          <a:p>
            <a:pPr lvl="1"/>
            <a:r>
              <a:rPr lang="en-US"/>
              <a:t>tylenol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Generic vs. Trade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Drugs with small theraputic windows should not be substituted.</a:t>
            </a:r>
          </a:p>
          <a:p>
            <a:pPr lvl="1"/>
            <a:r>
              <a:rPr lang="en-US"/>
              <a:t>Digoxin, lanoxin, digitec.</a:t>
            </a:r>
          </a:p>
          <a:p>
            <a:pPr lvl="1"/>
            <a:r>
              <a:rPr lang="en-US"/>
              <a:t>Synthroid, levothyroxine, levothyroid, levoxyl.</a:t>
            </a:r>
          </a:p>
          <a:p>
            <a:pPr lvl="1"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Drug Therapy During pregnancy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Physiologic changes in pregnancy.</a:t>
            </a:r>
          </a:p>
          <a:p>
            <a:r>
              <a:rPr lang="en-US"/>
              <a:t>Placental drug transfer.</a:t>
            </a:r>
          </a:p>
          <a:p>
            <a:pPr lvl="1"/>
            <a:r>
              <a:rPr lang="en-US"/>
              <a:t>Adverse reactions</a:t>
            </a:r>
          </a:p>
          <a:p>
            <a:pPr lvl="1"/>
            <a:r>
              <a:rPr lang="en-US"/>
              <a:t>Teratogenesis</a:t>
            </a:r>
          </a:p>
          <a:p>
            <a:pPr lvl="1"/>
            <a:endParaRPr lang="en-US"/>
          </a:p>
          <a:p>
            <a:pPr lvl="1"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FDA Risk Categories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Category A</a:t>
            </a:r>
          </a:p>
          <a:p>
            <a:r>
              <a:rPr lang="en-US"/>
              <a:t>Category B</a:t>
            </a:r>
          </a:p>
          <a:p>
            <a:r>
              <a:rPr lang="en-US"/>
              <a:t>Category C</a:t>
            </a:r>
          </a:p>
          <a:p>
            <a:r>
              <a:rPr lang="en-US"/>
              <a:t>Category D</a:t>
            </a:r>
          </a:p>
          <a:p>
            <a:r>
              <a:rPr lang="en-US"/>
              <a:t>Category X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Key Terms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Drugs</a:t>
            </a:r>
          </a:p>
          <a:p>
            <a:endParaRPr lang="en-US"/>
          </a:p>
          <a:p>
            <a:r>
              <a:rPr lang="en-US"/>
              <a:t>Pharmacology</a:t>
            </a:r>
          </a:p>
          <a:p>
            <a:endParaRPr lang="en-US"/>
          </a:p>
          <a:p>
            <a:r>
              <a:rPr lang="en-US"/>
              <a:t>Clinical Pharmacology</a:t>
            </a:r>
          </a:p>
          <a:p>
            <a:endParaRPr lang="en-US"/>
          </a:p>
          <a:p>
            <a:r>
              <a:rPr lang="en-US"/>
              <a:t>Pharmacotheraputics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Drug therapy in Breast Feeding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Table 9-3 Drugs that are contraindicated.</a:t>
            </a:r>
          </a:p>
          <a:p>
            <a:r>
              <a:rPr lang="en-US"/>
              <a:t>Table 9-4 preferred drugs.</a:t>
            </a:r>
          </a:p>
          <a:p>
            <a:endParaRPr lang="en-US"/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Drug Therapy in Children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Pediatrics encompasses birth to 16 years of age.  </a:t>
            </a:r>
          </a:p>
          <a:p>
            <a:r>
              <a:rPr lang="en-US" sz="2800"/>
              <a:t>Population subdivision</a:t>
            </a:r>
          </a:p>
          <a:p>
            <a:pPr lvl="1"/>
            <a:r>
              <a:rPr lang="en-US" sz="2400"/>
              <a:t>Premature infants (younger than 36 week)</a:t>
            </a:r>
          </a:p>
          <a:p>
            <a:pPr lvl="1"/>
            <a:r>
              <a:rPr lang="en-US" sz="2400"/>
              <a:t>Full-term infants (just born 36 plus weeks gestation)</a:t>
            </a:r>
          </a:p>
          <a:p>
            <a:pPr lvl="1"/>
            <a:r>
              <a:rPr lang="en-US" sz="2400"/>
              <a:t>Neonates (birth to 4 weeks)</a:t>
            </a:r>
          </a:p>
          <a:p>
            <a:pPr lvl="1"/>
            <a:r>
              <a:rPr lang="en-US" sz="2400"/>
              <a:t>Infants (5 weeks to 1 year)</a:t>
            </a:r>
          </a:p>
          <a:p>
            <a:pPr lvl="1"/>
            <a:r>
              <a:rPr lang="en-US" sz="2400"/>
              <a:t>Children (1-12)</a:t>
            </a:r>
          </a:p>
          <a:p>
            <a:pPr lvl="1"/>
            <a:r>
              <a:rPr lang="en-US" sz="2400"/>
              <a:t>Adolescents (12-16)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Pharmacokinetics in Children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Most problems are of organ immaturity.</a:t>
            </a:r>
          </a:p>
          <a:p>
            <a:r>
              <a:rPr lang="en-US"/>
              <a:t>When drugs were tested in children several alarming findings were exposed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Neonate/Infants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Absorption</a:t>
            </a:r>
          </a:p>
          <a:p>
            <a:r>
              <a:rPr lang="en-US"/>
              <a:t>Distribution</a:t>
            </a:r>
          </a:p>
          <a:p>
            <a:r>
              <a:rPr lang="en-US"/>
              <a:t>Metabolism</a:t>
            </a:r>
          </a:p>
          <a:p>
            <a:r>
              <a:rPr lang="en-US"/>
              <a:t>Excretion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subcategories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After age one the parameters between child and adult narrow sharply.  Adult and adolescent are even more similar.</a:t>
            </a:r>
          </a:p>
          <a:p>
            <a:r>
              <a:rPr lang="en-US" sz="2800"/>
              <a:t>Many common medications in childhood have recommended doses for children.  Many are based on weight in KG.</a:t>
            </a:r>
          </a:p>
          <a:p>
            <a:r>
              <a:rPr lang="en-US" sz="2800"/>
              <a:t>Acetaminophen 10-15 mg /kg.</a:t>
            </a:r>
          </a:p>
          <a:p>
            <a:pPr lvl="1"/>
            <a:r>
              <a:rPr lang="en-US" sz="2400"/>
              <a:t>Child weights 32 lbs.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Geriatrics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Pharmacologic treatment is more individualize in the geriatric population.</a:t>
            </a:r>
          </a:p>
          <a:p>
            <a:r>
              <a:rPr lang="en-US"/>
              <a:t>Factors such as health, genetics, habits, and medications can have an effect.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Pharmacokinetics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Absorption</a:t>
            </a:r>
          </a:p>
          <a:p>
            <a:r>
              <a:rPr lang="en-US"/>
              <a:t>Distribution</a:t>
            </a:r>
          </a:p>
          <a:p>
            <a:r>
              <a:rPr lang="en-US"/>
              <a:t>Metabolism</a:t>
            </a:r>
          </a:p>
          <a:p>
            <a:r>
              <a:rPr lang="en-US"/>
              <a:t>Excretion</a:t>
            </a:r>
          </a:p>
          <a:p>
            <a:r>
              <a:rPr lang="en-US"/>
              <a:t>Adherence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Common Reasons for Non-adherence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63525" y="1598613"/>
            <a:ext cx="3624263" cy="4497387"/>
          </a:xfrm>
        </p:spPr>
        <p:txBody>
          <a:bodyPr/>
          <a:lstStyle/>
          <a:p>
            <a:r>
              <a:rPr lang="en-US"/>
              <a:t>Unintentional</a:t>
            </a:r>
          </a:p>
          <a:p>
            <a:pPr lvl="1"/>
            <a:r>
              <a:rPr lang="en-US"/>
              <a:t>Lack of instruction comprehension</a:t>
            </a:r>
          </a:p>
          <a:p>
            <a:pPr lvl="1"/>
            <a:r>
              <a:rPr lang="en-US"/>
              <a:t>Inability to pay</a:t>
            </a:r>
          </a:p>
          <a:p>
            <a:pPr lvl="1"/>
            <a:r>
              <a:rPr lang="en-US"/>
              <a:t>Complex regimens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025900" y="1598613"/>
            <a:ext cx="3624263" cy="4497387"/>
          </a:xfrm>
        </p:spPr>
        <p:txBody>
          <a:bodyPr/>
          <a:lstStyle/>
          <a:p>
            <a:r>
              <a:rPr lang="en-US"/>
              <a:t>Intentional (75%)</a:t>
            </a:r>
          </a:p>
          <a:p>
            <a:pPr lvl="1"/>
            <a:r>
              <a:rPr lang="en-US"/>
              <a:t>Belief that the drug is not needed</a:t>
            </a:r>
          </a:p>
          <a:p>
            <a:pPr lvl="1"/>
            <a:r>
              <a:rPr lang="en-US"/>
              <a:t>Unpleasant side effects</a:t>
            </a:r>
          </a:p>
          <a:p>
            <a:pPr lvl="1"/>
            <a:r>
              <a:rPr lang="en-US"/>
              <a:t>Expense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What makes an Ideal Drug?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Effectiveness</a:t>
            </a:r>
          </a:p>
          <a:p>
            <a:endParaRPr lang="en-US"/>
          </a:p>
          <a:p>
            <a:r>
              <a:rPr lang="en-US"/>
              <a:t>Safety</a:t>
            </a:r>
          </a:p>
          <a:p>
            <a:pPr lvl="1"/>
            <a:r>
              <a:rPr lang="en-US"/>
              <a:t>No drug is completely safe.</a:t>
            </a:r>
          </a:p>
          <a:p>
            <a:r>
              <a:rPr lang="en-US"/>
              <a:t>Selectivity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Additional Favorability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Reversibility</a:t>
            </a:r>
          </a:p>
          <a:p>
            <a:r>
              <a:rPr lang="en-US"/>
              <a:t>Predictability</a:t>
            </a:r>
          </a:p>
          <a:p>
            <a:r>
              <a:rPr lang="en-US"/>
              <a:t>Ease of administration</a:t>
            </a:r>
          </a:p>
          <a:p>
            <a:r>
              <a:rPr lang="en-US"/>
              <a:t>Minimal Drug reactions</a:t>
            </a:r>
          </a:p>
          <a:p>
            <a:r>
              <a:rPr lang="en-US"/>
              <a:t>Cost containment</a:t>
            </a:r>
          </a:p>
          <a:p>
            <a:r>
              <a:rPr lang="en-US"/>
              <a:t>Chemical stability</a:t>
            </a:r>
          </a:p>
          <a:p>
            <a:r>
              <a:rPr lang="en-US"/>
              <a:t>Simple name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Administration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How the medication should be taken.</a:t>
            </a:r>
          </a:p>
          <a:p>
            <a:endParaRPr lang="en-US"/>
          </a:p>
          <a:p>
            <a:pPr>
              <a:buFontTx/>
              <a:buNone/>
            </a:pPr>
            <a:endParaRPr lang="en-US"/>
          </a:p>
          <a:p>
            <a:r>
              <a:rPr lang="en-US"/>
              <a:t>What are some potential errors in administration?</a:t>
            </a:r>
          </a:p>
          <a:p>
            <a:r>
              <a:rPr lang="en-US"/>
              <a:t>What types of consequences can result?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Pharmacokinetics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How the drug gets to the site of action.</a:t>
            </a:r>
          </a:p>
          <a:p>
            <a:r>
              <a:rPr lang="en-US"/>
              <a:t>Dependent on several variables</a:t>
            </a:r>
          </a:p>
          <a:p>
            <a:pPr lvl="1"/>
            <a:r>
              <a:rPr lang="en-US"/>
              <a:t>Absorption</a:t>
            </a:r>
          </a:p>
          <a:p>
            <a:pPr lvl="1"/>
            <a:r>
              <a:rPr lang="en-US"/>
              <a:t>Distribution</a:t>
            </a:r>
          </a:p>
          <a:p>
            <a:pPr lvl="1"/>
            <a:r>
              <a:rPr lang="en-US"/>
              <a:t>Metabolism</a:t>
            </a:r>
          </a:p>
          <a:p>
            <a:pPr lvl="1"/>
            <a:r>
              <a:rPr lang="en-US"/>
              <a:t>Excretion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Pharmacodynamics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The drugs impact at the site of action.</a:t>
            </a:r>
          </a:p>
          <a:p>
            <a:r>
              <a:rPr lang="en-US"/>
              <a:t>Individual factors can effect the response or perceived response to the drug.</a:t>
            </a:r>
          </a:p>
          <a:p>
            <a:pPr lvl="1"/>
            <a:r>
              <a:rPr lang="en-US"/>
              <a:t>What is the patient state?</a:t>
            </a:r>
          </a:p>
          <a:p>
            <a:pPr lvl="1"/>
            <a:r>
              <a:rPr lang="en-US"/>
              <a:t>Does the patient have a tolerance to the medication?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Rights of Drug Administration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Right Drug</a:t>
            </a:r>
          </a:p>
          <a:p>
            <a:r>
              <a:rPr lang="en-US"/>
              <a:t>Right Patient</a:t>
            </a:r>
          </a:p>
          <a:p>
            <a:r>
              <a:rPr lang="en-US"/>
              <a:t>Right Dose</a:t>
            </a:r>
          </a:p>
          <a:p>
            <a:r>
              <a:rPr lang="en-US"/>
              <a:t>Right route</a:t>
            </a:r>
          </a:p>
          <a:p>
            <a:r>
              <a:rPr lang="en-US"/>
              <a:t>Right Time</a:t>
            </a:r>
          </a:p>
          <a:p>
            <a:r>
              <a:rPr lang="en-US"/>
              <a:t>Right Documentation</a:t>
            </a:r>
          </a:p>
          <a:p>
            <a:r>
              <a:rPr lang="en-US" i="1"/>
              <a:t>The rights are limited to administration.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 idx="4294967295"/>
          </p:nvPr>
        </p:nvSpPr>
        <p:spPr>
          <a:xfrm>
            <a:off x="457200" y="1600200"/>
            <a:ext cx="8229600" cy="3078163"/>
          </a:xfrm>
        </p:spPr>
        <p:txBody>
          <a:bodyPr/>
          <a:lstStyle/>
          <a:p>
            <a:r>
              <a:rPr lang="en-US"/>
              <a:t>What is the nurses responsibility?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4294967295"/>
          </p:nvPr>
        </p:nvSpPr>
        <p:spPr>
          <a:xfrm>
            <a:off x="263525" y="5006975"/>
            <a:ext cx="7386638" cy="10890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Kimono</Template>
  <TotalTime>69</TotalTime>
  <Words>563</Words>
  <Application>Microsoft Office PowerPoint</Application>
  <PresentationFormat>On-screen Show (4:3)</PresentationFormat>
  <Paragraphs>157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Kimono</vt:lpstr>
      <vt:lpstr>Introduction to Pharmacology</vt:lpstr>
      <vt:lpstr>Key Terms</vt:lpstr>
      <vt:lpstr>What makes an Ideal Drug?</vt:lpstr>
      <vt:lpstr>Additional Favorability</vt:lpstr>
      <vt:lpstr>Administration</vt:lpstr>
      <vt:lpstr>Pharmacokinetics</vt:lpstr>
      <vt:lpstr>Pharmacodynamics</vt:lpstr>
      <vt:lpstr>Rights of Drug Administration</vt:lpstr>
      <vt:lpstr>What is the nurses responsibility?</vt:lpstr>
      <vt:lpstr>Minimizing Errors</vt:lpstr>
      <vt:lpstr>Evaluation</vt:lpstr>
      <vt:lpstr>Administering PRN Medications</vt:lpstr>
      <vt:lpstr>Nursing Process and Drug Therapy</vt:lpstr>
      <vt:lpstr>Drug Legislation</vt:lpstr>
      <vt:lpstr>New Drug Development</vt:lpstr>
      <vt:lpstr>Drug Names</vt:lpstr>
      <vt:lpstr>Generic vs. Trade</vt:lpstr>
      <vt:lpstr>Drug Therapy During pregnancy</vt:lpstr>
      <vt:lpstr>FDA Risk Categories</vt:lpstr>
      <vt:lpstr>Drug therapy in Breast Feeding</vt:lpstr>
      <vt:lpstr>Drug Therapy in Children</vt:lpstr>
      <vt:lpstr>Pharmacokinetics in Children</vt:lpstr>
      <vt:lpstr>Neonate/Infants</vt:lpstr>
      <vt:lpstr>Other subcategories </vt:lpstr>
      <vt:lpstr>Geriatrics</vt:lpstr>
      <vt:lpstr>Pharmacokinetics</vt:lpstr>
      <vt:lpstr>Common Reasons for Non-adherence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Pharmocology</dc:title>
  <dc:creator>Daphne</dc:creator>
  <cp:lastModifiedBy>157899</cp:lastModifiedBy>
  <cp:revision>8</cp:revision>
  <dcterms:created xsi:type="dcterms:W3CDTF">2010-09-07T17:26:51Z</dcterms:created>
  <dcterms:modified xsi:type="dcterms:W3CDTF">2011-09-06T21:14:05Z</dcterms:modified>
</cp:coreProperties>
</file>