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88" r:id="rId2"/>
    <p:sldId id="289" r:id="rId3"/>
    <p:sldId id="290" r:id="rId4"/>
    <p:sldId id="291"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56" r:id="rId25"/>
    <p:sldId id="257" r:id="rId26"/>
    <p:sldId id="285" r:id="rId27"/>
    <p:sldId id="286" r:id="rId28"/>
    <p:sldId id="277" r:id="rId29"/>
    <p:sldId id="278" r:id="rId30"/>
    <p:sldId id="279" r:id="rId31"/>
    <p:sldId id="280" r:id="rId32"/>
    <p:sldId id="281" r:id="rId33"/>
    <p:sldId id="282" r:id="rId34"/>
    <p:sldId id="283" r:id="rId35"/>
    <p:sldId id="284" r:id="rId36"/>
    <p:sldId id="287"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97405CD-7526-43B7-AC7B-65C6FC994C5D}" type="datetimeFigureOut">
              <a:rPr lang="en-US" smtClean="0"/>
              <a:pPr/>
              <a:t>2/17/2011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814EB5E-4CD1-4F9C-AC2F-C4ABD63504B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7405CD-7526-43B7-AC7B-65C6FC994C5D}"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7405CD-7526-43B7-AC7B-65C6FC994C5D}"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7405CD-7526-43B7-AC7B-65C6FC994C5D}"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7405CD-7526-43B7-AC7B-65C6FC994C5D}" type="datetimeFigureOut">
              <a:rPr lang="en-US" smtClean="0"/>
              <a:pPr/>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814EB5E-4CD1-4F9C-AC2F-C4ABD63504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7405CD-7526-43B7-AC7B-65C6FC994C5D}"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7405CD-7526-43B7-AC7B-65C6FC994C5D}" type="datetimeFigureOut">
              <a:rPr lang="en-US" smtClean="0"/>
              <a:pPr/>
              <a:t>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7405CD-7526-43B7-AC7B-65C6FC994C5D}" type="datetimeFigureOut">
              <a:rPr lang="en-US" smtClean="0"/>
              <a:pPr/>
              <a:t>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405CD-7526-43B7-AC7B-65C6FC994C5D}" type="datetimeFigureOut">
              <a:rPr lang="en-US" smtClean="0"/>
              <a:pPr/>
              <a:t>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7405CD-7526-43B7-AC7B-65C6FC994C5D}"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7405CD-7526-43B7-AC7B-65C6FC994C5D}" type="datetimeFigureOut">
              <a:rPr lang="en-US" smtClean="0"/>
              <a:pPr/>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4EB5E-4CD1-4F9C-AC2F-C4ABD63504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7405CD-7526-43B7-AC7B-65C6FC994C5D}" type="datetimeFigureOut">
              <a:rPr lang="en-US" smtClean="0"/>
              <a:pPr/>
              <a:t>2/17/2011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814EB5E-4CD1-4F9C-AC2F-C4ABD63504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cdc.gov/cancer/lung/basic_info/risk_factors.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dc.gov/tobacco/dat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a:t>
            </a:r>
            <a:endParaRPr lang="en-US" dirty="0"/>
          </a:p>
        </p:txBody>
      </p:sp>
      <p:sp>
        <p:nvSpPr>
          <p:cNvPr id="3" name="Content Placeholder 2"/>
          <p:cNvSpPr>
            <a:spLocks noGrp="1"/>
          </p:cNvSpPr>
          <p:nvPr>
            <p:ph idx="1"/>
          </p:nvPr>
        </p:nvSpPr>
        <p:spPr/>
        <p:txBody>
          <a:bodyPr>
            <a:normAutofit/>
          </a:bodyPr>
          <a:lstStyle/>
          <a:p>
            <a:r>
              <a:rPr lang="en-US" dirty="0" smtClean="0"/>
              <a:t>Inhaling smoke is fast and effective</a:t>
            </a:r>
          </a:p>
          <a:p>
            <a:r>
              <a:rPr lang="en-US" dirty="0" smtClean="0"/>
              <a:t>Nicotine is a stimulant that is </a:t>
            </a:r>
            <a:r>
              <a:rPr lang="en-US" dirty="0" err="1" smtClean="0"/>
              <a:t>abosorbed</a:t>
            </a:r>
            <a:r>
              <a:rPr lang="en-US" dirty="0" smtClean="0"/>
              <a:t> into the blood stream via alveoli</a:t>
            </a:r>
          </a:p>
          <a:p>
            <a:r>
              <a:rPr lang="en-US" dirty="0" smtClean="0"/>
              <a:t>It travels to the heart &amp; brain, which effects the CNS</a:t>
            </a:r>
          </a:p>
          <a:p>
            <a:r>
              <a:rPr lang="en-US" dirty="0" smtClean="0"/>
              <a:t>The effects of smoking can be felt seconds after inhaling</a:t>
            </a:r>
          </a:p>
          <a:p>
            <a:pPr>
              <a:buNone/>
            </a:pP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ore Doctors Smoke Camels | Vintage Cigarette Print Ad"/>
          <p:cNvPicPr>
            <a:picLocks noChangeAspect="1" noChangeArrowheads="1"/>
          </p:cNvPicPr>
          <p:nvPr/>
        </p:nvPicPr>
        <p:blipFill>
          <a:blip r:embed="rId2" cstate="print"/>
          <a:srcRect/>
          <a:stretch>
            <a:fillRect/>
          </a:stretch>
        </p:blipFill>
        <p:spPr bwMode="auto">
          <a:xfrm>
            <a:off x="2286000" y="457200"/>
            <a:ext cx="4286250" cy="5524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30.media.tumblr.com/tumblr_lfg0d6F7l51qc15q3o1_400.jpg"/>
          <p:cNvPicPr>
            <a:picLocks noChangeAspect="1" noChangeArrowheads="1"/>
          </p:cNvPicPr>
          <p:nvPr/>
        </p:nvPicPr>
        <p:blipFill>
          <a:blip r:embed="rId2" cstate="print"/>
          <a:srcRect/>
          <a:stretch>
            <a:fillRect/>
          </a:stretch>
        </p:blipFill>
        <p:spPr bwMode="auto">
          <a:xfrm>
            <a:off x="2362200" y="381000"/>
            <a:ext cx="4191000" cy="61542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quitsmokingpainlesslynow.com/img/Chesterfield%20Reagon.jpg"/>
          <p:cNvPicPr>
            <a:picLocks noChangeAspect="1" noChangeArrowheads="1"/>
          </p:cNvPicPr>
          <p:nvPr/>
        </p:nvPicPr>
        <p:blipFill>
          <a:blip r:embed="rId2" cstate="print"/>
          <a:srcRect/>
          <a:stretch>
            <a:fillRect/>
          </a:stretch>
        </p:blipFill>
        <p:spPr bwMode="auto">
          <a:xfrm>
            <a:off x="2133600" y="381000"/>
            <a:ext cx="4724400" cy="60880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3.bp.blogspot.com/_jWNhyMUpjSE/SjGXG58k0MI/AAAAAAAAD0E/sBtaDVgdWBA/s400/smo3.jpg"/>
          <p:cNvPicPr>
            <a:picLocks noChangeAspect="1" noChangeArrowheads="1"/>
          </p:cNvPicPr>
          <p:nvPr/>
        </p:nvPicPr>
        <p:blipFill>
          <a:blip r:embed="rId2" cstate="print"/>
          <a:srcRect/>
          <a:stretch>
            <a:fillRect/>
          </a:stretch>
        </p:blipFill>
        <p:spPr bwMode="auto">
          <a:xfrm>
            <a:off x="2590800" y="236483"/>
            <a:ext cx="4648200" cy="59945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pzrservices.typepad.com/vintageadvertising/images/vintage_viceroy_ad.jpg"/>
          <p:cNvPicPr>
            <a:picLocks noChangeAspect="1" noChangeArrowheads="1"/>
          </p:cNvPicPr>
          <p:nvPr/>
        </p:nvPicPr>
        <p:blipFill>
          <a:blip r:embed="rId2" cstate="print"/>
          <a:srcRect/>
          <a:stretch>
            <a:fillRect/>
          </a:stretch>
        </p:blipFill>
        <p:spPr bwMode="auto">
          <a:xfrm>
            <a:off x="2286000" y="457199"/>
            <a:ext cx="4724400" cy="591224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Times have since changed and now that research has proven that smoking leads to many health related illnesses, smoking is no longer looked at as such a glamorous luxury.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Modern anti-smoking campaigns are working just as hard as cigarette companies once did to promote their agenda:  Tobacco companies not only lied to their consumers but that they also contributed to the deaths of millions of Americans.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hedesigninspiration.com/wp-content/uploads/2009/05/smoking/smoking-lip-l.jpg"/>
          <p:cNvPicPr>
            <a:picLocks noChangeAspect="1" noChangeArrowheads="1"/>
          </p:cNvPicPr>
          <p:nvPr/>
        </p:nvPicPr>
        <p:blipFill>
          <a:blip r:embed="rId2" cstate="print"/>
          <a:srcRect/>
          <a:stretch>
            <a:fillRect/>
          </a:stretch>
        </p:blipFill>
        <p:spPr bwMode="auto">
          <a:xfrm>
            <a:off x="609600" y="914400"/>
            <a:ext cx="7868816" cy="4191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ajklijs.files.wordpress.com/2010/05/anti_smoking_campaign_from_america_top_model_12.jpg"/>
          <p:cNvPicPr>
            <a:picLocks noChangeAspect="1" noChangeArrowheads="1"/>
          </p:cNvPicPr>
          <p:nvPr/>
        </p:nvPicPr>
        <p:blipFill>
          <a:blip r:embed="rId2" cstate="print"/>
          <a:srcRect/>
          <a:stretch>
            <a:fillRect/>
          </a:stretch>
        </p:blipFill>
        <p:spPr bwMode="auto">
          <a:xfrm>
            <a:off x="914400" y="685800"/>
            <a:ext cx="7315200" cy="5486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amazingdata.com/mediadata34/Image/hot_weird_funny_amazing_cool7_clever-anti-smoking-ads-3_200907271033341083.jpg"/>
          <p:cNvPicPr>
            <a:picLocks noChangeAspect="1" noChangeArrowheads="1"/>
          </p:cNvPicPr>
          <p:nvPr/>
        </p:nvPicPr>
        <p:blipFill>
          <a:blip r:embed="rId2" cstate="print"/>
          <a:srcRect/>
          <a:stretch>
            <a:fillRect/>
          </a:stretch>
        </p:blipFill>
        <p:spPr bwMode="auto">
          <a:xfrm>
            <a:off x="2286000" y="457200"/>
            <a:ext cx="3962400" cy="55954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effects</a:t>
            </a:r>
            <a:endParaRPr lang="en-US" dirty="0"/>
          </a:p>
        </p:txBody>
      </p:sp>
      <p:sp>
        <p:nvSpPr>
          <p:cNvPr id="3" name="Content Placeholder 2"/>
          <p:cNvSpPr>
            <a:spLocks noGrp="1"/>
          </p:cNvSpPr>
          <p:nvPr>
            <p:ph idx="1"/>
          </p:nvPr>
        </p:nvSpPr>
        <p:spPr/>
        <p:txBody>
          <a:bodyPr>
            <a:normAutofit/>
          </a:bodyPr>
          <a:lstStyle/>
          <a:p>
            <a:r>
              <a:rPr lang="en-US" dirty="0" smtClean="0"/>
              <a:t>Nicotine targets neurons in the brain</a:t>
            </a:r>
          </a:p>
          <a:p>
            <a:r>
              <a:rPr lang="en-US" dirty="0" smtClean="0"/>
              <a:t>Causes the release of adrenaline in the brain which constricts blood vessels, and increases BP, heart rate, and metabolism</a:t>
            </a:r>
          </a:p>
          <a:p>
            <a:r>
              <a:rPr lang="en-US" dirty="0" smtClean="0"/>
              <a:t>The body creates more nicotine receptors in the brain</a:t>
            </a:r>
          </a:p>
          <a:p>
            <a:r>
              <a:rPr lang="en-US" dirty="0"/>
              <a:t>F</a:t>
            </a:r>
            <a:r>
              <a:rPr lang="en-US" dirty="0" smtClean="0"/>
              <a:t>eelings of irritability, anxiety, depression and craving for nicotine are present when these receptors are not activated</a:t>
            </a:r>
          </a:p>
          <a:p>
            <a:endParaRPr lang="en-US" dirty="0" smtClean="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adoholik.com/wp-content/uploads/2008/01/smoke_kills.jpg"/>
          <p:cNvPicPr>
            <a:picLocks noChangeAspect="1" noChangeArrowheads="1"/>
          </p:cNvPicPr>
          <p:nvPr/>
        </p:nvPicPr>
        <p:blipFill>
          <a:blip r:embed="rId2" cstate="print"/>
          <a:srcRect/>
          <a:stretch>
            <a:fillRect/>
          </a:stretch>
        </p:blipFill>
        <p:spPr bwMode="auto">
          <a:xfrm>
            <a:off x="533400" y="990600"/>
            <a:ext cx="8083822" cy="4648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fabakis.files.wordpress.com/2008/09/lighting-a-cigarette-off-a-100-candle-funny-old-la1.jpg"/>
          <p:cNvPicPr>
            <a:picLocks noChangeAspect="1" noChangeArrowheads="1"/>
          </p:cNvPicPr>
          <p:nvPr/>
        </p:nvPicPr>
        <p:blipFill>
          <a:blip r:embed="rId2" cstate="print"/>
          <a:srcRect/>
          <a:stretch>
            <a:fillRect/>
          </a:stretch>
        </p:blipFill>
        <p:spPr bwMode="auto">
          <a:xfrm>
            <a:off x="2514600" y="457200"/>
            <a:ext cx="4191000" cy="552961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1.bp.blogspot.com/_GzXYfK-lDG4/RmEpTeg4ieI/AAAAAAAAAJ0/4zAGdmlVV5I/s320/ns4.jfif"/>
          <p:cNvPicPr>
            <a:picLocks noChangeAspect="1" noChangeArrowheads="1"/>
          </p:cNvPicPr>
          <p:nvPr/>
        </p:nvPicPr>
        <p:blipFill>
          <a:blip r:embed="rId2" cstate="print"/>
          <a:srcRect/>
          <a:stretch>
            <a:fillRect/>
          </a:stretch>
        </p:blipFill>
        <p:spPr bwMode="auto">
          <a:xfrm>
            <a:off x="990600" y="762000"/>
            <a:ext cx="7239000" cy="5429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3.bp.blogspot.com/_MfEUzep_GRE/Sb7SjLnOwJI/AAAAAAAAEck/AUyG6BPIfeg/s400/anti-smoking-ads.jpg"/>
          <p:cNvPicPr>
            <a:picLocks noChangeAspect="1" noChangeArrowheads="1"/>
          </p:cNvPicPr>
          <p:nvPr/>
        </p:nvPicPr>
        <p:blipFill>
          <a:blip r:embed="rId2" cstate="print"/>
          <a:srcRect/>
          <a:stretch>
            <a:fillRect/>
          </a:stretch>
        </p:blipFill>
        <p:spPr bwMode="auto">
          <a:xfrm>
            <a:off x="1295400" y="685800"/>
            <a:ext cx="6553200" cy="539000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4800"/>
            <a:ext cx="6553200" cy="1219200"/>
          </a:xfrm>
          <a:effectLst>
            <a:innerShdw blurRad="63500" dist="50800" dir="13500000">
              <a:prstClr val="black">
                <a:alpha val="50000"/>
              </a:prstClr>
            </a:innerShdw>
          </a:effectLst>
        </p:spPr>
        <p:txBody>
          <a:bodyPr/>
          <a:lstStyle/>
          <a:p>
            <a:r>
              <a:rPr lang="en-US" sz="3600" i="1" dirty="0" smtClean="0">
                <a:solidFill>
                  <a:schemeClr val="bg2">
                    <a:lumMod val="25000"/>
                  </a:schemeClr>
                </a:solidFill>
              </a:rPr>
              <a:t>Interventions</a:t>
            </a:r>
            <a:r>
              <a:rPr lang="en-US" sz="3600" i="1" dirty="0" smtClean="0"/>
              <a:t> </a:t>
            </a:r>
            <a:r>
              <a:rPr lang="en-US" sz="3600" i="1" dirty="0" smtClean="0">
                <a:solidFill>
                  <a:srgbClr val="FF0000"/>
                </a:solidFill>
              </a:rPr>
              <a:t>to</a:t>
            </a:r>
            <a:r>
              <a:rPr lang="en-US" sz="3600" i="1" dirty="0" smtClean="0"/>
              <a:t> </a:t>
            </a:r>
            <a:r>
              <a:rPr lang="en-US" sz="3600" i="1" dirty="0" smtClean="0">
                <a:solidFill>
                  <a:srgbClr val="FF0000"/>
                </a:solidFill>
              </a:rPr>
              <a:t>reduce</a:t>
            </a:r>
            <a:r>
              <a:rPr lang="en-US" sz="3600" i="1" dirty="0" smtClean="0"/>
              <a:t> </a:t>
            </a:r>
            <a:r>
              <a:rPr lang="en-US" sz="3600" i="1" dirty="0" smtClean="0">
                <a:solidFill>
                  <a:schemeClr val="bg1">
                    <a:lumMod val="50000"/>
                  </a:schemeClr>
                </a:solidFill>
              </a:rPr>
              <a:t>smoking</a:t>
            </a:r>
            <a:endParaRPr lang="en-US" sz="3600" i="1" dirty="0">
              <a:solidFill>
                <a:schemeClr val="bg1">
                  <a:lumMod val="50000"/>
                </a:schemeClr>
              </a:solidFill>
            </a:endParaRPr>
          </a:p>
        </p:txBody>
      </p:sp>
      <p:sp>
        <p:nvSpPr>
          <p:cNvPr id="3" name="Subtitle 2"/>
          <p:cNvSpPr>
            <a:spLocks noGrp="1"/>
          </p:cNvSpPr>
          <p:nvPr>
            <p:ph type="subTitle" idx="1"/>
          </p:nvPr>
        </p:nvSpPr>
        <p:spPr>
          <a:xfrm>
            <a:off x="2133600" y="1752600"/>
            <a:ext cx="5486400" cy="4724400"/>
          </a:xfrm>
          <a:effectLst>
            <a:outerShdw blurRad="50800" dist="38100" dir="2700000" algn="tl" rotWithShape="0">
              <a:prstClr val="black">
                <a:alpha val="40000"/>
              </a:prstClr>
            </a:outerShdw>
          </a:effectLst>
        </p:spPr>
        <p:txBody>
          <a:bodyPr>
            <a:normAutofit fontScale="77500" lnSpcReduction="20000"/>
          </a:bodyPr>
          <a:lstStyle/>
          <a:p>
            <a:pPr algn="l">
              <a:buFont typeface="Courier New" pitchFamily="49" charset="0"/>
              <a:buChar char="o"/>
            </a:pPr>
            <a:r>
              <a:rPr lang="en-US" b="1" dirty="0" smtClean="0">
                <a:latin typeface="+mj-lt"/>
              </a:rPr>
              <a:t>Group Therapy </a:t>
            </a:r>
          </a:p>
          <a:p>
            <a:pPr algn="l">
              <a:buFont typeface="Wingdings" pitchFamily="2" charset="2"/>
              <a:buChar char="v"/>
            </a:pPr>
            <a:r>
              <a:rPr lang="en-US" sz="2600" dirty="0" smtClean="0">
                <a:latin typeface="+mj-lt"/>
              </a:rPr>
              <a:t>The functions of group therapy consist of analyzing motives for group members behaviors, provide an opportunity for social learning, and generate emotional experiences.</a:t>
            </a:r>
          </a:p>
          <a:p>
            <a:pPr algn="l">
              <a:buFont typeface="Courier New" pitchFamily="49" charset="0"/>
              <a:buChar char="o"/>
            </a:pPr>
            <a:endParaRPr lang="en-US" dirty="0" smtClean="0">
              <a:latin typeface="+mj-lt"/>
            </a:endParaRPr>
          </a:p>
          <a:p>
            <a:pPr algn="l">
              <a:buFont typeface="Courier New" pitchFamily="49" charset="0"/>
              <a:buChar char="o"/>
            </a:pPr>
            <a:r>
              <a:rPr lang="en-US" dirty="0" smtClean="0">
                <a:solidFill>
                  <a:srgbClr val="FF0000"/>
                </a:solidFill>
                <a:latin typeface="+mj-lt"/>
              </a:rPr>
              <a:t>Provide Pharmacotherapy</a:t>
            </a:r>
          </a:p>
          <a:p>
            <a:pPr algn="l">
              <a:buFont typeface="Wingdings" pitchFamily="2" charset="2"/>
              <a:buChar char="v"/>
            </a:pPr>
            <a:r>
              <a:rPr lang="en-US" sz="2600" b="1" dirty="0" smtClean="0">
                <a:latin typeface="+mj-lt"/>
              </a:rPr>
              <a:t>NRT Gum  </a:t>
            </a:r>
            <a:r>
              <a:rPr lang="en-US" sz="2600" dirty="0" smtClean="0">
                <a:latin typeface="+mj-lt"/>
              </a:rPr>
              <a:t>dosages can be tailored to the individual’s level of nicotine dependency.</a:t>
            </a:r>
          </a:p>
          <a:p>
            <a:pPr algn="l">
              <a:buFont typeface="Wingdings" pitchFamily="2" charset="2"/>
              <a:buChar char="v"/>
            </a:pPr>
            <a:endParaRPr lang="en-US" sz="2600" dirty="0" smtClean="0">
              <a:latin typeface="+mj-lt"/>
            </a:endParaRPr>
          </a:p>
          <a:p>
            <a:pPr algn="l">
              <a:buFont typeface="Wingdings" pitchFamily="2" charset="2"/>
              <a:buChar char="v"/>
            </a:pPr>
            <a:r>
              <a:rPr lang="en-US" sz="2600" b="1" dirty="0" smtClean="0">
                <a:latin typeface="+mj-lt"/>
              </a:rPr>
              <a:t>NRT Patch </a:t>
            </a:r>
            <a:r>
              <a:rPr lang="en-US" sz="2600" dirty="0" smtClean="0">
                <a:latin typeface="+mj-lt"/>
              </a:rPr>
              <a:t>come in a range of strengths and are worn for various hours of therapy per day for the duration of a smoking cessation. Wearing a patch for 16 hours during waking hours is as effective as a 2 4 hour patch.</a:t>
            </a:r>
          </a:p>
          <a:p>
            <a:pPr algn="l"/>
            <a:endParaRPr lang="en-US" sz="1800" dirty="0">
              <a:latin typeface="+mj-lt"/>
            </a:endParaRPr>
          </a:p>
        </p:txBody>
      </p:sp>
      <p:pic>
        <p:nvPicPr>
          <p:cNvPr id="5" name="Picture 4" descr="smoking 1.gif"/>
          <p:cNvPicPr>
            <a:picLocks noChangeAspect="1"/>
          </p:cNvPicPr>
          <p:nvPr/>
        </p:nvPicPr>
        <p:blipFill>
          <a:blip r:embed="rId2" cstate="print"/>
          <a:stretch>
            <a:fillRect/>
          </a:stretch>
        </p:blipFill>
        <p:spPr>
          <a:xfrm>
            <a:off x="228600" y="609600"/>
            <a:ext cx="1675628" cy="1669986"/>
          </a:xfrm>
          <a:prstGeom prst="rect">
            <a:avLst/>
          </a:prstGeom>
          <a:solidFill>
            <a:schemeClr val="bg1">
              <a:lumMod val="75000"/>
            </a:schemeClr>
          </a:solidFill>
          <a:effectLst>
            <a:reflection blurRad="6350" stA="50000" endA="300" endPos="90000" dir="5400000" sy="-100000" algn="bl" rotWithShape="0"/>
          </a:effectLst>
        </p:spPr>
      </p:pic>
      <p:pic>
        <p:nvPicPr>
          <p:cNvPr id="6" name="Picture 5" descr="smoking 3.jpg"/>
          <p:cNvPicPr>
            <a:picLocks noChangeAspect="1"/>
          </p:cNvPicPr>
          <p:nvPr/>
        </p:nvPicPr>
        <p:blipFill>
          <a:blip r:embed="rId3" cstate="print"/>
          <a:stretch>
            <a:fillRect/>
          </a:stretch>
        </p:blipFill>
        <p:spPr>
          <a:xfrm>
            <a:off x="7772400" y="3048000"/>
            <a:ext cx="990600" cy="1340697"/>
          </a:xfrm>
          <a:prstGeom prst="rect">
            <a:avLst/>
          </a:prstGeom>
          <a:effectLst>
            <a:innerShdw blurRad="63500" dist="50800" dir="13500000">
              <a:prstClr val="black">
                <a:alpha val="50000"/>
              </a:prstClr>
            </a:innerShdw>
            <a:reflection blurRad="6350" stA="50000" endA="300" endPos="90000" dir="5400000" sy="-100000" algn="bl" rotWithShape="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a:ln>
            <a:noFill/>
          </a:ln>
          <a:effectLst>
            <a:innerShdw blurRad="63500" dist="50800" dir="13500000">
              <a:prstClr val="black">
                <a:alpha val="50000"/>
              </a:prstClr>
            </a:inn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scene3d>
              <a:camera prst="orthographicFront"/>
              <a:lightRig rig="soft" dir="t">
                <a:rot lat="0" lon="0" rev="16800000"/>
              </a:lightRig>
            </a:scene3d>
            <a:sp3d prstMaterial="softEdge">
              <a:bevelT w="38100" h="38100"/>
            </a:sp3d>
          </a:bodyPr>
          <a:lstStyle/>
          <a:p>
            <a:r>
              <a:rPr lang="en-US" dirty="0" smtClean="0">
                <a:solidFill>
                  <a:srgbClr val="FF0000"/>
                </a:solidFill>
              </a:rPr>
              <a:t>INTERVENTION OF ANTI-SMOKING</a:t>
            </a:r>
            <a:endParaRPr lang="en-US" dirty="0">
              <a:solidFill>
                <a:srgbClr val="FF0000"/>
              </a:solidFill>
            </a:endParaRPr>
          </a:p>
        </p:txBody>
      </p:sp>
      <p:sp>
        <p:nvSpPr>
          <p:cNvPr id="3" name="Content Placeholder 2"/>
          <p:cNvSpPr>
            <a:spLocks noGrp="1"/>
          </p:cNvSpPr>
          <p:nvPr>
            <p:ph idx="1"/>
          </p:nvPr>
        </p:nvSpPr>
        <p:spPr>
          <a:xfrm>
            <a:off x="1524000" y="1600200"/>
            <a:ext cx="5867400" cy="4953000"/>
          </a:xfrm>
        </p:spPr>
        <p:txBody>
          <a:bodyPr>
            <a:normAutofit lnSpcReduction="10000"/>
          </a:bodyPr>
          <a:lstStyle/>
          <a:p>
            <a:pPr>
              <a:buFont typeface="Courier New" pitchFamily="49" charset="0"/>
              <a:buChar char="o"/>
            </a:pPr>
            <a:r>
              <a:rPr lang="en-US" sz="2000" dirty="0" smtClean="0">
                <a:latin typeface="+mj-lt"/>
              </a:rPr>
              <a:t>The purpose of an anti smoking intervention is to improve, reverse or correct the condition because of its impairment of life and threatening factor’s associated with a person’s health or lifestyle.</a:t>
            </a:r>
          </a:p>
          <a:p>
            <a:pPr>
              <a:buFont typeface="Courier New" pitchFamily="49" charset="0"/>
              <a:buChar char="o"/>
            </a:pPr>
            <a:r>
              <a:rPr lang="en-US" sz="2000" dirty="0" smtClean="0">
                <a:latin typeface="+mj-lt"/>
              </a:rPr>
              <a:t>With smoking causing permanent destruction of the tiny sacs and narrowing of the small blood vessels in lungs, its quite imperative to reduce the amount of cigarette usage. Nicotine affects the nerve-muscle junctions causing tremors and shaking. These severe consequences of smoking should causes one to rethink of whether this harmful product was worth it in the ending result.</a:t>
            </a:r>
          </a:p>
          <a:p>
            <a:endParaRPr lang="en-US" dirty="0"/>
          </a:p>
        </p:txBody>
      </p:sp>
      <p:pic>
        <p:nvPicPr>
          <p:cNvPr id="4" name="Picture 3" descr="smoking 4.jpg"/>
          <p:cNvPicPr>
            <a:picLocks noChangeAspect="1"/>
          </p:cNvPicPr>
          <p:nvPr/>
        </p:nvPicPr>
        <p:blipFill>
          <a:blip r:embed="rId2" cstate="print"/>
          <a:stretch>
            <a:fillRect/>
          </a:stretch>
        </p:blipFill>
        <p:spPr>
          <a:xfrm>
            <a:off x="228600" y="3886200"/>
            <a:ext cx="1380744" cy="1605516"/>
          </a:xfrm>
          <a:prstGeom prst="rect">
            <a:avLst/>
          </a:prstGeom>
          <a:effectLst>
            <a:glow rad="228600">
              <a:schemeClr val="accent2">
                <a:satMod val="175000"/>
                <a:alpha val="40000"/>
              </a:schemeClr>
            </a:glow>
            <a:reflection blurRad="6350" stA="50000" endA="300" endPos="55000" dir="5400000" sy="-100000" algn="bl" rotWithShape="0"/>
          </a:effectLst>
        </p:spPr>
      </p:pic>
      <p:pic>
        <p:nvPicPr>
          <p:cNvPr id="5" name="Picture 4" descr="smoke.bmp"/>
          <p:cNvPicPr>
            <a:picLocks noChangeAspect="1"/>
          </p:cNvPicPr>
          <p:nvPr/>
        </p:nvPicPr>
        <p:blipFill>
          <a:blip r:embed="rId3" cstate="print"/>
          <a:stretch>
            <a:fillRect/>
          </a:stretch>
        </p:blipFill>
        <p:spPr>
          <a:xfrm>
            <a:off x="7391400" y="1295400"/>
            <a:ext cx="1403587" cy="1876732"/>
          </a:xfrm>
          <a:prstGeom prst="rect">
            <a:avLst/>
          </a:prstGeom>
          <a:effectLst>
            <a:glow rad="228600">
              <a:schemeClr val="accent2">
                <a:satMod val="175000"/>
                <a:alpha val="40000"/>
              </a:schemeClr>
            </a:glow>
            <a:reflection blurRad="6350" stA="50000" endA="300" endPos="55000" dir="5400000" sy="-100000" algn="bl" rotWithShape="0"/>
          </a:effectLst>
          <a:scene3d>
            <a:camera prst="orthographicFront"/>
            <a:lightRig rig="threePt" dir="t"/>
          </a:scene3d>
          <a:sp3d>
            <a:bevelT w="139700" prst="cross"/>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Smoking Support Groups</a:t>
            </a:r>
            <a:endParaRPr lang="en-US" dirty="0"/>
          </a:p>
        </p:txBody>
      </p:sp>
      <p:sp>
        <p:nvSpPr>
          <p:cNvPr id="5" name="Content Placeholder 4"/>
          <p:cNvSpPr>
            <a:spLocks noGrp="1"/>
          </p:cNvSpPr>
          <p:nvPr>
            <p:ph sz="half" idx="1"/>
          </p:nvPr>
        </p:nvSpPr>
        <p:spPr>
          <a:xfrm>
            <a:off x="381000" y="1905000"/>
            <a:ext cx="8458200" cy="4572000"/>
          </a:xfrm>
        </p:spPr>
        <p:txBody>
          <a:bodyPr>
            <a:normAutofit/>
          </a:bodyPr>
          <a:lstStyle/>
          <a:p>
            <a:r>
              <a:rPr lang="en-US" dirty="0" smtClean="0"/>
              <a:t>Key ingredient to successful, </a:t>
            </a:r>
          </a:p>
          <a:p>
            <a:pPr>
              <a:buNone/>
            </a:pPr>
            <a:r>
              <a:rPr lang="en-US" dirty="0" smtClean="0"/>
              <a:t>     long-term quitting</a:t>
            </a:r>
          </a:p>
          <a:p>
            <a:r>
              <a:rPr lang="en-US" dirty="0" smtClean="0"/>
              <a:t>Online and in-person options</a:t>
            </a:r>
            <a:endParaRPr lang="en-US" dirty="0"/>
          </a:p>
          <a:p>
            <a:r>
              <a:rPr lang="en-US" dirty="0" smtClean="0"/>
              <a:t>Stay positive, quitting does not happen over night.  Take care of body’s needs; exercise daily, drink plenty of fluids, add daily vitamins, avoid stress, and avoid alcohol.</a:t>
            </a:r>
          </a:p>
          <a:p>
            <a:r>
              <a:rPr lang="en-US" dirty="0" smtClean="0"/>
              <a:t>Most memberships are free!</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019800" y="1524000"/>
            <a:ext cx="2336800" cy="1752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       Smoking Support Groups</a:t>
            </a:r>
            <a:endParaRPr lang="en-US" dirty="0"/>
          </a:p>
        </p:txBody>
      </p:sp>
      <p:sp>
        <p:nvSpPr>
          <p:cNvPr id="3" name="Content Placeholder 2"/>
          <p:cNvSpPr>
            <a:spLocks noGrp="1"/>
          </p:cNvSpPr>
          <p:nvPr>
            <p:ph sz="half" idx="1"/>
          </p:nvPr>
        </p:nvSpPr>
        <p:spPr>
          <a:xfrm>
            <a:off x="304800" y="1524000"/>
            <a:ext cx="8686800" cy="5029200"/>
          </a:xfrm>
        </p:spPr>
        <p:txBody>
          <a:bodyPr/>
          <a:lstStyle/>
          <a:p>
            <a:endParaRPr lang="en-US" dirty="0" smtClean="0"/>
          </a:p>
          <a:p>
            <a:r>
              <a:rPr lang="en-US" dirty="0" smtClean="0"/>
              <a:t>Quitsmoking.about.com </a:t>
            </a:r>
          </a:p>
          <a:p>
            <a:pPr>
              <a:buNone/>
            </a:pPr>
            <a:r>
              <a:rPr lang="en-US" dirty="0"/>
              <a:t>	</a:t>
            </a:r>
            <a:r>
              <a:rPr lang="en-US" sz="2000" dirty="0" smtClean="0"/>
              <a:t>(</a:t>
            </a:r>
            <a:r>
              <a:rPr lang="en-US" sz="2000" u="sng" dirty="0" smtClean="0"/>
              <a:t>smoking cessation</a:t>
            </a:r>
            <a:r>
              <a:rPr lang="en-US" sz="2000" dirty="0" smtClean="0"/>
              <a:t>, health risks, quitting options, after quitting, browse topics, must reads, quick facts)</a:t>
            </a:r>
          </a:p>
          <a:p>
            <a:pPr>
              <a:buNone/>
            </a:pPr>
            <a:endParaRPr lang="en-US" sz="2000" dirty="0" smtClean="0"/>
          </a:p>
          <a:p>
            <a:r>
              <a:rPr lang="en-US" dirty="0" smtClean="0"/>
              <a:t>Makesmokinghistory.org  </a:t>
            </a:r>
          </a:p>
          <a:p>
            <a:pPr>
              <a:buNone/>
            </a:pPr>
            <a:r>
              <a:rPr lang="en-US" sz="2000" dirty="0"/>
              <a:t>	</a:t>
            </a:r>
            <a:r>
              <a:rPr lang="en-US" sz="2000" dirty="0" smtClean="0"/>
              <a:t>(</a:t>
            </a:r>
            <a:r>
              <a:rPr lang="en-US" sz="2000" u="sng" dirty="0" smtClean="0"/>
              <a:t>find in-person support in your area</a:t>
            </a:r>
            <a:r>
              <a:rPr lang="en-US" sz="2000" dirty="0" smtClean="0"/>
              <a:t>, quitting, youth, second-hand smoke, cost of smoking)</a:t>
            </a:r>
          </a:p>
          <a:p>
            <a:pPr>
              <a:buNone/>
            </a:pPr>
            <a:endParaRPr lang="en-US" sz="2000" dirty="0" smtClean="0"/>
          </a:p>
          <a:p>
            <a:r>
              <a:rPr lang="en-US" dirty="0" smtClean="0"/>
              <a:t>Lung.ca/home-accueil_e.php </a:t>
            </a:r>
          </a:p>
          <a:p>
            <a:pPr>
              <a:buNone/>
            </a:pPr>
            <a:r>
              <a:rPr lang="en-US" sz="2000" dirty="0"/>
              <a:t>	</a:t>
            </a:r>
            <a:r>
              <a:rPr lang="en-US" sz="2000" dirty="0" smtClean="0"/>
              <a:t>(</a:t>
            </a:r>
            <a:r>
              <a:rPr lang="en-US" sz="2000" u="sng" dirty="0" smtClean="0"/>
              <a:t>excellent source on HOW TO quit</a:t>
            </a:r>
            <a:r>
              <a:rPr lang="en-US" sz="2000" dirty="0" smtClean="0"/>
              <a:t>, lung facts, lung diseases, how to get involved)</a:t>
            </a:r>
            <a:endParaRPr lang="en-US" sz="2000" dirty="0"/>
          </a:p>
        </p:txBody>
      </p:sp>
      <p:pic>
        <p:nvPicPr>
          <p:cNvPr id="2050" name="Picture 2"/>
          <p:cNvPicPr>
            <a:picLocks noChangeAspect="1" noChangeArrowheads="1"/>
          </p:cNvPicPr>
          <p:nvPr/>
        </p:nvPicPr>
        <p:blipFill>
          <a:blip r:embed="rId2" cstate="print"/>
          <a:srcRect/>
          <a:stretch>
            <a:fillRect/>
          </a:stretch>
        </p:blipFill>
        <p:spPr bwMode="auto">
          <a:xfrm>
            <a:off x="304800" y="304800"/>
            <a:ext cx="1413080" cy="13906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Presentation</a:t>
            </a:r>
            <a:endParaRPr lang="en-US" dirty="0"/>
          </a:p>
        </p:txBody>
      </p:sp>
      <p:sp>
        <p:nvSpPr>
          <p:cNvPr id="3" name="Content Placeholder 2"/>
          <p:cNvSpPr>
            <a:spLocks noGrp="1"/>
          </p:cNvSpPr>
          <p:nvPr>
            <p:ph idx="1"/>
          </p:nvPr>
        </p:nvSpPr>
        <p:spPr/>
        <p:txBody>
          <a:bodyPr/>
          <a:lstStyle/>
          <a:p>
            <a:r>
              <a:rPr lang="en-US" dirty="0" smtClean="0"/>
              <a:t>Power Points are clear, easy</a:t>
            </a:r>
          </a:p>
          <a:p>
            <a:pPr>
              <a:buNone/>
            </a:pPr>
            <a:endParaRPr lang="en-US" dirty="0" smtClean="0"/>
          </a:p>
          <a:p>
            <a:r>
              <a:rPr lang="en-US" dirty="0" smtClean="0"/>
              <a:t>Familiar to adolescents</a:t>
            </a:r>
            <a:endParaRPr lang="en-US" dirty="0"/>
          </a:p>
          <a:p>
            <a:endParaRPr lang="en-US" dirty="0" smtClean="0"/>
          </a:p>
          <a:p>
            <a:r>
              <a:rPr lang="en-US" dirty="0" smtClean="0"/>
              <a:t>Smoking is something nurses can impact</a:t>
            </a:r>
          </a:p>
          <a:p>
            <a:endParaRPr lang="en-US" dirty="0"/>
          </a:p>
          <a:p>
            <a:r>
              <a:rPr lang="en-US" dirty="0" smtClean="0"/>
              <a:t>Some non-smokers, smokers, ex-smokers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Process</a:t>
            </a:r>
            <a:endParaRPr lang="en-US" dirty="0"/>
          </a:p>
        </p:txBody>
      </p:sp>
      <p:sp>
        <p:nvSpPr>
          <p:cNvPr id="3" name="Content Placeholder 2"/>
          <p:cNvSpPr>
            <a:spLocks noGrp="1"/>
          </p:cNvSpPr>
          <p:nvPr>
            <p:ph idx="1"/>
          </p:nvPr>
        </p:nvSpPr>
        <p:spPr/>
        <p:txBody>
          <a:bodyPr>
            <a:normAutofit/>
          </a:bodyPr>
          <a:lstStyle/>
          <a:p>
            <a:pPr algn="ctr">
              <a:buNone/>
            </a:pPr>
            <a:r>
              <a:rPr lang="en-US" sz="5400" dirty="0" smtClean="0"/>
              <a:t> The identifiable structural development of the group that is needed for a group to mature</a:t>
            </a:r>
            <a:endParaRPr lang="en-US"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cigarette?</a:t>
            </a:r>
            <a:endParaRPr lang="en-US" dirty="0"/>
          </a:p>
        </p:txBody>
      </p:sp>
      <p:sp>
        <p:nvSpPr>
          <p:cNvPr id="3" name="Content Placeholder 2"/>
          <p:cNvSpPr>
            <a:spLocks noGrp="1"/>
          </p:cNvSpPr>
          <p:nvPr>
            <p:ph idx="1"/>
          </p:nvPr>
        </p:nvSpPr>
        <p:spPr/>
        <p:txBody>
          <a:bodyPr/>
          <a:lstStyle/>
          <a:p>
            <a:r>
              <a:rPr lang="en-US" dirty="0" smtClean="0"/>
              <a:t>Cigarettes contain harmful chemicals such as tar, carbon monoxide, ammonia, arsenic (rat poison), and many more</a:t>
            </a:r>
          </a:p>
          <a:p>
            <a:r>
              <a:rPr lang="en-US" dirty="0" smtClean="0"/>
              <a:t>Contain nicotine, which is the addictive substance in tobacco</a:t>
            </a:r>
          </a:p>
          <a:p>
            <a:r>
              <a:rPr lang="en-US" dirty="0" smtClean="0"/>
              <a:t>Contain carcinogens that cause damage to our DNA, or cause cells to divide faster than their normal rate, thus causing cancer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Process</a:t>
            </a:r>
            <a:endParaRPr lang="en-US" dirty="0"/>
          </a:p>
        </p:txBody>
      </p:sp>
      <p:sp>
        <p:nvSpPr>
          <p:cNvPr id="3" name="Content Placeholder 2"/>
          <p:cNvSpPr>
            <a:spLocks noGrp="1"/>
          </p:cNvSpPr>
          <p:nvPr>
            <p:ph idx="1"/>
          </p:nvPr>
        </p:nvSpPr>
        <p:spPr/>
        <p:txBody>
          <a:bodyPr/>
          <a:lstStyle/>
          <a:p>
            <a:r>
              <a:rPr lang="en-US" dirty="0" smtClean="0"/>
              <a:t>Forming</a:t>
            </a:r>
          </a:p>
          <a:p>
            <a:pPr lvl="1"/>
            <a:r>
              <a:rPr lang="en-US" dirty="0" smtClean="0"/>
              <a:t>Done mainly in class</a:t>
            </a:r>
          </a:p>
          <a:p>
            <a:pPr lvl="1"/>
            <a:r>
              <a:rPr lang="en-US" dirty="0" smtClean="0"/>
              <a:t>Started as strangers</a:t>
            </a:r>
          </a:p>
          <a:p>
            <a:pPr lvl="1"/>
            <a:r>
              <a:rPr lang="en-US" dirty="0" smtClean="0"/>
              <a:t>Leadership roles explored</a:t>
            </a:r>
          </a:p>
          <a:p>
            <a:r>
              <a:rPr lang="en-US" dirty="0" smtClean="0"/>
              <a:t>Storming</a:t>
            </a:r>
          </a:p>
          <a:p>
            <a:pPr lvl="1"/>
            <a:r>
              <a:rPr lang="en-US" dirty="0" smtClean="0"/>
              <a:t>Very little in our group</a:t>
            </a:r>
          </a:p>
          <a:p>
            <a:pPr lvl="1"/>
            <a:r>
              <a:rPr lang="en-US" dirty="0" smtClean="0"/>
              <a:t>All of us had different schedules, made it incredibly difficult to meet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Process</a:t>
            </a:r>
            <a:endParaRPr lang="en-US" dirty="0"/>
          </a:p>
        </p:txBody>
      </p:sp>
      <p:sp>
        <p:nvSpPr>
          <p:cNvPr id="3" name="Content Placeholder 2"/>
          <p:cNvSpPr>
            <a:spLocks noGrp="1"/>
          </p:cNvSpPr>
          <p:nvPr>
            <p:ph idx="1"/>
          </p:nvPr>
        </p:nvSpPr>
        <p:spPr/>
        <p:txBody>
          <a:bodyPr/>
          <a:lstStyle/>
          <a:p>
            <a:r>
              <a:rPr lang="en-US" dirty="0" err="1" smtClean="0"/>
              <a:t>Norming</a:t>
            </a:r>
            <a:endParaRPr lang="en-US" dirty="0" smtClean="0"/>
          </a:p>
          <a:p>
            <a:pPr lvl="1"/>
            <a:r>
              <a:rPr lang="en-US" dirty="0" smtClean="0"/>
              <a:t>Keep each other on track</a:t>
            </a:r>
          </a:p>
          <a:p>
            <a:pPr lvl="1"/>
            <a:r>
              <a:rPr lang="en-US" dirty="0" smtClean="0"/>
              <a:t>Natural leader</a:t>
            </a:r>
          </a:p>
          <a:p>
            <a:pPr lvl="1"/>
            <a:r>
              <a:rPr lang="en-US" dirty="0" smtClean="0"/>
              <a:t>Standards set for the group</a:t>
            </a:r>
          </a:p>
          <a:p>
            <a:pPr lvl="1"/>
            <a:r>
              <a:rPr lang="en-US" dirty="0" smtClean="0"/>
              <a:t>Encouragement for others to participate</a:t>
            </a:r>
          </a:p>
          <a:p>
            <a:r>
              <a:rPr lang="en-US" dirty="0" smtClean="0"/>
              <a:t>Performing</a:t>
            </a:r>
          </a:p>
          <a:p>
            <a:pPr lvl="1"/>
            <a:r>
              <a:rPr lang="en-US" dirty="0" smtClean="0"/>
              <a:t>Work dependently on what needs to be brought to the group</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Process</a:t>
            </a:r>
            <a:endParaRPr lang="en-US" dirty="0"/>
          </a:p>
        </p:txBody>
      </p:sp>
      <p:sp>
        <p:nvSpPr>
          <p:cNvPr id="3" name="Content Placeholder 2"/>
          <p:cNvSpPr>
            <a:spLocks noGrp="1"/>
          </p:cNvSpPr>
          <p:nvPr>
            <p:ph idx="1"/>
          </p:nvPr>
        </p:nvSpPr>
        <p:spPr/>
        <p:txBody>
          <a:bodyPr/>
          <a:lstStyle/>
          <a:p>
            <a:pPr lvl="1"/>
            <a:r>
              <a:rPr lang="en-US" dirty="0" smtClean="0"/>
              <a:t>Put ideas together to form one presentation</a:t>
            </a:r>
          </a:p>
          <a:p>
            <a:pPr lvl="1"/>
            <a:r>
              <a:rPr lang="en-US" dirty="0" smtClean="0"/>
              <a:t>Share with each other in class to accomplish goals</a:t>
            </a:r>
          </a:p>
          <a:p>
            <a:pPr lvl="1"/>
            <a:r>
              <a:rPr lang="en-US" dirty="0" smtClean="0"/>
              <a:t>Help each other out to make best presentation </a:t>
            </a:r>
          </a:p>
          <a:p>
            <a:r>
              <a:rPr lang="en-US" dirty="0" smtClean="0"/>
              <a:t>Adjourning</a:t>
            </a:r>
          </a:p>
          <a:p>
            <a:pPr lvl="1"/>
            <a:r>
              <a:rPr lang="en-US" dirty="0" smtClean="0"/>
              <a:t>Stage not yet reached</a:t>
            </a:r>
          </a:p>
          <a:p>
            <a:pPr lvl="1"/>
            <a:r>
              <a:rPr lang="en-US" dirty="0" smtClean="0"/>
              <a:t>Summarizing what worked, didn’t work, can do better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Roles</a:t>
            </a:r>
            <a:endParaRPr lang="en-US" dirty="0"/>
          </a:p>
        </p:txBody>
      </p:sp>
      <p:sp>
        <p:nvSpPr>
          <p:cNvPr id="3" name="Content Placeholder 2"/>
          <p:cNvSpPr>
            <a:spLocks noGrp="1"/>
          </p:cNvSpPr>
          <p:nvPr>
            <p:ph idx="1"/>
          </p:nvPr>
        </p:nvSpPr>
        <p:spPr/>
        <p:txBody>
          <a:bodyPr>
            <a:normAutofit lnSpcReduction="10000"/>
          </a:bodyPr>
          <a:lstStyle/>
          <a:p>
            <a:r>
              <a:rPr lang="en-US" dirty="0" smtClean="0"/>
              <a:t>Leadership Role</a:t>
            </a:r>
          </a:p>
          <a:p>
            <a:pPr lvl="1"/>
            <a:r>
              <a:rPr lang="en-US" dirty="0" smtClean="0"/>
              <a:t>Influence group spirit, commitment</a:t>
            </a:r>
          </a:p>
          <a:p>
            <a:pPr lvl="1"/>
            <a:r>
              <a:rPr lang="en-US" dirty="0" smtClean="0"/>
              <a:t>Problem solver</a:t>
            </a:r>
          </a:p>
          <a:p>
            <a:r>
              <a:rPr lang="en-US" dirty="0" smtClean="0"/>
              <a:t>Task Role</a:t>
            </a:r>
          </a:p>
          <a:p>
            <a:pPr lvl="1"/>
            <a:r>
              <a:rPr lang="en-US" dirty="0" smtClean="0"/>
              <a:t>Moves group towards goal of finishing project</a:t>
            </a:r>
          </a:p>
          <a:p>
            <a:pPr lvl="1"/>
            <a:r>
              <a:rPr lang="en-US" dirty="0" smtClean="0"/>
              <a:t>Initiator, Clarifier, Summarizer</a:t>
            </a:r>
          </a:p>
          <a:p>
            <a:r>
              <a:rPr lang="en-US" dirty="0" smtClean="0"/>
              <a:t>Maintenance</a:t>
            </a:r>
          </a:p>
          <a:p>
            <a:pPr lvl="1"/>
            <a:r>
              <a:rPr lang="en-US" dirty="0" smtClean="0"/>
              <a:t>Makes sure everyone in group is happy</a:t>
            </a:r>
          </a:p>
          <a:p>
            <a:pPr lvl="1"/>
            <a:r>
              <a:rPr lang="en-US" dirty="0" smtClean="0"/>
              <a:t>Harmonizer, Gatekeeper, Summarizer, Compromiser</a:t>
            </a:r>
          </a:p>
          <a:p>
            <a:pPr>
              <a:buNone/>
            </a:pP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Roles &amp; Dynamics</a:t>
            </a:r>
            <a:endParaRPr lang="en-US" dirty="0"/>
          </a:p>
        </p:txBody>
      </p:sp>
      <p:sp>
        <p:nvSpPr>
          <p:cNvPr id="3" name="Content Placeholder 2"/>
          <p:cNvSpPr>
            <a:spLocks noGrp="1"/>
          </p:cNvSpPr>
          <p:nvPr>
            <p:ph idx="1"/>
          </p:nvPr>
        </p:nvSpPr>
        <p:spPr/>
        <p:txBody>
          <a:bodyPr/>
          <a:lstStyle/>
          <a:p>
            <a:r>
              <a:rPr lang="en-US" dirty="0" smtClean="0"/>
              <a:t>Communications between members were good</a:t>
            </a:r>
          </a:p>
          <a:p>
            <a:pPr>
              <a:buNone/>
            </a:pPr>
            <a:endParaRPr lang="en-US" dirty="0" smtClean="0"/>
          </a:p>
          <a:p>
            <a:r>
              <a:rPr lang="en-US" dirty="0" smtClean="0"/>
              <a:t>All group roles were present and functioning</a:t>
            </a:r>
          </a:p>
          <a:p>
            <a:pPr>
              <a:buNone/>
            </a:pPr>
            <a:endParaRPr lang="en-US" dirty="0" smtClean="0"/>
          </a:p>
          <a:p>
            <a:r>
              <a:rPr lang="en-US" dirty="0" smtClean="0"/>
              <a:t>Roles were shared, none were dominated by any single person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Differences</a:t>
            </a:r>
            <a:endParaRPr lang="en-US" dirty="0"/>
          </a:p>
        </p:txBody>
      </p:sp>
      <p:sp>
        <p:nvSpPr>
          <p:cNvPr id="3" name="Content Placeholder 2"/>
          <p:cNvSpPr>
            <a:spLocks noGrp="1"/>
          </p:cNvSpPr>
          <p:nvPr>
            <p:ph idx="1"/>
          </p:nvPr>
        </p:nvSpPr>
        <p:spPr/>
        <p:txBody>
          <a:bodyPr/>
          <a:lstStyle/>
          <a:p>
            <a:r>
              <a:rPr lang="en-US" dirty="0" smtClean="0"/>
              <a:t>Start earlier</a:t>
            </a:r>
          </a:p>
          <a:p>
            <a:endParaRPr lang="en-US" dirty="0" smtClean="0"/>
          </a:p>
          <a:p>
            <a:r>
              <a:rPr lang="en-US" dirty="0" smtClean="0"/>
              <a:t>Work more together</a:t>
            </a:r>
          </a:p>
          <a:p>
            <a:endParaRPr lang="en-US" dirty="0" smtClean="0"/>
          </a:p>
          <a:p>
            <a:r>
              <a:rPr lang="en-US" dirty="0" smtClean="0"/>
              <a:t>Have more fun with it</a:t>
            </a:r>
          </a:p>
          <a:p>
            <a:endParaRPr lang="en-US" smtClean="0"/>
          </a:p>
          <a:p>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sz="2000" dirty="0" smtClean="0">
                <a:latin typeface="Times New Roman" pitchFamily="18" charset="0"/>
                <a:cs typeface="Times New Roman" pitchFamily="18" charset="0"/>
              </a:rPr>
              <a:t>Arnold, E. &amp; Boggs, K (2007). </a:t>
            </a:r>
            <a:r>
              <a:rPr lang="en-US" sz="2000" i="1" dirty="0" smtClean="0">
                <a:latin typeface="Times New Roman" pitchFamily="18" charset="0"/>
                <a:cs typeface="Times New Roman" pitchFamily="18" charset="0"/>
              </a:rPr>
              <a:t>Interpersonal relationships: Professional communication skills for nurses (6</a:t>
            </a:r>
            <a:r>
              <a:rPr lang="en-US" sz="2000" i="1" baseline="30000" dirty="0" smtClean="0">
                <a:latin typeface="Times New Roman" pitchFamily="18" charset="0"/>
                <a:cs typeface="Times New Roman" pitchFamily="18" charset="0"/>
              </a:rPr>
              <a:t>th</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ed</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Philadelphia: Elsevier Saunders</a:t>
            </a:r>
          </a:p>
          <a:p>
            <a:r>
              <a:rPr lang="en-US" sz="2000" dirty="0" smtClean="0">
                <a:latin typeface="Times New Roman" pitchFamily="18" charset="0"/>
                <a:cs typeface="Times New Roman" pitchFamily="18" charset="0"/>
              </a:rPr>
              <a:t>Bryant, J., </a:t>
            </a:r>
            <a:r>
              <a:rPr lang="en-US" sz="2000" dirty="0" err="1" smtClean="0">
                <a:latin typeface="Times New Roman" pitchFamily="18" charset="0"/>
                <a:cs typeface="Times New Roman" pitchFamily="18" charset="0"/>
              </a:rPr>
              <a:t>Bonevski</a:t>
            </a:r>
            <a:r>
              <a:rPr lang="en-US" sz="2000" dirty="0" smtClean="0">
                <a:latin typeface="Times New Roman" pitchFamily="18" charset="0"/>
                <a:cs typeface="Times New Roman" pitchFamily="18" charset="0"/>
              </a:rPr>
              <a:t>, B., Paul, C., O'Brien, J., &amp; Oakes, W. (2010). Delivering smoking cessation support to disadvantaged groups: a qualitative study of the potential of community welfare organizations. Health Education Research, 25(6), 979-990. Retrieved from </a:t>
            </a:r>
            <a:r>
              <a:rPr lang="en-US" sz="2000" dirty="0" err="1" smtClean="0">
                <a:latin typeface="Times New Roman" pitchFamily="18" charset="0"/>
                <a:cs typeface="Times New Roman" pitchFamily="18" charset="0"/>
              </a:rPr>
              <a:t>EBSCOhost</a:t>
            </a:r>
            <a:r>
              <a:rPr lang="en-US" sz="2000" dirty="0" smtClean="0">
                <a:latin typeface="Times New Roman" pitchFamily="18" charset="0"/>
                <a:cs typeface="Times New Roman" pitchFamily="18" charset="0"/>
              </a:rPr>
              <a:t>.</a:t>
            </a:r>
          </a:p>
          <a:p>
            <a:r>
              <a:rPr lang="en-US" sz="2000" dirty="0" smtClean="0"/>
              <a:t>Centers for Disease Control and Prevention. (2011). Risk factors. </a:t>
            </a:r>
            <a:r>
              <a:rPr lang="en-US" sz="2000" i="1" dirty="0" smtClean="0"/>
              <a:t>Centers for disease control and prevention: Your online source for credible health information.</a:t>
            </a:r>
            <a:r>
              <a:rPr lang="en-US" sz="2000" dirty="0" smtClean="0"/>
              <a:t> Retrieved from </a:t>
            </a:r>
            <a:r>
              <a:rPr lang="en-US" sz="2000" dirty="0" smtClean="0">
                <a:hlinkClick r:id="rId2"/>
              </a:rPr>
              <a:t>http://www.cdc.gov/cancer/lung/basic_info/risk_factors.htm</a:t>
            </a:r>
            <a:endParaRPr lang="en-US" sz="2000" dirty="0" smtClean="0"/>
          </a:p>
          <a:p>
            <a:r>
              <a:rPr lang="en-US" sz="2000" dirty="0" smtClean="0"/>
              <a:t>Holland, J. (2010, June 26). </a:t>
            </a:r>
            <a:r>
              <a:rPr lang="en-US" sz="2000" i="1" dirty="0" smtClean="0"/>
              <a:t>The benefits of joining a quit smoking support group.</a:t>
            </a:r>
            <a:r>
              <a:rPr lang="en-US" sz="2000" dirty="0" smtClean="0"/>
              <a:t> Retrieved February 16, 2011, from http://ezinearticles.com/?The-Benefits-of_Joining-a-Quit-Smoking-Support-Group&amp;id=4555315</a:t>
            </a:r>
            <a:endParaRPr lang="en-US" sz="2000" i="1" dirty="0" smtClean="0"/>
          </a:p>
          <a:p>
            <a:r>
              <a:rPr lang="en-US" sz="2000" dirty="0" smtClean="0">
                <a:latin typeface="Times New Roman" pitchFamily="18" charset="0"/>
                <a:cs typeface="Times New Roman" pitchFamily="18" charset="0"/>
              </a:rPr>
              <a:t>Thompson., Barnett, J., &amp; Pearce, J (2009). </a:t>
            </a:r>
            <a:r>
              <a:rPr lang="en-US" sz="2000" i="1" dirty="0" smtClean="0">
                <a:latin typeface="Times New Roman" pitchFamily="18" charset="0"/>
                <a:cs typeface="Times New Roman" pitchFamily="18" charset="0"/>
              </a:rPr>
              <a:t>Scared straight? Fear-appeal anti-smoking campaigns, risk, self-efficacy and addiction. Health, Risk, &amp; Society, 11(2), 181-196. </a:t>
            </a:r>
            <a:r>
              <a:rPr lang="en-US" sz="2000" dirty="0" smtClean="0">
                <a:latin typeface="Times New Roman" pitchFamily="18" charset="0"/>
                <a:cs typeface="Times New Roman" pitchFamily="18" charset="0"/>
              </a:rPr>
              <a:t>Retrieved from </a:t>
            </a:r>
            <a:r>
              <a:rPr lang="en-US" sz="2000" dirty="0" err="1" smtClean="0">
                <a:latin typeface="Times New Roman" pitchFamily="18" charset="0"/>
                <a:cs typeface="Times New Roman" pitchFamily="18" charset="0"/>
              </a:rPr>
              <a:t>EBSCOhost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Whitehead, E. (1995). Prejudice in practice... stigma raises many uncomfortable issues about our attitudes towards patients, colleagues, and all the people whom we meet. Nursing Times, 91(21), 40-41. Retrieved from </a:t>
            </a:r>
            <a:r>
              <a:rPr lang="en-US" sz="2000" dirty="0" err="1" smtClean="0">
                <a:latin typeface="Times New Roman" pitchFamily="18" charset="0"/>
                <a:cs typeface="Times New Roman" pitchFamily="18" charset="0"/>
              </a:rPr>
              <a:t>EBSCOhost</a:t>
            </a:r>
            <a:endParaRPr lang="en-US" sz="20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normAutofit/>
          </a:bodyPr>
          <a:lstStyle/>
          <a:p>
            <a:pPr>
              <a:buNone/>
            </a:pPr>
            <a:r>
              <a:rPr lang="en-US" sz="1600" dirty="0" smtClean="0"/>
              <a:t>Academy of Family </a:t>
            </a:r>
            <a:r>
              <a:rPr lang="en-US" sz="1600" dirty="0" err="1" smtClean="0"/>
              <a:t>Physcians</a:t>
            </a:r>
            <a:r>
              <a:rPr lang="en-US" sz="1600" dirty="0" smtClean="0"/>
              <a:t>. (2000). Smoking: Don't Let It Steer You Wrong:</a:t>
            </a:r>
          </a:p>
          <a:p>
            <a:pPr>
              <a:buNone/>
            </a:pPr>
            <a:r>
              <a:rPr lang="en-US" sz="1600" dirty="0" smtClean="0"/>
              <a:t>Facts for Teens -- familydoctor.org. </a:t>
            </a:r>
            <a:r>
              <a:rPr lang="en-US" sz="1600" i="1" dirty="0" smtClean="0"/>
              <a:t>Health information for the whole family -</a:t>
            </a:r>
          </a:p>
          <a:p>
            <a:pPr>
              <a:buNone/>
            </a:pPr>
            <a:r>
              <a:rPr lang="en-US" sz="1600" i="1" dirty="0" smtClean="0"/>
              <a:t>familydoctor.org</a:t>
            </a:r>
            <a:r>
              <a:rPr lang="en-US" sz="1600" dirty="0" smtClean="0"/>
              <a:t>. Retrieved February 16, 2011, from http://familydoctor.org/</a:t>
            </a:r>
          </a:p>
          <a:p>
            <a:pPr>
              <a:buNone/>
            </a:pPr>
            <a:r>
              <a:rPr lang="en-US" sz="1600" dirty="0" smtClean="0"/>
              <a:t>online/</a:t>
            </a:r>
            <a:r>
              <a:rPr lang="en-US" sz="1600" dirty="0" err="1" smtClean="0"/>
              <a:t>famdocen</a:t>
            </a:r>
            <a:r>
              <a:rPr lang="en-US" sz="1600" dirty="0" smtClean="0"/>
              <a:t>/home/common/addictions/tobacco/274.html</a:t>
            </a:r>
          </a:p>
          <a:p>
            <a:pPr>
              <a:buNone/>
            </a:pPr>
            <a:endParaRPr lang="en-US" sz="1600" dirty="0" smtClean="0"/>
          </a:p>
          <a:p>
            <a:pPr>
              <a:buNone/>
            </a:pPr>
            <a:r>
              <a:rPr lang="en-US" sz="1600" dirty="0" smtClean="0"/>
              <a:t>Centers for Disease Control. (2010). Smoking and Tobacco Use : Fact Sheet : Fast Facts :</a:t>
            </a:r>
          </a:p>
          <a:p>
            <a:pPr>
              <a:buNone/>
            </a:pPr>
            <a:r>
              <a:rPr lang="en-US" sz="1600" dirty="0" smtClean="0"/>
              <a:t>Office on Smoking and Health (OSH) :: CDC. </a:t>
            </a:r>
            <a:r>
              <a:rPr lang="en-US" sz="1600" i="1" dirty="0" smtClean="0"/>
              <a:t>Centers for Disease Control and</a:t>
            </a:r>
          </a:p>
          <a:p>
            <a:pPr>
              <a:buNone/>
            </a:pPr>
            <a:r>
              <a:rPr lang="en-US" sz="1600" i="1" dirty="0" smtClean="0"/>
              <a:t>Prevention</a:t>
            </a:r>
            <a:r>
              <a:rPr lang="en-US" sz="1600" dirty="0" smtClean="0"/>
              <a:t>. Retrieved February 16, 2011, from </a:t>
            </a:r>
            <a:r>
              <a:rPr lang="en-US" sz="1600" dirty="0" smtClean="0">
                <a:hlinkClick r:id="rId2"/>
              </a:rPr>
              <a:t>http://www.cdc.gov/tobacco/data</a:t>
            </a:r>
            <a:endParaRPr lang="en-US" sz="1600" dirty="0" smtClean="0"/>
          </a:p>
          <a:p>
            <a:pPr>
              <a:buNone/>
            </a:pPr>
            <a:endParaRPr lang="en-US" sz="1600" dirty="0" smtClean="0"/>
          </a:p>
          <a:p>
            <a:pPr>
              <a:buNone/>
            </a:pPr>
            <a:r>
              <a:rPr lang="en-US" sz="1600" dirty="0" smtClean="0"/>
              <a:t>Foundation for Cancer Research. (2010). What Happens When You</a:t>
            </a:r>
          </a:p>
          <a:p>
            <a:pPr>
              <a:buNone/>
            </a:pPr>
            <a:r>
              <a:rPr lang="en-US" sz="1600" dirty="0" smtClean="0"/>
              <a:t>Smoke a Cigarette. National Foundation for Cancer Research.</a:t>
            </a:r>
          </a:p>
          <a:p>
            <a:pPr>
              <a:buNone/>
            </a:pPr>
            <a:r>
              <a:rPr lang="en-US" sz="1600" dirty="0" smtClean="0"/>
              <a:t>Retrieved February 16, 2011, from http://www.nfcr.org/index.php?</a:t>
            </a:r>
          </a:p>
          <a:p>
            <a:pPr>
              <a:buNone/>
            </a:pPr>
            <a:r>
              <a:rPr lang="en-US" sz="1600" dirty="0" smtClean="0"/>
              <a:t>option=</a:t>
            </a:r>
            <a:r>
              <a:rPr lang="en-US" sz="1600" dirty="0" err="1" smtClean="0"/>
              <a:t>com_content&amp;view</a:t>
            </a:r>
            <a:r>
              <a:rPr lang="en-US" sz="1600" dirty="0" smtClean="0"/>
              <a:t>=</a:t>
            </a:r>
            <a:r>
              <a:rPr lang="en-US" sz="1600" dirty="0" err="1" smtClean="0"/>
              <a:t>article&amp;id</a:t>
            </a:r>
            <a:r>
              <a:rPr lang="en-US" sz="1600" dirty="0" smtClean="0"/>
              <a:t>=431%3Awhat-happens-when-you-smoke-</a:t>
            </a:r>
          </a:p>
          <a:p>
            <a:pPr>
              <a:buNone/>
            </a:pPr>
            <a:r>
              <a:rPr lang="en-US" sz="1600" dirty="0" smtClean="0"/>
              <a:t>a-</a:t>
            </a:r>
            <a:r>
              <a:rPr lang="en-US" sz="1600" dirty="0" err="1" smtClean="0"/>
              <a:t>cigarette&amp;catid</a:t>
            </a:r>
            <a:r>
              <a:rPr lang="en-US" sz="1600" dirty="0" smtClean="0"/>
              <a:t>=43%3Aon-your-health&amp;Itemid=26</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according to the CDC</a:t>
            </a:r>
            <a:endParaRPr lang="en-US" dirty="0"/>
          </a:p>
        </p:txBody>
      </p:sp>
      <p:sp>
        <p:nvSpPr>
          <p:cNvPr id="3" name="Content Placeholder 2"/>
          <p:cNvSpPr>
            <a:spLocks noGrp="1"/>
          </p:cNvSpPr>
          <p:nvPr>
            <p:ph idx="1"/>
          </p:nvPr>
        </p:nvSpPr>
        <p:spPr/>
        <p:txBody>
          <a:bodyPr>
            <a:normAutofit/>
          </a:bodyPr>
          <a:lstStyle/>
          <a:p>
            <a:r>
              <a:rPr lang="en-US" dirty="0" smtClean="0"/>
              <a:t>20.6% of all adults in the United States smoke cigarettes</a:t>
            </a:r>
          </a:p>
          <a:p>
            <a:r>
              <a:rPr lang="en-US" dirty="0" smtClean="0"/>
              <a:t>Smoking causes cancer, heart disease, stroke, and many lung diseases </a:t>
            </a:r>
          </a:p>
          <a:p>
            <a:r>
              <a:rPr lang="en-US" dirty="0" smtClean="0"/>
              <a:t>There are 443,000 deaths related to smoking every year in the United States, and over 5 million world-wide</a:t>
            </a:r>
          </a:p>
          <a:p>
            <a:r>
              <a:rPr lang="en-US" dirty="0" smtClean="0"/>
              <a:t>Smokers typically die 13-14 years earlier than non-smokers</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Factors</a:t>
            </a:r>
            <a:endParaRPr lang="en-US" dirty="0"/>
          </a:p>
        </p:txBody>
      </p:sp>
      <p:sp>
        <p:nvSpPr>
          <p:cNvPr id="5" name="Content Placeholder 4"/>
          <p:cNvSpPr>
            <a:spLocks noGrp="1"/>
          </p:cNvSpPr>
          <p:nvPr>
            <p:ph sz="half" idx="1"/>
          </p:nvPr>
        </p:nvSpPr>
        <p:spPr/>
        <p:txBody>
          <a:bodyPr>
            <a:normAutofit fontScale="92500" lnSpcReduction="20000"/>
          </a:bodyPr>
          <a:lstStyle/>
          <a:p>
            <a:r>
              <a:rPr lang="en-US" sz="1900" dirty="0" smtClean="0">
                <a:latin typeface="Arial Narrow" pitchFamily="34" charset="0"/>
              </a:rPr>
              <a:t>Smoking harms nearly every organ of the body</a:t>
            </a:r>
          </a:p>
          <a:p>
            <a:r>
              <a:rPr lang="en-US" sz="1900" dirty="0" smtClean="0">
                <a:latin typeface="Arial Narrow" pitchFamily="34" charset="0"/>
              </a:rPr>
              <a:t>It can lead to:</a:t>
            </a:r>
          </a:p>
          <a:p>
            <a:pPr lvl="1"/>
            <a:r>
              <a:rPr lang="en-US" sz="1400" dirty="0" smtClean="0">
                <a:latin typeface="Arial Narrow" pitchFamily="34" charset="0"/>
              </a:rPr>
              <a:t>Heart disease</a:t>
            </a:r>
          </a:p>
          <a:p>
            <a:pPr lvl="1"/>
            <a:r>
              <a:rPr lang="en-US" sz="1400" dirty="0" smtClean="0">
                <a:latin typeface="Arial Narrow" pitchFamily="34" charset="0"/>
              </a:rPr>
              <a:t>Stroke</a:t>
            </a:r>
          </a:p>
          <a:p>
            <a:pPr lvl="1"/>
            <a:r>
              <a:rPr lang="en-US" sz="1400" dirty="0" smtClean="0">
                <a:latin typeface="Arial Narrow" pitchFamily="34" charset="0"/>
              </a:rPr>
              <a:t>Acute myeloid leukemia </a:t>
            </a:r>
          </a:p>
          <a:p>
            <a:pPr lvl="1"/>
            <a:r>
              <a:rPr lang="en-US" sz="1400" dirty="0" smtClean="0">
                <a:latin typeface="Arial Narrow" pitchFamily="34" charset="0"/>
              </a:rPr>
              <a:t>Bladder cancer </a:t>
            </a:r>
          </a:p>
          <a:p>
            <a:pPr lvl="1"/>
            <a:r>
              <a:rPr lang="en-US" sz="1400" dirty="0" smtClean="0">
                <a:latin typeface="Arial Narrow" pitchFamily="34" charset="0"/>
              </a:rPr>
              <a:t>Cancer of the cervix </a:t>
            </a:r>
          </a:p>
          <a:p>
            <a:pPr lvl="1"/>
            <a:r>
              <a:rPr lang="en-US" sz="1400" dirty="0" smtClean="0">
                <a:latin typeface="Arial Narrow" pitchFamily="34" charset="0"/>
              </a:rPr>
              <a:t>Cancer of the esophagus </a:t>
            </a:r>
          </a:p>
          <a:p>
            <a:pPr lvl="1"/>
            <a:r>
              <a:rPr lang="en-US" sz="1400" dirty="0" smtClean="0">
                <a:latin typeface="Arial Narrow" pitchFamily="34" charset="0"/>
              </a:rPr>
              <a:t>Kidney cancer </a:t>
            </a:r>
          </a:p>
          <a:p>
            <a:pPr lvl="1"/>
            <a:r>
              <a:rPr lang="en-US" sz="1400" dirty="0" smtClean="0">
                <a:latin typeface="Arial Narrow" pitchFamily="34" charset="0"/>
              </a:rPr>
              <a:t>Cancer of the larynx (voice box) </a:t>
            </a:r>
          </a:p>
          <a:p>
            <a:pPr lvl="1"/>
            <a:r>
              <a:rPr lang="en-US" sz="1400" dirty="0" smtClean="0">
                <a:latin typeface="Arial Narrow" pitchFamily="34" charset="0"/>
              </a:rPr>
              <a:t>Lung cancer </a:t>
            </a:r>
          </a:p>
          <a:p>
            <a:pPr lvl="1"/>
            <a:r>
              <a:rPr lang="en-US" sz="1400" dirty="0" smtClean="0">
                <a:latin typeface="Arial Narrow" pitchFamily="34" charset="0"/>
              </a:rPr>
              <a:t>Cancer of the oral cavity (mouth) </a:t>
            </a:r>
          </a:p>
          <a:p>
            <a:pPr lvl="1"/>
            <a:r>
              <a:rPr lang="en-US" sz="1400" dirty="0" smtClean="0">
                <a:latin typeface="Arial Narrow" pitchFamily="34" charset="0"/>
              </a:rPr>
              <a:t>Cancer of the pharynx (throat) </a:t>
            </a:r>
          </a:p>
          <a:p>
            <a:pPr lvl="1"/>
            <a:r>
              <a:rPr lang="en-US" sz="1400" dirty="0" smtClean="0">
                <a:latin typeface="Arial Narrow" pitchFamily="34" charset="0"/>
              </a:rPr>
              <a:t>Stomach cancer </a:t>
            </a:r>
          </a:p>
          <a:p>
            <a:pPr lvl="1"/>
            <a:r>
              <a:rPr lang="en-US" sz="1400" dirty="0" smtClean="0">
                <a:latin typeface="Arial Narrow" pitchFamily="34" charset="0"/>
              </a:rPr>
              <a:t>Cancer of the uterus </a:t>
            </a:r>
          </a:p>
          <a:p>
            <a:r>
              <a:rPr lang="en-US" sz="1800" dirty="0" smtClean="0">
                <a:latin typeface="Arial Narrow" pitchFamily="34" charset="0"/>
              </a:rPr>
              <a:t>Smoking is also associated with</a:t>
            </a:r>
          </a:p>
          <a:p>
            <a:pPr lvl="1"/>
            <a:r>
              <a:rPr lang="en-US" sz="1400" dirty="0" smtClean="0">
                <a:latin typeface="Arial Narrow" pitchFamily="34" charset="0"/>
              </a:rPr>
              <a:t>Miscarriages</a:t>
            </a:r>
          </a:p>
          <a:p>
            <a:pPr lvl="1"/>
            <a:r>
              <a:rPr lang="en-US" sz="1400" dirty="0" smtClean="0">
                <a:latin typeface="Arial Narrow" pitchFamily="34" charset="0"/>
              </a:rPr>
              <a:t>Premature births</a:t>
            </a:r>
          </a:p>
          <a:p>
            <a:pPr lvl="1"/>
            <a:r>
              <a:rPr lang="en-US" sz="1400" dirty="0" smtClean="0">
                <a:latin typeface="Arial Narrow" pitchFamily="34" charset="0"/>
              </a:rPr>
              <a:t>Low birth weight</a:t>
            </a:r>
          </a:p>
          <a:p>
            <a:pPr lvl="1"/>
            <a:r>
              <a:rPr lang="en-US" sz="1400" dirty="0" smtClean="0">
                <a:latin typeface="Arial Narrow" pitchFamily="34" charset="0"/>
              </a:rPr>
              <a:t>Sudden infant death syndrome</a:t>
            </a:r>
          </a:p>
        </p:txBody>
      </p:sp>
      <p:pic>
        <p:nvPicPr>
          <p:cNvPr id="8" name="Content Placeholder 7" descr="smokersbody.gif"/>
          <p:cNvPicPr>
            <a:picLocks noGrp="1" noChangeAspect="1"/>
          </p:cNvPicPr>
          <p:nvPr>
            <p:ph sz="half" idx="2"/>
          </p:nvPr>
        </p:nvPicPr>
        <p:blipFill>
          <a:blip r:embed="rId2" cstate="print"/>
          <a:stretch>
            <a:fillRect/>
          </a:stretch>
        </p:blipFill>
        <p:spPr>
          <a:xfrm>
            <a:off x="4648200" y="1219200"/>
            <a:ext cx="3884785" cy="4983163"/>
          </a:xfrm>
        </p:spPr>
      </p:pic>
      <p:sp>
        <p:nvSpPr>
          <p:cNvPr id="30722" name="AutoShape 2" descr="http://docs.google.com/a/lakeviewcol.edu/?attid=0.1&amp;pid=gmail&amp;thid=12e274a2eb6920c1&amp;url=http%3A%2F%2Fmail.google.com%2Fa%2Flakeviewcol.edu%2F%3Fui%3D2%26ik%3D19a5499c4f%26view%3Datt%26th%3D12e274a2eb6920c1%26attid%3D0.1%26disp%3Dsafe%26realattid%3Df_gk68fn140%26zw&amp;docid=d70d35fb6201be95e733546ac16f5e7f%7C92edd39645365286f220140d0ddb354c&amp;a=bi&amp;pagenumber=1&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half" idx="1"/>
          </p:nvPr>
        </p:nvSpPr>
        <p:spPr/>
        <p:txBody>
          <a:bodyPr>
            <a:noAutofit/>
          </a:bodyPr>
          <a:lstStyle/>
          <a:p>
            <a:r>
              <a:rPr lang="en-US" sz="1800" dirty="0" smtClean="0">
                <a:latin typeface="Arial Narrow" pitchFamily="34" charset="0"/>
              </a:rPr>
              <a:t>In the United States, about 90% of lung cancer deaths in men and almost 80% of lung cancer deaths in women are due to smoking</a:t>
            </a:r>
          </a:p>
          <a:p>
            <a:endParaRPr lang="en-US" sz="1800" dirty="0">
              <a:latin typeface="Arial Narrow" pitchFamily="34" charset="0"/>
            </a:endParaRPr>
          </a:p>
          <a:p>
            <a:r>
              <a:rPr lang="en-US" sz="1800" dirty="0">
                <a:latin typeface="Arial Narrow" pitchFamily="34" charset="0"/>
              </a:rPr>
              <a:t>The heart attack rate for smokers is 70% higher than for non-smokers. But, </a:t>
            </a:r>
            <a:r>
              <a:rPr lang="en-US" sz="1800" dirty="0" smtClean="0">
                <a:latin typeface="Arial Narrow" pitchFamily="34" charset="0"/>
              </a:rPr>
              <a:t>believe it </a:t>
            </a:r>
            <a:r>
              <a:rPr lang="en-US" sz="1800" dirty="0">
                <a:latin typeface="Arial Narrow" pitchFamily="34" charset="0"/>
              </a:rPr>
              <a:t>or not, just one full day after quitting smoking, your risk for heart attack will already have begun to drop. </a:t>
            </a:r>
            <a:br>
              <a:rPr lang="en-US" sz="1800" dirty="0">
                <a:latin typeface="Arial Narrow" pitchFamily="34" charset="0"/>
              </a:rPr>
            </a:br>
            <a:endParaRPr lang="en-US" sz="1800" dirty="0">
              <a:latin typeface="Arial Narrow" pitchFamily="34" charset="0"/>
            </a:endParaRPr>
          </a:p>
          <a:p>
            <a:r>
              <a:rPr lang="en-US" sz="1800" dirty="0" smtClean="0">
                <a:latin typeface="Arial Narrow" pitchFamily="34" charset="0"/>
              </a:rPr>
              <a:t>On average, smokers die 13 to 14 years earlier than nonsmokers</a:t>
            </a:r>
          </a:p>
          <a:p>
            <a:pPr>
              <a:buNone/>
            </a:pPr>
            <a:r>
              <a:rPr lang="en-US" sz="1800" dirty="0">
                <a:latin typeface="Arial Narrow" pitchFamily="34" charset="0"/>
              </a:rPr>
              <a:t/>
            </a:r>
            <a:br>
              <a:rPr lang="en-US" sz="1800" dirty="0">
                <a:latin typeface="Arial Narrow" pitchFamily="34" charset="0"/>
              </a:rPr>
            </a:br>
            <a:endParaRPr lang="en-US" sz="1800" dirty="0">
              <a:latin typeface="Arial Narrow" pitchFamily="34" charset="0"/>
            </a:endParaRPr>
          </a:p>
        </p:txBody>
      </p:sp>
      <p:sp>
        <p:nvSpPr>
          <p:cNvPr id="4" name="Content Placeholder 3"/>
          <p:cNvSpPr>
            <a:spLocks noGrp="1"/>
          </p:cNvSpPr>
          <p:nvPr>
            <p:ph sz="half" idx="2"/>
          </p:nvPr>
        </p:nvSpPr>
        <p:spPr/>
        <p:txBody>
          <a:bodyPr>
            <a:normAutofit/>
          </a:bodyPr>
          <a:lstStyle/>
          <a:p>
            <a:r>
              <a:rPr lang="en-US" sz="1800" dirty="0" smtClean="0">
                <a:latin typeface="Arial Narrow" pitchFamily="34" charset="0"/>
              </a:rPr>
              <a:t>More deaths are caused each year by tobacco use than by all deaths from HIV, illegal drug use, alcohol use, motor vehicle injuries, suicides, and murders combined.</a:t>
            </a:r>
          </a:p>
          <a:p>
            <a:r>
              <a:rPr lang="en-US" sz="1800" dirty="0" smtClean="0">
                <a:latin typeface="Arial Narrow" pitchFamily="34" charset="0"/>
              </a:rPr>
              <a:t>On average, it causes one in every five deaths in the United States each year</a:t>
            </a:r>
            <a:endParaRPr lang="en-US" sz="1800" dirty="0">
              <a:latin typeface="Arial Narrow" pitchFamily="34" charset="0"/>
            </a:endParaRPr>
          </a:p>
          <a:p>
            <a:endParaRPr lang="en-US" sz="1800" dirty="0">
              <a:latin typeface="Arial Narrow" pitchFamily="34" charset="0"/>
            </a:endParaRPr>
          </a:p>
        </p:txBody>
      </p:sp>
      <p:pic>
        <p:nvPicPr>
          <p:cNvPr id="5" name="Picture 4" descr="U61BCA8FZAN1CAA4SG0UCA3251DECAJUG4DWCA9ISO87CAG95EALCA5OBHMKCAJ8NHPYCA279V00CAT0PW0VCAMUQKXLCAY05W0ACAZR33CVCAKZ5NMKCAEUDSUQCA4C3UIBCAC88QFZCAJ86J43CAB0OGBZ.jpg"/>
          <p:cNvPicPr>
            <a:picLocks noChangeAspect="1"/>
          </p:cNvPicPr>
          <p:nvPr/>
        </p:nvPicPr>
        <p:blipFill>
          <a:blip r:embed="rId2" cstate="print"/>
          <a:stretch>
            <a:fillRect/>
          </a:stretch>
        </p:blipFill>
        <p:spPr>
          <a:xfrm>
            <a:off x="5791200" y="4114800"/>
            <a:ext cx="1828800" cy="1981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Stigmas</a:t>
            </a:r>
            <a:endParaRPr lang="en-US" dirty="0"/>
          </a:p>
        </p:txBody>
      </p:sp>
      <p:sp>
        <p:nvSpPr>
          <p:cNvPr id="3" name="Content Placeholder 2"/>
          <p:cNvSpPr>
            <a:spLocks noGrp="1"/>
          </p:cNvSpPr>
          <p:nvPr>
            <p:ph idx="1"/>
          </p:nvPr>
        </p:nvSpPr>
        <p:spPr/>
        <p:txBody>
          <a:bodyPr/>
          <a:lstStyle/>
          <a:p>
            <a:r>
              <a:rPr lang="en-US" dirty="0" smtClean="0"/>
              <a:t>Social </a:t>
            </a:r>
            <a:r>
              <a:rPr lang="en-US" dirty="0" smtClean="0"/>
              <a:t>stigma </a:t>
            </a:r>
            <a:r>
              <a:rPr lang="en-US" smtClean="0"/>
              <a:t>is defined as </a:t>
            </a:r>
            <a:r>
              <a:rPr lang="en-US" dirty="0" smtClean="0"/>
              <a:t>a severe social disapproval of personal characteristics or beliefs that are perceived to be against cultural norms.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Cigarette smoking was once seen in American society as a classy, even healthy pastime.  Smoking was hobby that could be enjoyed by everyone.  It was a celebrity pleasure that even the workingman could afford.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1026" name="Picture 2" descr="http://gcaggiano.files.wordpress.com/2010/07/funny-cigarette-ads.jpg"/>
          <p:cNvPicPr>
            <a:picLocks noGrp="1" noChangeAspect="1" noChangeArrowheads="1"/>
          </p:cNvPicPr>
          <p:nvPr>
            <p:ph type="pic" idx="1"/>
          </p:nvPr>
        </p:nvPicPr>
        <p:blipFill>
          <a:blip r:embed="rId2" cstate="print"/>
          <a:srcRect t="1528" b="1528"/>
          <a:stretch>
            <a:fillRect/>
          </a:stretch>
        </p:blipFill>
        <p:spPr bwMode="auto">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141</TotalTime>
  <Words>1373</Words>
  <Application>Microsoft Office PowerPoint</Application>
  <PresentationFormat>On-screen Show (4:3)</PresentationFormat>
  <Paragraphs>160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Apex</vt:lpstr>
      <vt:lpstr>Physiology</vt:lpstr>
      <vt:lpstr>Physiological effects</vt:lpstr>
      <vt:lpstr>What’s in a cigarette?</vt:lpstr>
      <vt:lpstr>Facts according to the CDC</vt:lpstr>
      <vt:lpstr>Risk Factors</vt:lpstr>
      <vt:lpstr>Risk Factors</vt:lpstr>
      <vt:lpstr>Social Stigmas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Interventions to reduce smoking</vt:lpstr>
      <vt:lpstr>INTERVENTION OF ANTI-SMOKING</vt:lpstr>
      <vt:lpstr>Smoking Support Groups</vt:lpstr>
      <vt:lpstr>       Smoking Support Groups</vt:lpstr>
      <vt:lpstr>Reason for Presentation</vt:lpstr>
      <vt:lpstr>Group Process</vt:lpstr>
      <vt:lpstr>Group Process</vt:lpstr>
      <vt:lpstr>Group Process</vt:lpstr>
      <vt:lpstr>Group Process</vt:lpstr>
      <vt:lpstr>Group Roles</vt:lpstr>
      <vt:lpstr>Group Roles &amp; Dynamics</vt:lpstr>
      <vt:lpstr>Differences</vt:lpstr>
      <vt:lpstr>References</vt:lpstr>
      <vt:lpstr>References cont…</vt:lpstr>
    </vt:vector>
  </TitlesOfParts>
  <Company>Eastern Illinois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to reduce smoking</dc:title>
  <dc:creator>ltslab</dc:creator>
  <cp:lastModifiedBy>David</cp:lastModifiedBy>
  <cp:revision>49</cp:revision>
  <dcterms:created xsi:type="dcterms:W3CDTF">2011-02-15T03:36:16Z</dcterms:created>
  <dcterms:modified xsi:type="dcterms:W3CDTF">2011-02-18T00:47:55Z</dcterms:modified>
</cp:coreProperties>
</file>