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8"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8932" autoAdjust="0"/>
  </p:normalViewPr>
  <p:slideViewPr>
    <p:cSldViewPr>
      <p:cViewPr varScale="1">
        <p:scale>
          <a:sx n="45" d="100"/>
          <a:sy n="45" d="100"/>
        </p:scale>
        <p:origin x="-188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C0BFC0-A46F-41A1-A49A-C76FE0EF68A5}" type="datetimeFigureOut">
              <a:rPr lang="en-US" smtClean="0"/>
              <a:t>4/9/2011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F73209-1B07-4B60-AA79-1CFAB5389AF2}"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Right now Caucasians</a:t>
            </a:r>
            <a:r>
              <a:rPr lang="en-US" baseline="0" dirty="0" smtClean="0"/>
              <a:t> are the  majority group with minorities making up 34% of the population. By 2042 they will constitute 54% of the population. </a:t>
            </a:r>
            <a:r>
              <a:rPr lang="en-US" baseline="0" dirty="0" err="1" smtClean="0"/>
              <a:t>Madeliene</a:t>
            </a:r>
            <a:r>
              <a:rPr lang="en-US" baseline="0" dirty="0" smtClean="0"/>
              <a:t> has already seem the impact of culturally incompetent nursing and has developed her own theory of </a:t>
            </a:r>
            <a:r>
              <a:rPr lang="en-US" baseline="0" dirty="0" err="1" smtClean="0"/>
              <a:t>Transcultural</a:t>
            </a:r>
            <a:r>
              <a:rPr lang="en-US" baseline="0" dirty="0" smtClean="0"/>
              <a:t> Nursing. This impacts us as students, who will be the practicing nurses of 2042. We need to focus our education on how their religion and cultures effect how we care for them.</a:t>
            </a:r>
          </a:p>
          <a:p>
            <a:r>
              <a:rPr lang="en-US" sz="1200" b="0" i="0" kern="1200" dirty="0" err="1" smtClean="0">
                <a:solidFill>
                  <a:schemeClr val="tx1"/>
                </a:solidFill>
                <a:latin typeface="+mn-lt"/>
                <a:ea typeface="+mn-ea"/>
                <a:cs typeface="+mn-cs"/>
              </a:rPr>
              <a:t>Sanner</a:t>
            </a:r>
            <a:r>
              <a:rPr lang="en-US" sz="1200" b="0" i="0" kern="1200" dirty="0" smtClean="0">
                <a:solidFill>
                  <a:schemeClr val="tx1"/>
                </a:solidFill>
                <a:latin typeface="+mn-lt"/>
                <a:ea typeface="+mn-ea"/>
                <a:cs typeface="+mn-cs"/>
              </a:rPr>
              <a:t>, S., Baldwin, D., </a:t>
            </a:r>
            <a:r>
              <a:rPr lang="en-US" sz="1200" b="0" i="0" kern="1200" dirty="0" err="1" smtClean="0">
                <a:solidFill>
                  <a:schemeClr val="tx1"/>
                </a:solidFill>
                <a:latin typeface="+mn-lt"/>
                <a:ea typeface="+mn-ea"/>
                <a:cs typeface="+mn-cs"/>
              </a:rPr>
              <a:t>Cannella</a:t>
            </a:r>
            <a:r>
              <a:rPr lang="en-US" sz="1200" b="0" i="0" kern="1200" dirty="0" smtClean="0">
                <a:solidFill>
                  <a:schemeClr val="tx1"/>
                </a:solidFill>
                <a:latin typeface="+mn-lt"/>
                <a:ea typeface="+mn-ea"/>
                <a:cs typeface="+mn-cs"/>
              </a:rPr>
              <a:t>, K., Charles, J., &amp; Parker, L. (2010). The impact of cultural diversity forum on students' openness to diversity. </a:t>
            </a:r>
            <a:r>
              <a:rPr lang="en-US" sz="1200" b="0" i="1" kern="1200" dirty="0" smtClean="0">
                <a:solidFill>
                  <a:schemeClr val="tx1"/>
                </a:solidFill>
                <a:latin typeface="+mn-lt"/>
                <a:ea typeface="+mn-ea"/>
                <a:cs typeface="+mn-cs"/>
              </a:rPr>
              <a:t>Journal of Cultural Diversity</a:t>
            </a:r>
            <a:r>
              <a:rPr lang="en-US" sz="1200" b="0" i="0" kern="1200" dirty="0" smtClean="0">
                <a:solidFill>
                  <a:schemeClr val="tx1"/>
                </a:solidFill>
                <a:latin typeface="+mn-lt"/>
                <a:ea typeface="+mn-ea"/>
                <a:cs typeface="+mn-cs"/>
              </a:rPr>
              <a:t>, 17(2), 56-61. Retrieved from </a:t>
            </a:r>
            <a:r>
              <a:rPr lang="en-US" sz="1200" b="0" i="0" kern="1200" dirty="0" err="1" smtClean="0">
                <a:solidFill>
                  <a:schemeClr val="tx1"/>
                </a:solidFill>
                <a:latin typeface="+mn-lt"/>
                <a:ea typeface="+mn-ea"/>
                <a:cs typeface="+mn-cs"/>
              </a:rPr>
              <a:t>EBSCO</a:t>
            </a:r>
            <a:r>
              <a:rPr lang="en-US" sz="1200" b="0" i="1" kern="1200" dirty="0" err="1" smtClean="0">
                <a:solidFill>
                  <a:schemeClr val="tx1"/>
                </a:solidFill>
                <a:latin typeface="+mn-lt"/>
                <a:ea typeface="+mn-ea"/>
                <a:cs typeface="+mn-cs"/>
              </a:rPr>
              <a:t>host</a:t>
            </a:r>
            <a:endParaRPr lang="en-US" baseline="0" dirty="0" smtClean="0"/>
          </a:p>
        </p:txBody>
      </p:sp>
      <p:sp>
        <p:nvSpPr>
          <p:cNvPr id="4" name="Slide Number Placeholder 3"/>
          <p:cNvSpPr>
            <a:spLocks noGrp="1"/>
          </p:cNvSpPr>
          <p:nvPr>
            <p:ph type="sldNum" sz="quarter" idx="10"/>
          </p:nvPr>
        </p:nvSpPr>
        <p:spPr/>
        <p:txBody>
          <a:bodyPr/>
          <a:lstStyle/>
          <a:p>
            <a:fld id="{29F73209-1B07-4B60-AA79-1CFAB5389AF2}"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a:t>
            </a:r>
            <a:r>
              <a:rPr lang="en-US" baseline="0" dirty="0" smtClean="0"/>
              <a:t> is not uncommon for Indian's to have strong religious beliefs.  Some of the practices that in </a:t>
            </a:r>
            <a:r>
              <a:rPr lang="en-US" baseline="0" dirty="0" err="1" smtClean="0"/>
              <a:t>american</a:t>
            </a:r>
            <a:r>
              <a:rPr lang="en-US" baseline="0" dirty="0" smtClean="0"/>
              <a:t> </a:t>
            </a:r>
            <a:r>
              <a:rPr lang="en-US" baseline="0" dirty="0" err="1" smtClean="0"/>
              <a:t>cutlure</a:t>
            </a:r>
            <a:r>
              <a:rPr lang="en-US" baseline="0" dirty="0" smtClean="0"/>
              <a:t> may be seen as common, such as pill taking or insulin injections, may not be so straight forward to someone with a common Indian religion.  This makes practicing seem more difficult when the easiest way will not always be the way preferred.  </a:t>
            </a:r>
          </a:p>
          <a:p>
            <a:r>
              <a:rPr lang="en-US" baseline="0" dirty="0" smtClean="0"/>
              <a:t>With so many different cultures in the United states it impacts nurses in a way that each specific culture has no significant impact.  Unless the nurse is in a town with a high Indian population it is difficult for each nurse to understand Indian medical practice to a depth that could be seen as satisfactory to an Indian client.</a:t>
            </a:r>
          </a:p>
          <a:p>
            <a:r>
              <a:rPr lang="en-US" baseline="0" dirty="0" smtClean="0"/>
              <a:t>If this patient feels as though we do not know them on a deep enough level it will be difficult to gain their trust and treat them properly.</a:t>
            </a:r>
          </a:p>
          <a:p>
            <a:r>
              <a:rPr lang="en-US" sz="1200" b="0" i="0" kern="1200" dirty="0" err="1" smtClean="0">
                <a:solidFill>
                  <a:schemeClr val="tx1"/>
                </a:solidFill>
                <a:latin typeface="+mn-lt"/>
                <a:ea typeface="+mn-ea"/>
                <a:cs typeface="+mn-cs"/>
              </a:rPr>
              <a:t>Sanner</a:t>
            </a:r>
            <a:r>
              <a:rPr lang="en-US" sz="1200" b="0" i="0" kern="1200" dirty="0" smtClean="0">
                <a:solidFill>
                  <a:schemeClr val="tx1"/>
                </a:solidFill>
                <a:latin typeface="+mn-lt"/>
                <a:ea typeface="+mn-ea"/>
                <a:cs typeface="+mn-cs"/>
              </a:rPr>
              <a:t>, S., Baldwin, D., </a:t>
            </a:r>
            <a:r>
              <a:rPr lang="en-US" sz="1200" b="0" i="0" kern="1200" dirty="0" err="1" smtClean="0">
                <a:solidFill>
                  <a:schemeClr val="tx1"/>
                </a:solidFill>
                <a:latin typeface="+mn-lt"/>
                <a:ea typeface="+mn-ea"/>
                <a:cs typeface="+mn-cs"/>
              </a:rPr>
              <a:t>Cannella</a:t>
            </a:r>
            <a:r>
              <a:rPr lang="en-US" sz="1200" b="0" i="0" kern="1200" dirty="0" smtClean="0">
                <a:solidFill>
                  <a:schemeClr val="tx1"/>
                </a:solidFill>
                <a:latin typeface="+mn-lt"/>
                <a:ea typeface="+mn-ea"/>
                <a:cs typeface="+mn-cs"/>
              </a:rPr>
              <a:t>, K., Charles, J., &amp; Parker, L. (2010). The impact of cultural diversity forum on students' openness to diversity. </a:t>
            </a:r>
            <a:r>
              <a:rPr lang="en-US" sz="1200" b="0" i="1" kern="1200" dirty="0" smtClean="0">
                <a:solidFill>
                  <a:schemeClr val="tx1"/>
                </a:solidFill>
                <a:latin typeface="+mn-lt"/>
                <a:ea typeface="+mn-ea"/>
                <a:cs typeface="+mn-cs"/>
              </a:rPr>
              <a:t>Journal of Cultural Diversity</a:t>
            </a:r>
            <a:r>
              <a:rPr lang="en-US" sz="1200" b="0" i="0" kern="1200" dirty="0" smtClean="0">
                <a:solidFill>
                  <a:schemeClr val="tx1"/>
                </a:solidFill>
                <a:latin typeface="+mn-lt"/>
                <a:ea typeface="+mn-ea"/>
                <a:cs typeface="+mn-cs"/>
              </a:rPr>
              <a:t>, 17(2), 56-61. Retrieved from </a:t>
            </a:r>
            <a:r>
              <a:rPr lang="en-US" sz="1200" b="0" i="0" kern="1200" dirty="0" err="1" smtClean="0">
                <a:solidFill>
                  <a:schemeClr val="tx1"/>
                </a:solidFill>
                <a:latin typeface="+mn-lt"/>
                <a:ea typeface="+mn-ea"/>
                <a:cs typeface="+mn-cs"/>
              </a:rPr>
              <a:t>EBSCO</a:t>
            </a:r>
            <a:r>
              <a:rPr lang="en-US" sz="1200" b="0" i="1" kern="1200" dirty="0" err="1" smtClean="0">
                <a:solidFill>
                  <a:schemeClr val="tx1"/>
                </a:solidFill>
                <a:latin typeface="+mn-lt"/>
                <a:ea typeface="+mn-ea"/>
                <a:cs typeface="+mn-cs"/>
              </a:rPr>
              <a:t>host</a:t>
            </a:r>
            <a:endParaRPr lang="en-US" dirty="0"/>
          </a:p>
        </p:txBody>
      </p:sp>
      <p:sp>
        <p:nvSpPr>
          <p:cNvPr id="4" name="Slide Number Placeholder 3"/>
          <p:cNvSpPr>
            <a:spLocks noGrp="1"/>
          </p:cNvSpPr>
          <p:nvPr>
            <p:ph type="sldNum" sz="quarter" idx="10"/>
          </p:nvPr>
        </p:nvSpPr>
        <p:spPr/>
        <p:txBody>
          <a:bodyPr/>
          <a:lstStyle/>
          <a:p>
            <a:fld id="{29F73209-1B07-4B60-AA79-1CFAB5389AF2}" type="slidenum">
              <a:rPr lang="en-US" smtClean="0"/>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6F5A384-583E-4A75-8404-9F5900E3F455}" type="datetimeFigureOut">
              <a:rPr lang="en-US" smtClean="0"/>
              <a:t>4/9/2011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216F5-F276-467A-B1FD-F6C230A2E31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F5A384-583E-4A75-8404-9F5900E3F455}" type="datetimeFigureOut">
              <a:rPr lang="en-US" smtClean="0"/>
              <a:t>4/9/2011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216F5-F276-467A-B1FD-F6C230A2E31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F5A384-583E-4A75-8404-9F5900E3F455}" type="datetimeFigureOut">
              <a:rPr lang="en-US" smtClean="0"/>
              <a:t>4/9/2011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216F5-F276-467A-B1FD-F6C230A2E31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F5A384-583E-4A75-8404-9F5900E3F455}" type="datetimeFigureOut">
              <a:rPr lang="en-US" smtClean="0"/>
              <a:t>4/9/2011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216F5-F276-467A-B1FD-F6C230A2E31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F5A384-583E-4A75-8404-9F5900E3F455}" type="datetimeFigureOut">
              <a:rPr lang="en-US" smtClean="0"/>
              <a:t>4/9/2011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216F5-F276-467A-B1FD-F6C230A2E31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6F5A384-583E-4A75-8404-9F5900E3F455}" type="datetimeFigureOut">
              <a:rPr lang="en-US" smtClean="0"/>
              <a:t>4/9/2011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216F5-F276-467A-B1FD-F6C230A2E31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F5A384-583E-4A75-8404-9F5900E3F455}" type="datetimeFigureOut">
              <a:rPr lang="en-US" smtClean="0"/>
              <a:t>4/9/2011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9216F5-F276-467A-B1FD-F6C230A2E31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F5A384-583E-4A75-8404-9F5900E3F455}" type="datetimeFigureOut">
              <a:rPr lang="en-US" smtClean="0"/>
              <a:t>4/9/2011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9216F5-F276-467A-B1FD-F6C230A2E31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F5A384-583E-4A75-8404-9F5900E3F455}" type="datetimeFigureOut">
              <a:rPr lang="en-US" smtClean="0"/>
              <a:t>4/9/2011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9216F5-F276-467A-B1FD-F6C230A2E31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F5A384-583E-4A75-8404-9F5900E3F455}" type="datetimeFigureOut">
              <a:rPr lang="en-US" smtClean="0"/>
              <a:t>4/9/2011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216F5-F276-467A-B1FD-F6C230A2E31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F5A384-583E-4A75-8404-9F5900E3F455}" type="datetimeFigureOut">
              <a:rPr lang="en-US" smtClean="0"/>
              <a:t>4/9/2011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216F5-F276-467A-B1FD-F6C230A2E31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F5A384-583E-4A75-8404-9F5900E3F455}" type="datetimeFigureOut">
              <a:rPr lang="en-US" smtClean="0"/>
              <a:t>4/9/2011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216F5-F276-467A-B1FD-F6C230A2E31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a:t>
            </a:r>
            <a:endParaRPr lang="en-US" dirty="0"/>
          </a:p>
        </p:txBody>
      </p:sp>
      <p:sp>
        <p:nvSpPr>
          <p:cNvPr id="3" name="Content Placeholder 2"/>
          <p:cNvSpPr>
            <a:spLocks noGrp="1"/>
          </p:cNvSpPr>
          <p:nvPr>
            <p:ph idx="1"/>
          </p:nvPr>
        </p:nvSpPr>
        <p:spPr/>
        <p:txBody>
          <a:bodyPr/>
          <a:lstStyle/>
          <a:p>
            <a:r>
              <a:rPr lang="en-US" dirty="0" smtClean="0"/>
              <a:t>Soon minorities will make up the majority</a:t>
            </a:r>
          </a:p>
          <a:p>
            <a:endParaRPr lang="en-US" dirty="0"/>
          </a:p>
          <a:p>
            <a:r>
              <a:rPr lang="en-US" dirty="0" smtClean="0"/>
              <a:t>Madeleine </a:t>
            </a:r>
            <a:r>
              <a:rPr lang="en-US" dirty="0" err="1" smtClean="0"/>
              <a:t>Leininger’s</a:t>
            </a:r>
            <a:r>
              <a:rPr lang="en-US" dirty="0" smtClean="0"/>
              <a:t> </a:t>
            </a:r>
            <a:r>
              <a:rPr lang="en-US" dirty="0" err="1" smtClean="0"/>
              <a:t>Transcultural</a:t>
            </a:r>
            <a:r>
              <a:rPr lang="en-US" dirty="0" smtClean="0"/>
              <a:t> Nursing</a:t>
            </a:r>
          </a:p>
          <a:p>
            <a:endParaRPr lang="en-US" dirty="0"/>
          </a:p>
          <a:p>
            <a:r>
              <a:rPr lang="en-US" dirty="0" smtClean="0"/>
              <a:t>Impact on student’s education</a:t>
            </a:r>
          </a:p>
          <a:p>
            <a:endParaRPr lang="en-US" dirty="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a:t>
            </a:r>
            <a:endParaRPr lang="en-US" dirty="0"/>
          </a:p>
        </p:txBody>
      </p:sp>
      <p:sp>
        <p:nvSpPr>
          <p:cNvPr id="3" name="Content Placeholder 2"/>
          <p:cNvSpPr>
            <a:spLocks noGrp="1"/>
          </p:cNvSpPr>
          <p:nvPr>
            <p:ph idx="1"/>
          </p:nvPr>
        </p:nvSpPr>
        <p:spPr/>
        <p:txBody>
          <a:bodyPr/>
          <a:lstStyle/>
          <a:p>
            <a:r>
              <a:rPr lang="en-US" dirty="0" smtClean="0"/>
              <a:t>Difficulties in practice</a:t>
            </a:r>
          </a:p>
          <a:p>
            <a:endParaRPr lang="en-US" dirty="0"/>
          </a:p>
          <a:p>
            <a:r>
              <a:rPr lang="en-US" dirty="0" smtClean="0"/>
              <a:t>Difficulties with culture</a:t>
            </a:r>
          </a:p>
          <a:p>
            <a:endParaRPr lang="en-US" dirty="0"/>
          </a:p>
          <a:p>
            <a:r>
              <a:rPr lang="en-US" dirty="0" smtClean="0"/>
              <a:t>Difficulties with patients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TotalTime>
  <Words>340</Words>
  <Application>Microsoft Office PowerPoint</Application>
  <PresentationFormat>On-screen Show (4:3)</PresentationFormat>
  <Paragraphs>20</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Impact</vt:lpstr>
      <vt:lpstr>Impact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Holly R Dillybar</dc:creator>
  <cp:lastModifiedBy>Holly R Dillybar</cp:lastModifiedBy>
  <cp:revision>7</cp:revision>
  <dcterms:created xsi:type="dcterms:W3CDTF">2011-04-09T19:46:38Z</dcterms:created>
  <dcterms:modified xsi:type="dcterms:W3CDTF">2011-04-09T20:51:37Z</dcterms:modified>
</cp:coreProperties>
</file>