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58" r:id="rId3"/>
    <p:sldId id="259"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8932" autoAdjust="0"/>
  </p:normalViewPr>
  <p:slideViewPr>
    <p:cSldViewPr>
      <p:cViewPr varScale="1">
        <p:scale>
          <a:sx n="45" d="100"/>
          <a:sy n="45" d="100"/>
        </p:scale>
        <p:origin x="-126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C0BFC0-A46F-41A1-A49A-C76FE0EF68A5}" type="datetimeFigureOut">
              <a:rPr lang="en-US" smtClean="0"/>
              <a:pPr/>
              <a:t>4/10/2011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F73209-1B07-4B60-AA79-1CFAB5389AF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Right now Caucasians</a:t>
            </a:r>
            <a:r>
              <a:rPr lang="en-US" baseline="0" dirty="0" smtClean="0"/>
              <a:t> are the  majority group with minorities making up 34% of the population. By 2042 they will constitute 54% of the population. </a:t>
            </a:r>
            <a:r>
              <a:rPr lang="en-US" baseline="0" dirty="0" err="1" smtClean="0"/>
              <a:t>Madeliene</a:t>
            </a:r>
            <a:r>
              <a:rPr lang="en-US" baseline="0" dirty="0" smtClean="0"/>
              <a:t> has already seem the impact of culturally incompetent nursing and has developed her own theory of Transcultural Nursing. This impacts us as students, who will be the practicing nurses of 2042. We need to focus our education on how their religion and cultures effect how we care for them.</a:t>
            </a:r>
          </a:p>
          <a:p>
            <a:r>
              <a:rPr lang="en-US" sz="1200" b="0" i="0" kern="1200" dirty="0" err="1" smtClean="0">
                <a:solidFill>
                  <a:schemeClr val="tx1"/>
                </a:solidFill>
                <a:latin typeface="+mn-lt"/>
                <a:ea typeface="+mn-ea"/>
                <a:cs typeface="+mn-cs"/>
              </a:rPr>
              <a:t>Sanner</a:t>
            </a:r>
            <a:r>
              <a:rPr lang="en-US" sz="1200" b="0" i="0" kern="1200" dirty="0" smtClean="0">
                <a:solidFill>
                  <a:schemeClr val="tx1"/>
                </a:solidFill>
                <a:latin typeface="+mn-lt"/>
                <a:ea typeface="+mn-ea"/>
                <a:cs typeface="+mn-cs"/>
              </a:rPr>
              <a:t>, S., Baldwin, D., </a:t>
            </a:r>
            <a:r>
              <a:rPr lang="en-US" sz="1200" b="0" i="0" kern="1200" dirty="0" err="1" smtClean="0">
                <a:solidFill>
                  <a:schemeClr val="tx1"/>
                </a:solidFill>
                <a:latin typeface="+mn-lt"/>
                <a:ea typeface="+mn-ea"/>
                <a:cs typeface="+mn-cs"/>
              </a:rPr>
              <a:t>Cannella</a:t>
            </a:r>
            <a:r>
              <a:rPr lang="en-US" sz="1200" b="0" i="0" kern="1200" dirty="0" smtClean="0">
                <a:solidFill>
                  <a:schemeClr val="tx1"/>
                </a:solidFill>
                <a:latin typeface="+mn-lt"/>
                <a:ea typeface="+mn-ea"/>
                <a:cs typeface="+mn-cs"/>
              </a:rPr>
              <a:t>, K., Charles, J., &amp; Parker, L. (2010). The impact of cultural diversity forum on students' openness to diversity. </a:t>
            </a:r>
            <a:r>
              <a:rPr lang="en-US" sz="1200" b="0" i="1" kern="1200" dirty="0" smtClean="0">
                <a:solidFill>
                  <a:schemeClr val="tx1"/>
                </a:solidFill>
                <a:latin typeface="+mn-lt"/>
                <a:ea typeface="+mn-ea"/>
                <a:cs typeface="+mn-cs"/>
              </a:rPr>
              <a:t>Journal of Cultural Diversity</a:t>
            </a:r>
            <a:r>
              <a:rPr lang="en-US" sz="1200" b="0" i="0" kern="1200" dirty="0" smtClean="0">
                <a:solidFill>
                  <a:schemeClr val="tx1"/>
                </a:solidFill>
                <a:latin typeface="+mn-lt"/>
                <a:ea typeface="+mn-ea"/>
                <a:cs typeface="+mn-cs"/>
              </a:rPr>
              <a:t>, 17(2), 56-61. Retrieved from </a:t>
            </a:r>
            <a:r>
              <a:rPr lang="en-US" sz="1200" b="0" i="0" kern="1200" dirty="0" err="1" smtClean="0">
                <a:solidFill>
                  <a:schemeClr val="tx1"/>
                </a:solidFill>
                <a:latin typeface="+mn-lt"/>
                <a:ea typeface="+mn-ea"/>
                <a:cs typeface="+mn-cs"/>
              </a:rPr>
              <a:t>EBSCO</a:t>
            </a:r>
            <a:r>
              <a:rPr lang="en-US" sz="1200" b="0" i="1" kern="1200" dirty="0" err="1" smtClean="0">
                <a:solidFill>
                  <a:schemeClr val="tx1"/>
                </a:solidFill>
                <a:latin typeface="+mn-lt"/>
                <a:ea typeface="+mn-ea"/>
                <a:cs typeface="+mn-cs"/>
              </a:rPr>
              <a:t>host</a:t>
            </a:r>
            <a:endParaRPr lang="en-US" baseline="0" dirty="0" smtClean="0"/>
          </a:p>
        </p:txBody>
      </p:sp>
      <p:sp>
        <p:nvSpPr>
          <p:cNvPr id="4" name="Slide Number Placeholder 3"/>
          <p:cNvSpPr>
            <a:spLocks noGrp="1"/>
          </p:cNvSpPr>
          <p:nvPr>
            <p:ph type="sldNum" sz="quarter" idx="10"/>
          </p:nvPr>
        </p:nvSpPr>
        <p:spPr/>
        <p:txBody>
          <a:bodyPr/>
          <a:lstStyle/>
          <a:p>
            <a:fld id="{29F73209-1B07-4B60-AA79-1CFAB5389AF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a:t>
            </a:r>
            <a:r>
              <a:rPr lang="en-US" baseline="0" dirty="0" smtClean="0"/>
              <a:t> is not uncommon for Indian's to have strong religious beliefs.  Some of the practices that in </a:t>
            </a:r>
            <a:r>
              <a:rPr lang="en-US" baseline="0" dirty="0" err="1" smtClean="0"/>
              <a:t>american</a:t>
            </a:r>
            <a:r>
              <a:rPr lang="en-US" baseline="0" dirty="0" smtClean="0"/>
              <a:t> </a:t>
            </a:r>
            <a:r>
              <a:rPr lang="en-US" baseline="0" dirty="0" err="1" smtClean="0"/>
              <a:t>cutlure</a:t>
            </a:r>
            <a:r>
              <a:rPr lang="en-US" baseline="0" dirty="0" smtClean="0"/>
              <a:t> may be seen as common, such as pill taking or insulin injections, may not be so straight forward to someone with a common Indian religion.  This makes practicing seem more difficult when the easiest way will not always be the way preferred.  </a:t>
            </a:r>
          </a:p>
          <a:p>
            <a:r>
              <a:rPr lang="en-US" baseline="0" dirty="0" smtClean="0"/>
              <a:t>With so many different cultures in the United states it impacts nurses in a way that each specific culture has no significant impact.  Unless the nurse is in a town with a high Indian population it is difficult for each nurse to understand Indian medical practice to a depth that could be seen as satisfactory to an Indian client.</a:t>
            </a:r>
          </a:p>
          <a:p>
            <a:r>
              <a:rPr lang="en-US" baseline="0" dirty="0" smtClean="0"/>
              <a:t>If this patient feels as though we do not know them on a deep enough level it will be difficult to gain their trust and treat them properly.</a:t>
            </a:r>
          </a:p>
          <a:p>
            <a:r>
              <a:rPr lang="en-US" sz="1200" b="0" i="0" kern="1200" dirty="0" err="1" smtClean="0">
                <a:solidFill>
                  <a:schemeClr val="tx1"/>
                </a:solidFill>
                <a:latin typeface="+mn-lt"/>
                <a:ea typeface="+mn-ea"/>
                <a:cs typeface="+mn-cs"/>
              </a:rPr>
              <a:t>Sanner</a:t>
            </a:r>
            <a:r>
              <a:rPr lang="en-US" sz="1200" b="0" i="0" kern="1200" dirty="0" smtClean="0">
                <a:solidFill>
                  <a:schemeClr val="tx1"/>
                </a:solidFill>
                <a:latin typeface="+mn-lt"/>
                <a:ea typeface="+mn-ea"/>
                <a:cs typeface="+mn-cs"/>
              </a:rPr>
              <a:t>, S., Baldwin, D., </a:t>
            </a:r>
            <a:r>
              <a:rPr lang="en-US" sz="1200" b="0" i="0" kern="1200" dirty="0" err="1" smtClean="0">
                <a:solidFill>
                  <a:schemeClr val="tx1"/>
                </a:solidFill>
                <a:latin typeface="+mn-lt"/>
                <a:ea typeface="+mn-ea"/>
                <a:cs typeface="+mn-cs"/>
              </a:rPr>
              <a:t>Cannella</a:t>
            </a:r>
            <a:r>
              <a:rPr lang="en-US" sz="1200" b="0" i="0" kern="1200" dirty="0" smtClean="0">
                <a:solidFill>
                  <a:schemeClr val="tx1"/>
                </a:solidFill>
                <a:latin typeface="+mn-lt"/>
                <a:ea typeface="+mn-ea"/>
                <a:cs typeface="+mn-cs"/>
              </a:rPr>
              <a:t>, K., Charles, J., &amp; Parker, L. (2010). The impact of cultural diversity forum on students' openness to diversity. </a:t>
            </a:r>
            <a:r>
              <a:rPr lang="en-US" sz="1200" b="0" i="1" kern="1200" dirty="0" smtClean="0">
                <a:solidFill>
                  <a:schemeClr val="tx1"/>
                </a:solidFill>
                <a:latin typeface="+mn-lt"/>
                <a:ea typeface="+mn-ea"/>
                <a:cs typeface="+mn-cs"/>
              </a:rPr>
              <a:t>Journal of Cultural Diversity</a:t>
            </a:r>
            <a:r>
              <a:rPr lang="en-US" sz="1200" b="0" i="0" kern="1200" dirty="0" smtClean="0">
                <a:solidFill>
                  <a:schemeClr val="tx1"/>
                </a:solidFill>
                <a:latin typeface="+mn-lt"/>
                <a:ea typeface="+mn-ea"/>
                <a:cs typeface="+mn-cs"/>
              </a:rPr>
              <a:t>, 17(2), 56-61. Retrieved from </a:t>
            </a:r>
            <a:r>
              <a:rPr lang="en-US" sz="1200" b="0" i="0" kern="1200" dirty="0" err="1" smtClean="0">
                <a:solidFill>
                  <a:schemeClr val="tx1"/>
                </a:solidFill>
                <a:latin typeface="+mn-lt"/>
                <a:ea typeface="+mn-ea"/>
                <a:cs typeface="+mn-cs"/>
              </a:rPr>
              <a:t>EBSCO</a:t>
            </a:r>
            <a:r>
              <a:rPr lang="en-US" sz="1200" b="0" i="1" kern="1200" dirty="0" err="1" smtClean="0">
                <a:solidFill>
                  <a:schemeClr val="tx1"/>
                </a:solidFill>
                <a:latin typeface="+mn-lt"/>
                <a:ea typeface="+mn-ea"/>
                <a:cs typeface="+mn-cs"/>
              </a:rPr>
              <a:t>host</a:t>
            </a:r>
            <a:endParaRPr lang="en-US" dirty="0"/>
          </a:p>
        </p:txBody>
      </p:sp>
      <p:sp>
        <p:nvSpPr>
          <p:cNvPr id="4" name="Slide Number Placeholder 3"/>
          <p:cNvSpPr>
            <a:spLocks noGrp="1"/>
          </p:cNvSpPr>
          <p:nvPr>
            <p:ph type="sldNum" sz="quarter" idx="10"/>
          </p:nvPr>
        </p:nvSpPr>
        <p:spPr/>
        <p:txBody>
          <a:bodyPr/>
          <a:lstStyle/>
          <a:p>
            <a:fld id="{29F73209-1B07-4B60-AA79-1CFAB5389AF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India there are over 18 national</a:t>
            </a:r>
            <a:r>
              <a:rPr lang="en-US" baseline="0" dirty="0" smtClean="0"/>
              <a:t> languages that are taught, and each of them are very different from each other. Healthcare providers may encounter a variety of language barriers when caring for the Indian patient. Nurses need to avoid making assumptions of the language that an Indian individual knows because of the large variations throughout the culture. </a:t>
            </a:r>
            <a:r>
              <a:rPr lang="en-US" dirty="0" smtClean="0"/>
              <a:t>Firth, S. (2005, August 20). End-of-life: a Hindu view. Lancet, 366(9486), 682-686. Retrieved</a:t>
            </a:r>
            <a:br>
              <a:rPr lang="en-US" dirty="0" smtClean="0"/>
            </a:br>
            <a:r>
              <a:rPr lang="en-US" dirty="0" smtClean="0"/>
              <a:t>from CINAHL.</a:t>
            </a:r>
            <a:endParaRPr lang="en-US" dirty="0"/>
          </a:p>
        </p:txBody>
      </p:sp>
      <p:sp>
        <p:nvSpPr>
          <p:cNvPr id="4" name="Slide Number Placeholder 3"/>
          <p:cNvSpPr>
            <a:spLocks noGrp="1"/>
          </p:cNvSpPr>
          <p:nvPr>
            <p:ph type="sldNum" sz="quarter" idx="10"/>
          </p:nvPr>
        </p:nvSpPr>
        <p:spPr/>
        <p:txBody>
          <a:bodyPr/>
          <a:lstStyle/>
          <a:p>
            <a:fld id="{29F73209-1B07-4B60-AA79-1CFAB5389AF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Transcultural</a:t>
            </a:r>
            <a:r>
              <a:rPr lang="en-US" baseline="0" dirty="0" smtClean="0"/>
              <a:t> nursing is essential to developing trust with patients and providing a comfortable healing environment. Language barriers, greeting technique, eye contact, personal space, and conversational dialogue all need to be taken into consideration when caring for an Indian patient. Nurses need to understand that they see interruption as rude and consider men the head of the household, among many other variations. Through educating oneself and acknowledging the differences among people of Indian culture, healthcare providers can provide effecting culturally acceptable healthcare. </a:t>
            </a:r>
            <a:r>
              <a:rPr lang="en-US" dirty="0" smtClean="0"/>
              <a:t>Firth, S. (2005, August 20). End-of-life: a Hindu view. Lancet, 366(9486), 682-686. Retrieved</a:t>
            </a:r>
            <a:r>
              <a:rPr lang="en-US" baseline="0" dirty="0" smtClean="0"/>
              <a:t> </a:t>
            </a:r>
            <a:r>
              <a:rPr lang="en-US" dirty="0" smtClean="0"/>
              <a:t>from CINAHL.</a:t>
            </a:r>
            <a:endParaRPr lang="en-US" dirty="0"/>
          </a:p>
        </p:txBody>
      </p:sp>
      <p:sp>
        <p:nvSpPr>
          <p:cNvPr id="4" name="Slide Number Placeholder 3"/>
          <p:cNvSpPr>
            <a:spLocks noGrp="1"/>
          </p:cNvSpPr>
          <p:nvPr>
            <p:ph type="sldNum" sz="quarter" idx="10"/>
          </p:nvPr>
        </p:nvSpPr>
        <p:spPr/>
        <p:txBody>
          <a:bodyPr/>
          <a:lstStyle/>
          <a:p>
            <a:fld id="{29F73209-1B07-4B60-AA79-1CFAB5389AF2}"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F5A384-583E-4A75-8404-9F5900E3F455}" type="datetimeFigureOut">
              <a:rPr lang="en-US" smtClean="0"/>
              <a:pPr/>
              <a:t>4/10/2011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16F5-F276-467A-B1FD-F6C230A2E3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5A384-583E-4A75-8404-9F5900E3F455}" type="datetimeFigureOut">
              <a:rPr lang="en-US" smtClean="0"/>
              <a:pPr/>
              <a:t>4/10/2011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16F5-F276-467A-B1FD-F6C230A2E3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5A384-583E-4A75-8404-9F5900E3F455}" type="datetimeFigureOut">
              <a:rPr lang="en-US" smtClean="0"/>
              <a:pPr/>
              <a:t>4/10/2011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16F5-F276-467A-B1FD-F6C230A2E3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5A384-583E-4A75-8404-9F5900E3F455}" type="datetimeFigureOut">
              <a:rPr lang="en-US" smtClean="0"/>
              <a:pPr/>
              <a:t>4/10/2011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16F5-F276-467A-B1FD-F6C230A2E3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F5A384-583E-4A75-8404-9F5900E3F455}" type="datetimeFigureOut">
              <a:rPr lang="en-US" smtClean="0"/>
              <a:pPr/>
              <a:t>4/10/2011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16F5-F276-467A-B1FD-F6C230A2E31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F5A384-583E-4A75-8404-9F5900E3F455}" type="datetimeFigureOut">
              <a:rPr lang="en-US" smtClean="0"/>
              <a:pPr/>
              <a:t>4/10/2011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216F5-F276-467A-B1FD-F6C230A2E3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F5A384-583E-4A75-8404-9F5900E3F455}" type="datetimeFigureOut">
              <a:rPr lang="en-US" smtClean="0"/>
              <a:pPr/>
              <a:t>4/10/2011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216F5-F276-467A-B1FD-F6C230A2E31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F5A384-583E-4A75-8404-9F5900E3F455}" type="datetimeFigureOut">
              <a:rPr lang="en-US" smtClean="0"/>
              <a:pPr/>
              <a:t>4/10/2011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216F5-F276-467A-B1FD-F6C230A2E3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F5A384-583E-4A75-8404-9F5900E3F455}" type="datetimeFigureOut">
              <a:rPr lang="en-US" smtClean="0"/>
              <a:pPr/>
              <a:t>4/10/2011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216F5-F276-467A-B1FD-F6C230A2E3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5A384-583E-4A75-8404-9F5900E3F455}" type="datetimeFigureOut">
              <a:rPr lang="en-US" smtClean="0"/>
              <a:pPr/>
              <a:t>4/10/2011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216F5-F276-467A-B1FD-F6C230A2E3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5A384-583E-4A75-8404-9F5900E3F455}" type="datetimeFigureOut">
              <a:rPr lang="en-US" smtClean="0"/>
              <a:pPr/>
              <a:t>4/10/2011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216F5-F276-467A-B1FD-F6C230A2E31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F5A384-583E-4A75-8404-9F5900E3F455}" type="datetimeFigureOut">
              <a:rPr lang="en-US" smtClean="0"/>
              <a:pPr/>
              <a:t>4/10/2011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216F5-F276-467A-B1FD-F6C230A2E3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US" dirty="0"/>
          </a:p>
        </p:txBody>
      </p:sp>
      <p:sp>
        <p:nvSpPr>
          <p:cNvPr id="3" name="Content Placeholder 2"/>
          <p:cNvSpPr>
            <a:spLocks noGrp="1"/>
          </p:cNvSpPr>
          <p:nvPr>
            <p:ph idx="1"/>
          </p:nvPr>
        </p:nvSpPr>
        <p:spPr/>
        <p:txBody>
          <a:bodyPr/>
          <a:lstStyle/>
          <a:p>
            <a:r>
              <a:rPr lang="en-US" dirty="0" smtClean="0"/>
              <a:t>Soon minorities will make up the majority</a:t>
            </a:r>
          </a:p>
          <a:p>
            <a:endParaRPr lang="en-US" dirty="0"/>
          </a:p>
          <a:p>
            <a:r>
              <a:rPr lang="en-US" dirty="0" smtClean="0"/>
              <a:t>Madeleine </a:t>
            </a:r>
            <a:r>
              <a:rPr lang="en-US" dirty="0" err="1" smtClean="0"/>
              <a:t>Leininger’s</a:t>
            </a:r>
            <a:r>
              <a:rPr lang="en-US" dirty="0" smtClean="0"/>
              <a:t> Transcultural Nursing</a:t>
            </a:r>
          </a:p>
          <a:p>
            <a:endParaRPr lang="en-US" dirty="0"/>
          </a:p>
          <a:p>
            <a:r>
              <a:rPr lang="en-US" dirty="0" smtClean="0"/>
              <a:t>Impact on student’s education</a:t>
            </a:r>
          </a:p>
          <a:p>
            <a:endParaRPr lang="en-US" dirty="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US" dirty="0"/>
          </a:p>
        </p:txBody>
      </p:sp>
      <p:sp>
        <p:nvSpPr>
          <p:cNvPr id="3" name="Content Placeholder 2"/>
          <p:cNvSpPr>
            <a:spLocks noGrp="1"/>
          </p:cNvSpPr>
          <p:nvPr>
            <p:ph idx="1"/>
          </p:nvPr>
        </p:nvSpPr>
        <p:spPr/>
        <p:txBody>
          <a:bodyPr/>
          <a:lstStyle/>
          <a:p>
            <a:r>
              <a:rPr lang="en-US" dirty="0" smtClean="0"/>
              <a:t>Difficulties in practice</a:t>
            </a:r>
          </a:p>
          <a:p>
            <a:endParaRPr lang="en-US" dirty="0"/>
          </a:p>
          <a:p>
            <a:r>
              <a:rPr lang="en-US" dirty="0" smtClean="0"/>
              <a:t>Difficulties with culture</a:t>
            </a:r>
          </a:p>
          <a:p>
            <a:endParaRPr lang="en-US" dirty="0"/>
          </a:p>
          <a:p>
            <a:r>
              <a:rPr lang="en-US" dirty="0" smtClean="0"/>
              <a:t>Difficulties with patients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US" dirty="0"/>
          </a:p>
        </p:txBody>
      </p:sp>
      <p:sp>
        <p:nvSpPr>
          <p:cNvPr id="3" name="Content Placeholder 2"/>
          <p:cNvSpPr>
            <a:spLocks noGrp="1"/>
          </p:cNvSpPr>
          <p:nvPr>
            <p:ph idx="1"/>
          </p:nvPr>
        </p:nvSpPr>
        <p:spPr/>
        <p:txBody>
          <a:bodyPr/>
          <a:lstStyle/>
          <a:p>
            <a:r>
              <a:rPr lang="en-US" dirty="0" smtClean="0"/>
              <a:t>Language barriers</a:t>
            </a:r>
          </a:p>
          <a:p>
            <a:endParaRPr lang="en-US" dirty="0" smtClean="0"/>
          </a:p>
          <a:p>
            <a:r>
              <a:rPr lang="en-US" dirty="0" smtClean="0"/>
              <a:t>Variety of languages</a:t>
            </a:r>
          </a:p>
          <a:p>
            <a:endParaRPr lang="en-US" dirty="0" smtClean="0"/>
          </a:p>
          <a:p>
            <a:r>
              <a:rPr lang="en-US" dirty="0" smtClean="0"/>
              <a:t>Avoid making assumptions</a:t>
            </a:r>
          </a:p>
          <a:p>
            <a:endParaRPr lang="en-US" dirty="0" smtClean="0"/>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US" dirty="0"/>
          </a:p>
        </p:txBody>
      </p:sp>
      <p:sp>
        <p:nvSpPr>
          <p:cNvPr id="3" name="Content Placeholder 2"/>
          <p:cNvSpPr>
            <a:spLocks noGrp="1"/>
          </p:cNvSpPr>
          <p:nvPr>
            <p:ph idx="1"/>
          </p:nvPr>
        </p:nvSpPr>
        <p:spPr/>
        <p:txBody>
          <a:bodyPr/>
          <a:lstStyle/>
          <a:p>
            <a:r>
              <a:rPr lang="en-US" dirty="0" smtClean="0"/>
              <a:t>Indian culture requires specific care</a:t>
            </a:r>
          </a:p>
          <a:p>
            <a:endParaRPr lang="en-US" dirty="0" smtClean="0"/>
          </a:p>
          <a:p>
            <a:r>
              <a:rPr lang="en-US" dirty="0" smtClean="0"/>
              <a:t>Nurses need to be properly educated </a:t>
            </a:r>
          </a:p>
          <a:p>
            <a:endParaRPr lang="en-US" dirty="0" smtClean="0"/>
          </a:p>
          <a:p>
            <a:r>
              <a:rPr lang="en-US" dirty="0" smtClean="0"/>
              <a:t>Need to acknowledge the differences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570</Words>
  <Application>Microsoft Office PowerPoint</Application>
  <PresentationFormat>On-screen Show (4:3)</PresentationFormat>
  <Paragraphs>37</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Impact</vt:lpstr>
      <vt:lpstr>Impact</vt:lpstr>
      <vt:lpstr>Impact</vt:lpstr>
      <vt:lpstr>Impact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Holly R Dillybar</dc:creator>
  <cp:lastModifiedBy>Owner</cp:lastModifiedBy>
  <cp:revision>8</cp:revision>
  <dcterms:created xsi:type="dcterms:W3CDTF">2011-04-09T19:46:38Z</dcterms:created>
  <dcterms:modified xsi:type="dcterms:W3CDTF">2011-04-11T01:16:11Z</dcterms:modified>
</cp:coreProperties>
</file>