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13"/>
  </p:notesMasterIdLst>
  <p:sldIdLst>
    <p:sldId id="256" r:id="rId2"/>
    <p:sldId id="257" r:id="rId3"/>
    <p:sldId id="258" r:id="rId4"/>
    <p:sldId id="259" r:id="rId5"/>
    <p:sldId id="261" r:id="rId6"/>
    <p:sldId id="260" r:id="rId7"/>
    <p:sldId id="262" r:id="rId8"/>
    <p:sldId id="263" r:id="rId9"/>
    <p:sldId id="264" r:id="rId10"/>
    <p:sldId id="265" r:id="rId11"/>
    <p:sldId id="266" r:id="rId1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3593" autoAdjust="0"/>
  </p:normalViewPr>
  <p:slideViewPr>
    <p:cSldViewPr>
      <p:cViewPr>
        <p:scale>
          <a:sx n="100" d="100"/>
          <a:sy n="100" d="100"/>
        </p:scale>
        <p:origin x="-24" y="64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71" d="100"/>
          <a:sy n="71" d="100"/>
        </p:scale>
        <p:origin x="-2142" y="-9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E0B9EF3B-E8F0-49CD-AA1E-A0371D70CA7C}" type="datetimeFigureOut">
              <a:rPr lang="en-US"/>
              <a:pPr>
                <a:defRPr/>
              </a:pPr>
              <a:t>2/23/2011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974D13EF-C7CB-435E-BAF7-95F3154756D5}"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E982FC6-13B5-4AEC-94BA-F099F8B37A8D}" type="slidenum">
              <a:rPr lang="en-US"/>
              <a:pPr fontAlgn="base">
                <a:spcBef>
                  <a:spcPct val="0"/>
                </a:spcBef>
                <a:spcAft>
                  <a:spcPct val="0"/>
                </a:spcAft>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Models are like blueprints, Orem talked about self care, Roy talked about environment, while King emphasized relationships and partnering with your client to set goals.  King was born in 23 and received her MSN at St. Louis and received a doctorate from Colombia in New York.  She worked in a time where women’s roles were changing and nursing was being shaped as a profession. Care taking and relationships were starting to be valued more and more at that time.  She published her theory in 81 consisting of 3 parts, the personal, interpersonal, and social factors of the patient.  She provided a framework for assessment at each level using patient’s perceptions, roles, and stressors. The progression of her theory was from perception, judgment, action, reaction, interaction to transaction.  Joint goal setting and mutuality are key to her theory.  She provided structure to monitor clients progress.  </a:t>
            </a:r>
          </a:p>
        </p:txBody>
      </p:sp>
      <p:sp>
        <p:nvSpPr>
          <p:cNvPr id="337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FB32628-A9A2-4157-9208-697675FA0D4D}" type="slidenum">
              <a:rPr lang="en-US"/>
              <a:pPr fontAlgn="base">
                <a:spcBef>
                  <a:spcPct val="0"/>
                </a:spcBef>
                <a:spcAft>
                  <a:spcPct val="0"/>
                </a:spcAft>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p:spPr>
      </p:sp>
      <p:sp>
        <p:nvSpPr>
          <p:cNvPr id="3584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58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0383ED2-071E-4FBD-AFDB-85CA5C735B57}" type="slidenum">
              <a:rPr lang="en-US"/>
              <a:pPr fontAlgn="base">
                <a:spcBef>
                  <a:spcPct val="0"/>
                </a:spcBef>
                <a:spcAft>
                  <a:spcPct val="0"/>
                </a:spcAft>
              </a:pPr>
              <a:t>11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Imogene King was born January 30, 1923 in West Point, Iowa. She was a devoted Catholic and an avid golfer. King died on December 24, 2007. A memorial service was held for her in St. Petersburg, Florida as well as closer to her home town in Fort Madison, Iowa. In her honor, seven green Irish roses symbolized the seven decades of her career. Following King’s death, her colleagues formed K.I.N.G.(King International Nursing Group) as a way to continue advancing her theory. (Sieloff, 2011, 1)</a:t>
            </a:r>
          </a:p>
          <a:p>
            <a:pPr>
              <a:spcBef>
                <a:spcPct val="0"/>
              </a:spcBef>
            </a:pPr>
            <a:endParaRPr lang="en-US" smtClean="0"/>
          </a:p>
        </p:txBody>
      </p:sp>
      <p:sp>
        <p:nvSpPr>
          <p:cNvPr id="174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660EC45-66A9-41EC-AC91-4CD1F4E9F321}" type="slidenum">
              <a:rPr lang="en-US"/>
              <a:pPr fontAlgn="base">
                <a:spcBef>
                  <a:spcPct val="0"/>
                </a:spcBef>
                <a:spcAft>
                  <a:spcPct val="0"/>
                </a:spcAft>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Imogene received her diploma in nursing from St. John’s hospital school of Nursing in St. Louis, Missouri, in 1945 and she then received her bachelor and masters of science in nursing from St. Louis University in 1948 and 1957.  In 1961, she got her doctorate of education from Teachers College of Colombia University in New York (Chitty &amp; Black, 2011, pp. 311-312).</a:t>
            </a:r>
          </a:p>
        </p:txBody>
      </p:sp>
      <p:sp>
        <p:nvSpPr>
          <p:cNvPr id="19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82AA66C-19F2-4DCD-AE4D-33DEBCE3E0BF}" type="slidenum">
              <a:rPr lang="en-US"/>
              <a:pPr fontAlgn="base">
                <a:spcBef>
                  <a:spcPct val="0"/>
                </a:spcBef>
                <a:spcAft>
                  <a:spcPct val="0"/>
                </a:spcAft>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In 1980, she received an honorary doctor of philosophy from Southern Illinois University.  In 1996, she received the ANA Jessie M. Scott award for her contributions to demonstrating the relationships between nursing practice, education, and research.  In 2004, she was inducted into the ANA hall of fame (Chitty &amp; Black, 2011, pp. 311-312).</a:t>
            </a:r>
          </a:p>
        </p:txBody>
      </p:sp>
      <p:sp>
        <p:nvSpPr>
          <p:cNvPr id="215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007E6B9-3269-46B0-854C-2EC7414A3C80}" type="slidenum">
              <a:rPr lang="en-US"/>
              <a:pPr fontAlgn="base">
                <a:spcBef>
                  <a:spcPct val="0"/>
                </a:spcBef>
                <a:spcAft>
                  <a:spcPct val="0"/>
                </a:spcAft>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According to Chitty and Black (2010), King’s complex theory focuses on 3 systems: the patient, their interpersonal relationships (groups), and the social context in which they live their day to day lives.  These systems inevitably interact and hold clues and information to health issues that concern the patient.  The nurses main focus is attaining the goal set for and by the patient.  Although Imogene introduced the idea of her philosophy in the 60’s, her theory wasn’t published until 1981 under the title, </a:t>
            </a:r>
            <a:r>
              <a:rPr lang="en-US" i="1" smtClean="0"/>
              <a:t>A Theory for Nursing: Systems, Concepts, Process. (pp. 311-312)</a:t>
            </a:r>
            <a:endParaRPr lang="en-US" smtClean="0"/>
          </a:p>
        </p:txBody>
      </p:sp>
      <p:sp>
        <p:nvSpPr>
          <p:cNvPr id="235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30EAF1C-D3A9-45A3-A354-FA00765B70D0}" type="slidenum">
              <a:rPr lang="en-US"/>
              <a:pPr fontAlgn="base">
                <a:spcBef>
                  <a:spcPct val="0"/>
                </a:spcBef>
                <a:spcAft>
                  <a:spcPct val="0"/>
                </a:spcAft>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King was the Director of the Outpatient Clinic at St. John’s Hospital, and used her experience as her resource for developing her theory.</a:t>
            </a:r>
          </a:p>
          <a:p>
            <a:pPr>
              <a:spcBef>
                <a:spcPct val="0"/>
              </a:spcBef>
            </a:pPr>
            <a:r>
              <a:rPr lang="en-US" smtClean="0"/>
              <a:t>She made note of her own interactions with patients as she worked.  She realized her greatest success came when her patients were allowed to participate in setting goals.  From her observations she then developed her theory. (Killeen &amp; Lavin, 2008, pp. 44-47)</a:t>
            </a:r>
          </a:p>
          <a:p>
            <a:pPr>
              <a:spcBef>
                <a:spcPct val="0"/>
              </a:spcBef>
            </a:pPr>
            <a:endParaRPr lang="en-US" smtClean="0"/>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451B4FC-BA6C-416F-8301-52A6CADA7422}" type="slidenum">
              <a:rPr lang="en-US"/>
              <a:pPr fontAlgn="base">
                <a:spcBef>
                  <a:spcPct val="0"/>
                </a:spcBef>
                <a:spcAft>
                  <a:spcPct val="0"/>
                </a:spcAft>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All three of these concepts help form a map to understanding the patient.  The factors of all three of these concepts put together are vast and complex, however, they do offer some insight into the patient’s life, which is important in attaining the patient goal.  First, the personal system looks directly at the patient.  This includes physical details such as height, weight, hair color, vision, body systems, medical history, and all other pertinent information necessary for a nursing diagnosis.  The personal system also includes intrapersonal characteristics such as personality, morals, values, beliefs, and motives for the patient.  Next, the interpersonal system looks at interactions and transactions between two or more people, specifically the nurse and the patient.  In order for the patient to come forth with accurate interpersonal and subjective information, it is important for the nurse to be able to build a positive, trustworthy rapport with their patient.  If a patient is uncertain about their nurses’ motives or simply feels awkward around them, it may be difficult for the patient to divulge personal information that’s important to their well being.  The interpersonal system is a very important concept to working towards and achieving the goal.  Finally, the social system gives the nurse a perspective on how the client functions in a social setting.  This system may give us more clues into how their behavior is influenced and why there health conditions may be the way they are ie) smoking, drinking, drug, stress habits (Chitty &amp; Black, 2011, pp. 311-312).</a:t>
            </a:r>
          </a:p>
        </p:txBody>
      </p:sp>
      <p:sp>
        <p:nvSpPr>
          <p:cNvPr id="276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60FAAD6-0101-42D6-A266-AB01D2CAF036}" type="slidenum">
              <a:rPr lang="en-US"/>
              <a:pPr fontAlgn="base">
                <a:spcBef>
                  <a:spcPct val="0"/>
                </a:spcBef>
                <a:spcAft>
                  <a:spcPct val="0"/>
                </a:spcAft>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main focus for the nurse is goal attainment for the patient with input from the patient.  With King’s model, the nurse and patient work together to identify goals and the steps needed to attain them.  King identifies three systems to guide nursing care (Chitty &amp; Black, 2011, pp. 311-312).</a:t>
            </a:r>
          </a:p>
          <a:p>
            <a:pPr>
              <a:spcBef>
                <a:spcPct val="0"/>
              </a:spcBef>
            </a:pPr>
            <a:endParaRPr lang="en-US" smtClean="0"/>
          </a:p>
        </p:txBody>
      </p:sp>
      <p:sp>
        <p:nvSpPr>
          <p:cNvPr id="2969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C4E42C4-526B-459B-9C72-9EE0D1B53B8D}" type="slidenum">
              <a:rPr lang="en-US"/>
              <a:pPr fontAlgn="base">
                <a:spcBef>
                  <a:spcPct val="0"/>
                </a:spcBef>
                <a:spcAft>
                  <a:spcPct val="0"/>
                </a:spcAft>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main focus for the nurse is goal attainment for the patient with input from the patient.  With King’s model, the nurse and patient work together to identify goals and the steps needed to attain them.  King identifies three systems to guide nursing care. The personal system focuses attention on the patient’s perceptions.  The interpersonal system focuses on the patient’s role and possible stresses of each role.  The social system helps the nurse identify what influences the patient’s decision making.  King stresses important of interaction with the patient.  The steps King uses are a progression from perception, judgement, action, reaction and interaction to transaction. (Chitty &amp; Black, 2011, pp. 311-312)</a:t>
            </a:r>
          </a:p>
          <a:p>
            <a:pPr>
              <a:spcBef>
                <a:spcPct val="0"/>
              </a:spcBef>
            </a:pPr>
            <a:endParaRPr lang="en-US" smtClean="0"/>
          </a:p>
        </p:txBody>
      </p:sp>
      <p:sp>
        <p:nvSpPr>
          <p:cNvPr id="3174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57C68BB-78DF-4207-9FEB-456FFF914DBC}" type="slidenum">
              <a:rPr lang="en-US"/>
              <a:pPr fontAlgn="base">
                <a:spcBef>
                  <a:spcPct val="0"/>
                </a:spcBef>
                <a:spcAft>
                  <a:spcPct val="0"/>
                </a:spcAft>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smtClean="0"/>
              <a:t>Click to edit Master title style</a:t>
            </a:r>
            <a:endParaRPr lang="en-US" dirty="0"/>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fld id="{A9563052-1D80-49D1-A863-A25D28BC90CC}" type="datetimeFigureOut">
              <a:rPr lang="en-US"/>
              <a:pPr>
                <a:defRPr/>
              </a:pPr>
              <a:t>2/23/2011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81979EB-5943-462E-B3CA-786D80D70C7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E9B08B8-B07F-4655-B21E-15DDBDFBB263}" type="datetimeFigureOut">
              <a:rPr lang="en-US"/>
              <a:pPr>
                <a:defRPr/>
              </a:pPr>
              <a:t>2/23/2011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975ED58-F61F-4C4F-BF77-F00707FE757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A085E1A-315E-42C5-AFE6-4F2E240AF5C4}" type="datetimeFigureOut">
              <a:rPr lang="en-US"/>
              <a:pPr>
                <a:defRPr/>
              </a:pPr>
              <a:t>2/23/2011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0633D9A-1862-4D9C-ADAF-76D43D9D202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lvl1pPr>
              <a:defRPr/>
            </a:lvl1pPr>
          </a:lstStyle>
          <a:p>
            <a:pPr>
              <a:defRPr/>
            </a:pPr>
            <a:fld id="{022D948C-74BC-4FA5-96E3-64C6A4354F43}" type="datetimeFigureOut">
              <a:rPr lang="en-US"/>
              <a:pPr>
                <a:defRPr/>
              </a:pPr>
              <a:t>2/23/2011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BE02B2A-F8C9-4813-A2AD-F8146249FE0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4F7EF6D-7F94-41D4-857C-76B193C8EB0C}" type="datetimeFigureOut">
              <a:rPr lang="en-US"/>
              <a:pPr>
                <a:defRPr/>
              </a:pPr>
              <a:t>2/23/2011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B85511A-B032-4F24-B6F7-AEE755E66C7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57779AC8-1AE1-4F21-9862-655AC61D9644}" type="datetimeFigureOut">
              <a:rPr lang="en-US"/>
              <a:pPr>
                <a:defRPr/>
              </a:pPr>
              <a:t>2/23/2011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6D13E83-856C-404A-B1D8-1285A11E859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09442" y="1812927"/>
            <a:ext cx="3471277"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63280" y="1812927"/>
            <a:ext cx="347127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B2EF616-057E-475D-A69B-5013B7C39453}" type="datetimeFigureOut">
              <a:rPr lang="en-US"/>
              <a:pPr>
                <a:defRPr/>
              </a:pPr>
              <a:t>2/23/2011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836EE4E6-AF54-44B2-A3ED-5322BF6BFCFB}"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44019CE0-0F04-4497-A7C9-2D7930A22FCC}" type="datetimeFigureOut">
              <a:rPr lang="en-US"/>
              <a:pPr>
                <a:defRPr/>
              </a:pPr>
              <a:t>2/23/2011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D48C8207-FE14-4FAF-AEF1-4BBFD58C290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5913A05-9F9A-49D1-999F-D7409C6E1838}" type="datetimeFigureOut">
              <a:rPr lang="en-US"/>
              <a:pPr>
                <a:defRPr/>
              </a:pPr>
              <a:t>2/23/2011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A501426B-5E96-44A1-97AE-4328B37B5AF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3724405-EAFC-4190-A770-F34DCE31F432}" type="datetimeFigureOut">
              <a:rPr lang="en-US"/>
              <a:pPr>
                <a:defRPr/>
              </a:pPr>
              <a:t>2/23/2011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EE82C98-22A8-406D-A4A7-3B8BBCA9B00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5" name="Group 15"/>
          <p:cNvGrpSpPr>
            <a:grpSpLocks/>
          </p:cNvGrpSpPr>
          <p:nvPr/>
        </p:nvGrpSpPr>
        <p:grpSpPr bwMode="auto">
          <a:xfrm>
            <a:off x="4516438" y="993775"/>
            <a:ext cx="1846262" cy="1530350"/>
            <a:chOff x="4718762" y="993075"/>
            <a:chExt cx="1847138" cy="1530439"/>
          </a:xfrm>
        </p:grpSpPr>
        <p:sp>
          <p:nvSpPr>
            <p:cNvPr id="6"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2" name="Title 1"/>
          <p:cNvSpPr>
            <a:spLocks noGrp="1"/>
          </p:cNvSpPr>
          <p:nvPr>
            <p:ph type="title"/>
          </p:nvPr>
        </p:nvSpPr>
        <p:spPr>
          <a:xfrm>
            <a:off x="1009443" y="1387058"/>
            <a:ext cx="3297953" cy="1113254"/>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1009443" y="2500312"/>
            <a:ext cx="3297954"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8" name="Picture Placeholder 17"/>
          <p:cNvSpPr>
            <a:spLocks noGrp="1"/>
          </p:cNvSpPr>
          <p:nvPr>
            <p:ph type="pic" sz="quarter" idx="14"/>
          </p:nvPr>
        </p:nvSpPr>
        <p:spPr>
          <a:xfrm>
            <a:off x="4674192" y="1601512"/>
            <a:ext cx="3429000" cy="3429000"/>
          </a:xfrm>
          <a:prstGeom prst="ellipse">
            <a:avLst/>
          </a:prstGeom>
          <a:ln w="76200">
            <a:solidFill>
              <a:schemeClr val="tx2">
                <a:lumMod val="75000"/>
              </a:schemeClr>
            </a:solidFill>
          </a:ln>
        </p:spPr>
        <p:txBody>
          <a:bodyPr rtlCol="0">
            <a:normAutofit/>
          </a:bodyPr>
          <a:lstStyle/>
          <a:p>
            <a:pPr lvl="0"/>
            <a:r>
              <a:rPr lang="en-US" noProof="0" smtClean="0"/>
              <a:t>Click icon to add picture</a:t>
            </a:r>
            <a:endParaRPr lang="en-US" noProof="0"/>
          </a:p>
        </p:txBody>
      </p:sp>
      <p:sp>
        <p:nvSpPr>
          <p:cNvPr id="14" name="Date Placeholder 4"/>
          <p:cNvSpPr>
            <a:spLocks noGrp="1"/>
          </p:cNvSpPr>
          <p:nvPr>
            <p:ph type="dt" sz="half" idx="15"/>
          </p:nvPr>
        </p:nvSpPr>
        <p:spPr/>
        <p:txBody>
          <a:bodyPr/>
          <a:lstStyle>
            <a:lvl1pPr>
              <a:defRPr/>
            </a:lvl1pPr>
          </a:lstStyle>
          <a:p>
            <a:pPr>
              <a:defRPr/>
            </a:pPr>
            <a:fld id="{FD7A5E4D-A28A-4E6E-B0F8-E0043A27DD56}" type="datetimeFigureOut">
              <a:rPr lang="en-US"/>
              <a:pPr>
                <a:defRPr/>
              </a:pPr>
              <a:t>2/23/2011</a:t>
            </a:fld>
            <a:endParaRPr lang="en-US"/>
          </a:p>
        </p:txBody>
      </p:sp>
      <p:sp>
        <p:nvSpPr>
          <p:cNvPr id="15" name="Footer Placeholder 5"/>
          <p:cNvSpPr>
            <a:spLocks noGrp="1"/>
          </p:cNvSpPr>
          <p:nvPr>
            <p:ph type="ftr" sz="quarter" idx="16"/>
          </p:nvPr>
        </p:nvSpPr>
        <p:spPr/>
        <p:txBody>
          <a:bodyPr/>
          <a:lstStyle>
            <a:lvl1pPr>
              <a:defRPr/>
            </a:lvl1pPr>
          </a:lstStyle>
          <a:p>
            <a:pPr>
              <a:defRPr/>
            </a:pPr>
            <a:endParaRPr lang="en-US"/>
          </a:p>
        </p:txBody>
      </p:sp>
      <p:sp>
        <p:nvSpPr>
          <p:cNvPr id="16" name="Slide Number Placeholder 6"/>
          <p:cNvSpPr>
            <a:spLocks noGrp="1"/>
          </p:cNvSpPr>
          <p:nvPr>
            <p:ph type="sldNum" sz="quarter" idx="17"/>
          </p:nvPr>
        </p:nvSpPr>
        <p:spPr/>
        <p:txBody>
          <a:bodyPr/>
          <a:lstStyle>
            <a:lvl1pPr>
              <a:defRPr/>
            </a:lvl1pPr>
          </a:lstStyle>
          <a:p>
            <a:pPr>
              <a:defRPr/>
            </a:pPr>
            <a:fld id="{CC5BD53A-A02E-4F68-BDBB-CAF12984E9B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56" name="Oval 55"/>
          <p:cNvSpPr>
            <a:spLocks noChangeAspect="1"/>
          </p:cNvSpPr>
          <p:nvPr/>
        </p:nvSpPr>
        <p:spPr>
          <a:xfrm>
            <a:off x="-69625" y="4042576"/>
            <a:ext cx="1743945" cy="1909234"/>
          </a:xfrm>
          <a:custGeom>
            <a:avLst/>
            <a:gdLst/>
            <a:ahLst/>
            <a:cxnLst/>
            <a:rect l="l" t="t" r="r" b="b"/>
            <a:pathLst>
              <a:path w="1743945" h="1909234">
                <a:moveTo>
                  <a:pt x="789328" y="0"/>
                </a:moveTo>
                <a:cubicBezTo>
                  <a:pt x="1316548" y="0"/>
                  <a:pt x="1743945" y="427397"/>
                  <a:pt x="1743945" y="954617"/>
                </a:cubicBezTo>
                <a:cubicBezTo>
                  <a:pt x="1743945" y="1481837"/>
                  <a:pt x="1316548" y="1909234"/>
                  <a:pt x="789328" y="1909234"/>
                </a:cubicBezTo>
                <a:cubicBezTo>
                  <a:pt x="461080" y="1909234"/>
                  <a:pt x="171527" y="1743562"/>
                  <a:pt x="0" y="1491086"/>
                </a:cubicBezTo>
                <a:lnTo>
                  <a:pt x="0" y="418149"/>
                </a:lnTo>
                <a:cubicBezTo>
                  <a:pt x="171527" y="165673"/>
                  <a:pt x="461080" y="0"/>
                  <a:pt x="789328"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ln w="317500">
                <a:solidFill>
                  <a:schemeClr val="tx1"/>
                </a:solidFill>
              </a:ln>
            </a:endParaRPr>
          </a:p>
        </p:txBody>
      </p:sp>
      <p:sp>
        <p:nvSpPr>
          <p:cNvPr id="53" name="Oval 52"/>
          <p:cNvSpPr>
            <a:spLocks noChangeAspect="1"/>
          </p:cNvSpPr>
          <p:nvPr/>
        </p:nvSpPr>
        <p:spPr>
          <a:xfrm>
            <a:off x="520638" y="1095310"/>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ln w="317500">
                <a:solidFill>
                  <a:schemeClr val="tx1"/>
                </a:solidFill>
              </a:ln>
            </a:endParaRPr>
          </a:p>
        </p:txBody>
      </p:sp>
      <p:sp>
        <p:nvSpPr>
          <p:cNvPr id="52" name="Oval 51"/>
          <p:cNvSpPr>
            <a:spLocks noChangeAspect="1"/>
          </p:cNvSpPr>
          <p:nvPr/>
        </p:nvSpPr>
        <p:spPr>
          <a:xfrm>
            <a:off x="1878729" y="282933"/>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ln w="317500">
                <a:solidFill>
                  <a:schemeClr val="tx1"/>
                </a:solidFill>
              </a:ln>
            </a:endParaRPr>
          </a:p>
        </p:txBody>
      </p:sp>
      <p:sp>
        <p:nvSpPr>
          <p:cNvPr id="54" name="Oval 53"/>
          <p:cNvSpPr>
            <a:spLocks noChangeAspect="1"/>
          </p:cNvSpPr>
          <p:nvPr/>
        </p:nvSpPr>
        <p:spPr>
          <a:xfrm>
            <a:off x="520637" y="5729135"/>
            <a:ext cx="1909234" cy="1193756"/>
          </a:xfrm>
          <a:custGeom>
            <a:avLst/>
            <a:gdLst/>
            <a:ahLst/>
            <a:cxnLst/>
            <a:rect l="l" t="t" r="r" b="b"/>
            <a:pathLst>
              <a:path w="1909234" h="1193756">
                <a:moveTo>
                  <a:pt x="954617" y="0"/>
                </a:moveTo>
                <a:cubicBezTo>
                  <a:pt x="1481837" y="0"/>
                  <a:pt x="1909234" y="427397"/>
                  <a:pt x="1909234" y="954617"/>
                </a:cubicBezTo>
                <a:cubicBezTo>
                  <a:pt x="1909234" y="1037305"/>
                  <a:pt x="1898721" y="1117537"/>
                  <a:pt x="1877819" y="1193756"/>
                </a:cubicBezTo>
                <a:lnTo>
                  <a:pt x="31415" y="1193756"/>
                </a:lnTo>
                <a:cubicBezTo>
                  <a:pt x="10513" y="1117537"/>
                  <a:pt x="0" y="1037305"/>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ln w="317500">
                <a:solidFill>
                  <a:schemeClr val="tx1"/>
                </a:solidFill>
              </a:ln>
            </a:endParaRPr>
          </a:p>
        </p:txBody>
      </p:sp>
      <p:sp>
        <p:nvSpPr>
          <p:cNvPr id="130" name="Oval 129"/>
          <p:cNvSpPr>
            <a:spLocks noChangeAspect="1"/>
          </p:cNvSpPr>
          <p:nvPr/>
        </p:nvSpPr>
        <p:spPr>
          <a:xfrm>
            <a:off x="-46711" y="-61709"/>
            <a:ext cx="1449107" cy="1677064"/>
          </a:xfrm>
          <a:custGeom>
            <a:avLst/>
            <a:gdLst/>
            <a:ahLst/>
            <a:cxnLst/>
            <a:rect l="l" t="t" r="r" b="b"/>
            <a:pathLst>
              <a:path w="1449107" h="1677064">
                <a:moveTo>
                  <a:pt x="0" y="0"/>
                </a:moveTo>
                <a:lnTo>
                  <a:pt x="1112019" y="0"/>
                </a:lnTo>
                <a:cubicBezTo>
                  <a:pt x="1319407" y="171874"/>
                  <a:pt x="1449107" y="432014"/>
                  <a:pt x="1449107" y="722447"/>
                </a:cubicBezTo>
                <a:cubicBezTo>
                  <a:pt x="1449107" y="1249667"/>
                  <a:pt x="1021710" y="1677064"/>
                  <a:pt x="494490" y="1677064"/>
                </a:cubicBezTo>
                <a:cubicBezTo>
                  <a:pt x="313232" y="1677064"/>
                  <a:pt x="143772" y="1626546"/>
                  <a:pt x="0" y="1537872"/>
                </a:cubicBezTo>
                <a:close/>
              </a:path>
            </a:pathLst>
          </a:custGeom>
          <a:solidFill>
            <a:schemeClr val="tx2">
              <a:lumMod val="75000"/>
              <a:alpha val="14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ln w="317500">
                <a:solidFill>
                  <a:schemeClr val="tx1"/>
                </a:solidFill>
              </a:ln>
            </a:endParaRPr>
          </a:p>
        </p:txBody>
      </p:sp>
      <p:sp>
        <p:nvSpPr>
          <p:cNvPr id="131" name="Oval 130"/>
          <p:cNvSpPr>
            <a:spLocks noChangeAspect="1"/>
          </p:cNvSpPr>
          <p:nvPr/>
        </p:nvSpPr>
        <p:spPr>
          <a:xfrm>
            <a:off x="924113" y="-161623"/>
            <a:ext cx="1909233" cy="1909233"/>
          </a:xfrm>
          <a:prstGeom prst="ellipse">
            <a:avLst/>
          </a:prstGeom>
          <a:solidFill>
            <a:schemeClr val="tx2">
              <a:lumMod val="75000"/>
              <a:alpha val="2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ln w="317500">
                <a:solidFill>
                  <a:schemeClr val="tx1"/>
                </a:solidFill>
              </a:ln>
            </a:endParaRPr>
          </a:p>
        </p:txBody>
      </p:sp>
      <p:sp>
        <p:nvSpPr>
          <p:cNvPr id="132" name="Oval 131"/>
          <p:cNvSpPr>
            <a:spLocks noChangeAspect="1"/>
          </p:cNvSpPr>
          <p:nvPr/>
        </p:nvSpPr>
        <p:spPr>
          <a:xfrm>
            <a:off x="0" y="66073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ln w="317500">
                <a:solidFill>
                  <a:schemeClr val="tx1"/>
                </a:solidFill>
              </a:ln>
            </a:endParaRPr>
          </a:p>
        </p:txBody>
      </p:sp>
      <p:sp>
        <p:nvSpPr>
          <p:cNvPr id="133" name="Oval 132"/>
          <p:cNvSpPr>
            <a:spLocks noChangeAspect="1"/>
          </p:cNvSpPr>
          <p:nvPr/>
        </p:nvSpPr>
        <p:spPr>
          <a:xfrm>
            <a:off x="7497531" y="-61709"/>
            <a:ext cx="1694467" cy="1677064"/>
          </a:xfrm>
          <a:custGeom>
            <a:avLst/>
            <a:gdLst/>
            <a:ahLst/>
            <a:cxnLst/>
            <a:rect l="l" t="t" r="r" b="b"/>
            <a:pathLst>
              <a:path w="1694467" h="1677064">
                <a:moveTo>
                  <a:pt x="337088" y="0"/>
                </a:moveTo>
                <a:lnTo>
                  <a:pt x="1573463" y="0"/>
                </a:lnTo>
                <a:cubicBezTo>
                  <a:pt x="1618202" y="37449"/>
                  <a:pt x="1658454" y="79950"/>
                  <a:pt x="1694467" y="126010"/>
                </a:cubicBezTo>
                <a:lnTo>
                  <a:pt x="1694467" y="1318884"/>
                </a:lnTo>
                <a:cubicBezTo>
                  <a:pt x="1522840" y="1538397"/>
                  <a:pt x="1254922" y="1677064"/>
                  <a:pt x="954617" y="1677064"/>
                </a:cubicBezTo>
                <a:cubicBezTo>
                  <a:pt x="427397" y="1677064"/>
                  <a:pt x="0" y="1249667"/>
                  <a:pt x="0" y="722447"/>
                </a:cubicBezTo>
                <a:cubicBezTo>
                  <a:pt x="0" y="432014"/>
                  <a:pt x="129700" y="171874"/>
                  <a:pt x="337088" y="0"/>
                </a:cubicBezTo>
                <a:close/>
              </a:path>
            </a:pathLst>
          </a:custGeom>
          <a:solidFill>
            <a:schemeClr val="accent3">
              <a:lumMod val="60000"/>
              <a:lumOff val="40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ln w="317500">
                <a:solidFill>
                  <a:schemeClr val="tx1"/>
                </a:solidFill>
              </a:ln>
            </a:endParaRPr>
          </a:p>
        </p:txBody>
      </p:sp>
      <p:sp>
        <p:nvSpPr>
          <p:cNvPr id="134" name="Oval 133"/>
          <p:cNvSpPr>
            <a:spLocks noChangeAspect="1"/>
          </p:cNvSpPr>
          <p:nvPr/>
        </p:nvSpPr>
        <p:spPr>
          <a:xfrm>
            <a:off x="6117502" y="-61708"/>
            <a:ext cx="1909234" cy="1705448"/>
          </a:xfrm>
          <a:custGeom>
            <a:avLst/>
            <a:gdLst/>
            <a:ahLst/>
            <a:cxnLst/>
            <a:rect l="l" t="t" r="r" b="b"/>
            <a:pathLst>
              <a:path w="1909234" h="1705448">
                <a:moveTo>
                  <a:pt x="371490" y="0"/>
                </a:moveTo>
                <a:lnTo>
                  <a:pt x="1537745" y="0"/>
                </a:lnTo>
                <a:cubicBezTo>
                  <a:pt x="1764760" y="171517"/>
                  <a:pt x="1909234" y="444302"/>
                  <a:pt x="1909234" y="750831"/>
                </a:cubicBezTo>
                <a:cubicBezTo>
                  <a:pt x="1909234" y="1278051"/>
                  <a:pt x="1481837" y="1705448"/>
                  <a:pt x="954617" y="1705448"/>
                </a:cubicBezTo>
                <a:cubicBezTo>
                  <a:pt x="427397" y="1705448"/>
                  <a:pt x="0" y="1278051"/>
                  <a:pt x="0" y="750831"/>
                </a:cubicBezTo>
                <a:cubicBezTo>
                  <a:pt x="0" y="444302"/>
                  <a:pt x="144474" y="171517"/>
                  <a:pt x="371490" y="0"/>
                </a:cubicBezTo>
                <a:close/>
              </a:path>
            </a:pathLst>
          </a:cu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ln w="317500">
                <a:solidFill>
                  <a:schemeClr val="tx1"/>
                </a:solidFill>
              </a:ln>
            </a:endParaRPr>
          </a:p>
        </p:txBody>
      </p:sp>
      <p:sp>
        <p:nvSpPr>
          <p:cNvPr id="135" name="Oval 134"/>
          <p:cNvSpPr>
            <a:spLocks noChangeAspect="1"/>
          </p:cNvSpPr>
          <p:nvPr/>
        </p:nvSpPr>
        <p:spPr>
          <a:xfrm>
            <a:off x="7494454" y="1095309"/>
            <a:ext cx="1697544" cy="1909234"/>
          </a:xfrm>
          <a:custGeom>
            <a:avLst/>
            <a:gdLst/>
            <a:ahLst/>
            <a:cxnLst/>
            <a:rect l="l" t="t" r="r" b="b"/>
            <a:pathLst>
              <a:path w="1697544" h="1909234">
                <a:moveTo>
                  <a:pt x="954617" y="0"/>
                </a:moveTo>
                <a:cubicBezTo>
                  <a:pt x="1256666" y="0"/>
                  <a:pt x="1525952" y="140283"/>
                  <a:pt x="1697544" y="361910"/>
                </a:cubicBezTo>
                <a:lnTo>
                  <a:pt x="1697544" y="1547324"/>
                </a:lnTo>
                <a:cubicBezTo>
                  <a:pt x="1525952" y="1768951"/>
                  <a:pt x="1256666" y="1909234"/>
                  <a:pt x="954617" y="1909234"/>
                </a:cubicBezTo>
                <a:cubicBezTo>
                  <a:pt x="427397" y="1909234"/>
                  <a:pt x="0" y="1481837"/>
                  <a:pt x="0" y="954617"/>
                </a:cubicBezTo>
                <a:cubicBezTo>
                  <a:pt x="0" y="427397"/>
                  <a:pt x="427397" y="0"/>
                  <a:pt x="954617" y="0"/>
                </a:cubicBezTo>
                <a:close/>
              </a:path>
            </a:pathLst>
          </a:cu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ln w="317500">
                <a:solidFill>
                  <a:schemeClr val="tx1"/>
                </a:solidFill>
              </a:ln>
            </a:endParaRPr>
          </a:p>
        </p:txBody>
      </p:sp>
      <p:sp>
        <p:nvSpPr>
          <p:cNvPr id="136" name="Oval 135"/>
          <p:cNvSpPr>
            <a:spLocks noChangeAspect="1"/>
          </p:cNvSpPr>
          <p:nvPr/>
        </p:nvSpPr>
        <p:spPr>
          <a:xfrm>
            <a:off x="8056674" y="5140346"/>
            <a:ext cx="1137194" cy="1759729"/>
          </a:xfrm>
          <a:custGeom>
            <a:avLst/>
            <a:gdLst/>
            <a:ahLst/>
            <a:cxnLst/>
            <a:rect l="l" t="t" r="r" b="b"/>
            <a:pathLst>
              <a:path w="1137194" h="1759729">
                <a:moveTo>
                  <a:pt x="954617" y="0"/>
                </a:moveTo>
                <a:cubicBezTo>
                  <a:pt x="1017088" y="0"/>
                  <a:pt x="1078157" y="6001"/>
                  <a:pt x="1137194" y="17897"/>
                </a:cubicBezTo>
                <a:lnTo>
                  <a:pt x="1137194" y="1759729"/>
                </a:lnTo>
                <a:lnTo>
                  <a:pt x="443151" y="1759729"/>
                </a:lnTo>
                <a:cubicBezTo>
                  <a:pt x="176544" y="1591075"/>
                  <a:pt x="0" y="1293463"/>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ln w="317500">
                <a:solidFill>
                  <a:schemeClr val="tx1"/>
                </a:solidFill>
              </a:ln>
            </a:endParaRPr>
          </a:p>
        </p:txBody>
      </p:sp>
      <p:sp>
        <p:nvSpPr>
          <p:cNvPr id="137" name="Oval 136"/>
          <p:cNvSpPr>
            <a:spLocks noChangeAspect="1"/>
          </p:cNvSpPr>
          <p:nvPr/>
        </p:nvSpPr>
        <p:spPr>
          <a:xfrm>
            <a:off x="6661711" y="4362912"/>
            <a:ext cx="1909233" cy="1909233"/>
          </a:xfrm>
          <a:prstGeom prst="ellipse">
            <a:avLst/>
          </a:prstGeom>
          <a:solidFill>
            <a:schemeClr val="tx2">
              <a:lumMod val="75000"/>
              <a:alpha val="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ln w="317500">
                <a:solidFill>
                  <a:schemeClr val="tx1"/>
                </a:solidFill>
              </a:ln>
            </a:endParaRPr>
          </a:p>
        </p:txBody>
      </p:sp>
      <p:sp>
        <p:nvSpPr>
          <p:cNvPr id="138" name="Oval 137"/>
          <p:cNvSpPr>
            <a:spLocks noChangeAspect="1"/>
          </p:cNvSpPr>
          <p:nvPr/>
        </p:nvSpPr>
        <p:spPr>
          <a:xfrm>
            <a:off x="-69625" y="4948766"/>
            <a:ext cx="1353860" cy="1909234"/>
          </a:xfrm>
          <a:custGeom>
            <a:avLst/>
            <a:gdLst/>
            <a:ahLst/>
            <a:cxnLst/>
            <a:rect l="l" t="t" r="r" b="b"/>
            <a:pathLst>
              <a:path w="1353860" h="1909234">
                <a:moveTo>
                  <a:pt x="399243" y="0"/>
                </a:moveTo>
                <a:cubicBezTo>
                  <a:pt x="926463" y="0"/>
                  <a:pt x="1353860" y="427397"/>
                  <a:pt x="1353860" y="954617"/>
                </a:cubicBezTo>
                <a:cubicBezTo>
                  <a:pt x="1353860" y="1481837"/>
                  <a:pt x="926463" y="1909234"/>
                  <a:pt x="399243" y="1909234"/>
                </a:cubicBezTo>
                <a:cubicBezTo>
                  <a:pt x="256544" y="1909234"/>
                  <a:pt x="121158" y="1877924"/>
                  <a:pt x="0" y="1820890"/>
                </a:cubicBezTo>
                <a:lnTo>
                  <a:pt x="0" y="88345"/>
                </a:lnTo>
                <a:cubicBezTo>
                  <a:pt x="121158" y="31311"/>
                  <a:pt x="256544" y="0"/>
                  <a:pt x="399243"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ln w="317500">
                <a:solidFill>
                  <a:schemeClr val="tx1"/>
                </a:solidFill>
              </a:ln>
            </a:endParaRPr>
          </a:p>
        </p:txBody>
      </p:sp>
      <p:sp>
        <p:nvSpPr>
          <p:cNvPr id="139" name="Oval 138"/>
          <p:cNvSpPr>
            <a:spLocks noChangeAspect="1"/>
          </p:cNvSpPr>
          <p:nvPr/>
        </p:nvSpPr>
        <p:spPr>
          <a:xfrm>
            <a:off x="708471" y="4790336"/>
            <a:ext cx="1909233" cy="1909233"/>
          </a:xfrm>
          <a:prstGeom prst="ellipse">
            <a:avLst/>
          </a:pr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ln w="317500">
                <a:solidFill>
                  <a:schemeClr val="tx1"/>
                </a:solidFill>
              </a:ln>
            </a:endParaRPr>
          </a:p>
        </p:txBody>
      </p:sp>
      <p:sp>
        <p:nvSpPr>
          <p:cNvPr id="140" name="Oval 139"/>
          <p:cNvSpPr>
            <a:spLocks noChangeAspect="1"/>
          </p:cNvSpPr>
          <p:nvPr/>
        </p:nvSpPr>
        <p:spPr>
          <a:xfrm>
            <a:off x="6117503" y="78398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ln w="317500">
                <a:solidFill>
                  <a:schemeClr val="tx1"/>
                </a:solidFill>
              </a:ln>
            </a:endParaRPr>
          </a:p>
        </p:txBody>
      </p:sp>
      <p:sp>
        <p:nvSpPr>
          <p:cNvPr id="141" name="Oval 140"/>
          <p:cNvSpPr>
            <a:spLocks noChangeAspect="1"/>
          </p:cNvSpPr>
          <p:nvPr/>
        </p:nvSpPr>
        <p:spPr>
          <a:xfrm>
            <a:off x="6459053" y="5140346"/>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ln w="317500">
                <a:solidFill>
                  <a:schemeClr val="tx1"/>
                </a:solidFill>
              </a:ln>
            </a:endParaRPr>
          </a:p>
        </p:txBody>
      </p:sp>
      <p:sp>
        <p:nvSpPr>
          <p:cNvPr id="118" name="Oval 117"/>
          <p:cNvSpPr>
            <a:spLocks noChangeAspect="1"/>
          </p:cNvSpPr>
          <p:nvPr/>
        </p:nvSpPr>
        <p:spPr>
          <a:xfrm>
            <a:off x="8398204" y="597861"/>
            <a:ext cx="793794" cy="1252918"/>
          </a:xfrm>
          <a:custGeom>
            <a:avLst/>
            <a:gdLst/>
            <a:ahLst/>
            <a:cxnLst/>
            <a:rect l="l" t="t" r="r" b="b"/>
            <a:pathLst>
              <a:path w="793794" h="1252918">
                <a:moveTo>
                  <a:pt x="626459" y="0"/>
                </a:moveTo>
                <a:cubicBezTo>
                  <a:pt x="684682" y="0"/>
                  <a:pt x="741049" y="7943"/>
                  <a:pt x="793794" y="25480"/>
                </a:cubicBezTo>
                <a:lnTo>
                  <a:pt x="793794" y="1227438"/>
                </a:lnTo>
                <a:cubicBezTo>
                  <a:pt x="741049" y="1244975"/>
                  <a:pt x="684682" y="1252918"/>
                  <a:pt x="626459" y="1252918"/>
                </a:cubicBezTo>
                <a:cubicBezTo>
                  <a:pt x="280475" y="1252918"/>
                  <a:pt x="0" y="972443"/>
                  <a:pt x="0" y="626459"/>
                </a:cubicBezTo>
                <a:cubicBezTo>
                  <a:pt x="0" y="280475"/>
                  <a:pt x="280475" y="0"/>
                  <a:pt x="626459"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19" name="Oval 118"/>
          <p:cNvSpPr>
            <a:spLocks noChangeAspect="1"/>
          </p:cNvSpPr>
          <p:nvPr/>
        </p:nvSpPr>
        <p:spPr>
          <a:xfrm>
            <a:off x="6350100" y="206512"/>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20" name="Oval 119"/>
          <p:cNvSpPr>
            <a:spLocks noChangeAspect="1"/>
          </p:cNvSpPr>
          <p:nvPr/>
        </p:nvSpPr>
        <p:spPr>
          <a:xfrm>
            <a:off x="6872127" y="1450645"/>
            <a:ext cx="1218253" cy="1218253"/>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21" name="Oval 120"/>
          <p:cNvSpPr>
            <a:spLocks noChangeAspect="1"/>
          </p:cNvSpPr>
          <p:nvPr/>
        </p:nvSpPr>
        <p:spPr>
          <a:xfrm>
            <a:off x="7219068" y="2049927"/>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22" name="Oval 121"/>
          <p:cNvSpPr>
            <a:spLocks noChangeAspect="1"/>
          </p:cNvSpPr>
          <p:nvPr/>
        </p:nvSpPr>
        <p:spPr>
          <a:xfrm>
            <a:off x="7749416" y="2661634"/>
            <a:ext cx="721308" cy="721308"/>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23" name="Oval 122"/>
          <p:cNvSpPr>
            <a:spLocks noChangeAspect="1"/>
          </p:cNvSpPr>
          <p:nvPr/>
        </p:nvSpPr>
        <p:spPr>
          <a:xfrm>
            <a:off x="685054" y="-100976"/>
            <a:ext cx="1193676" cy="697815"/>
          </a:xfrm>
          <a:custGeom>
            <a:avLst/>
            <a:gdLst/>
            <a:ahLst/>
            <a:cxnLst/>
            <a:rect l="l" t="t" r="r" b="b"/>
            <a:pathLst>
              <a:path w="1193676" h="697815">
                <a:moveTo>
                  <a:pt x="10179" y="0"/>
                </a:moveTo>
                <a:lnTo>
                  <a:pt x="1183497" y="0"/>
                </a:lnTo>
                <a:cubicBezTo>
                  <a:pt x="1190746" y="32633"/>
                  <a:pt x="1193676" y="66463"/>
                  <a:pt x="1193676" y="100977"/>
                </a:cubicBezTo>
                <a:cubicBezTo>
                  <a:pt x="1193676" y="430602"/>
                  <a:pt x="926463" y="697815"/>
                  <a:pt x="596838" y="697815"/>
                </a:cubicBezTo>
                <a:cubicBezTo>
                  <a:pt x="267213" y="697815"/>
                  <a:pt x="0" y="430602"/>
                  <a:pt x="0" y="100977"/>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24" name="Oval 123"/>
          <p:cNvSpPr>
            <a:spLocks noChangeAspect="1"/>
          </p:cNvSpPr>
          <p:nvPr/>
        </p:nvSpPr>
        <p:spPr>
          <a:xfrm>
            <a:off x="1502638" y="-100976"/>
            <a:ext cx="1029028" cy="459889"/>
          </a:xfrm>
          <a:custGeom>
            <a:avLst/>
            <a:gdLst/>
            <a:ahLst/>
            <a:cxnLst/>
            <a:rect l="l" t="t" r="r" b="b"/>
            <a:pathLst>
              <a:path w="1029028" h="459889">
                <a:moveTo>
                  <a:pt x="0" y="0"/>
                </a:moveTo>
                <a:lnTo>
                  <a:pt x="1029028" y="0"/>
                </a:lnTo>
                <a:cubicBezTo>
                  <a:pt x="1001386" y="259074"/>
                  <a:pt x="781401" y="459889"/>
                  <a:pt x="514514" y="459889"/>
                </a:cubicBezTo>
                <a:cubicBezTo>
                  <a:pt x="247627" y="459889"/>
                  <a:pt x="27642" y="259074"/>
                  <a:pt x="0"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25" name="Oval 124"/>
          <p:cNvSpPr>
            <a:spLocks noChangeAspect="1"/>
          </p:cNvSpPr>
          <p:nvPr/>
        </p:nvSpPr>
        <p:spPr>
          <a:xfrm>
            <a:off x="-69624" y="-100976"/>
            <a:ext cx="590263" cy="612289"/>
          </a:xfrm>
          <a:custGeom>
            <a:avLst/>
            <a:gdLst/>
            <a:ahLst/>
            <a:cxnLst/>
            <a:rect l="l" t="t" r="r" b="b"/>
            <a:pathLst>
              <a:path w="590263" h="612289">
                <a:moveTo>
                  <a:pt x="0" y="0"/>
                </a:moveTo>
                <a:lnTo>
                  <a:pt x="581024" y="0"/>
                </a:lnTo>
                <a:cubicBezTo>
                  <a:pt x="587493" y="29611"/>
                  <a:pt x="590263" y="60308"/>
                  <a:pt x="590263" y="91651"/>
                </a:cubicBezTo>
                <a:cubicBezTo>
                  <a:pt x="590263" y="379191"/>
                  <a:pt x="357165" y="612289"/>
                  <a:pt x="69625" y="612289"/>
                </a:cubicBezTo>
                <a:lnTo>
                  <a:pt x="0" y="605270"/>
                </a:ln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26" name="Oval 125"/>
          <p:cNvSpPr>
            <a:spLocks noChangeAspect="1"/>
          </p:cNvSpPr>
          <p:nvPr/>
        </p:nvSpPr>
        <p:spPr>
          <a:xfrm>
            <a:off x="277432" y="4321783"/>
            <a:ext cx="1396887" cy="1396887"/>
          </a:xfrm>
          <a:prstGeom prst="ellipse">
            <a:avLst/>
          </a:pr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27" name="Oval 126"/>
          <p:cNvSpPr>
            <a:spLocks noChangeAspect="1"/>
          </p:cNvSpPr>
          <p:nvPr/>
        </p:nvSpPr>
        <p:spPr>
          <a:xfrm>
            <a:off x="5792131" y="6489965"/>
            <a:ext cx="1115939" cy="443769"/>
          </a:xfrm>
          <a:custGeom>
            <a:avLst/>
            <a:gdLst/>
            <a:ahLst/>
            <a:cxnLst/>
            <a:rect l="l" t="t" r="r" b="b"/>
            <a:pathLst>
              <a:path w="1115939" h="443769">
                <a:moveTo>
                  <a:pt x="557969" y="0"/>
                </a:moveTo>
                <a:cubicBezTo>
                  <a:pt x="830120" y="0"/>
                  <a:pt x="1058049" y="189335"/>
                  <a:pt x="1115939" y="443769"/>
                </a:cubicBezTo>
                <a:lnTo>
                  <a:pt x="0" y="443769"/>
                </a:lnTo>
                <a:cubicBezTo>
                  <a:pt x="57889" y="189335"/>
                  <a:pt x="285818" y="0"/>
                  <a:pt x="55796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28" name="Oval 127"/>
          <p:cNvSpPr>
            <a:spLocks noChangeAspect="1"/>
          </p:cNvSpPr>
          <p:nvPr/>
        </p:nvSpPr>
        <p:spPr>
          <a:xfrm>
            <a:off x="6127999" y="6408840"/>
            <a:ext cx="1237019" cy="524894"/>
          </a:xfrm>
          <a:custGeom>
            <a:avLst/>
            <a:gdLst/>
            <a:ahLst/>
            <a:cxnLst/>
            <a:rect l="l" t="t" r="r" b="b"/>
            <a:pathLst>
              <a:path w="1237019" h="524894">
                <a:moveTo>
                  <a:pt x="618509" y="0"/>
                </a:moveTo>
                <a:cubicBezTo>
                  <a:pt x="930325" y="0"/>
                  <a:pt x="1189147" y="226891"/>
                  <a:pt x="1237019" y="524894"/>
                </a:cubicBezTo>
                <a:lnTo>
                  <a:pt x="0" y="524894"/>
                </a:lnTo>
                <a:cubicBezTo>
                  <a:pt x="47872" y="226891"/>
                  <a:pt x="306694" y="0"/>
                  <a:pt x="61850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29" name="Oval 128"/>
          <p:cNvSpPr>
            <a:spLocks noChangeAspect="1"/>
          </p:cNvSpPr>
          <p:nvPr/>
        </p:nvSpPr>
        <p:spPr>
          <a:xfrm>
            <a:off x="7577655" y="6408841"/>
            <a:ext cx="1211408" cy="524893"/>
          </a:xfrm>
          <a:custGeom>
            <a:avLst/>
            <a:gdLst/>
            <a:ahLst/>
            <a:cxnLst/>
            <a:rect l="l" t="t" r="r" b="b"/>
            <a:pathLst>
              <a:path w="1211408" h="524893">
                <a:moveTo>
                  <a:pt x="605704" y="0"/>
                </a:moveTo>
                <a:cubicBezTo>
                  <a:pt x="914574" y="0"/>
                  <a:pt x="1170243" y="227782"/>
                  <a:pt x="1211408" y="524893"/>
                </a:cubicBezTo>
                <a:lnTo>
                  <a:pt x="0" y="524893"/>
                </a:lnTo>
                <a:cubicBezTo>
                  <a:pt x="41165" y="227782"/>
                  <a:pt x="296834" y="0"/>
                  <a:pt x="605704"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97" name="Oval 96"/>
          <p:cNvSpPr>
            <a:spLocks noChangeAspect="1"/>
          </p:cNvSpPr>
          <p:nvPr/>
        </p:nvSpPr>
        <p:spPr>
          <a:xfrm>
            <a:off x="11113" y="4941888"/>
            <a:ext cx="611187" cy="611187"/>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98" name="Oval 97"/>
          <p:cNvSpPr>
            <a:spLocks noChangeAspect="1"/>
          </p:cNvSpPr>
          <p:nvPr/>
        </p:nvSpPr>
        <p:spPr>
          <a:xfrm>
            <a:off x="-69625" y="6172569"/>
            <a:ext cx="778097" cy="750322"/>
          </a:xfrm>
          <a:custGeom>
            <a:avLst/>
            <a:gdLst/>
            <a:ahLst/>
            <a:cxnLst/>
            <a:rect l="l" t="t" r="r" b="b"/>
            <a:pathLst>
              <a:path w="778097" h="750322">
                <a:moveTo>
                  <a:pt x="261411" y="0"/>
                </a:moveTo>
                <a:cubicBezTo>
                  <a:pt x="546769" y="0"/>
                  <a:pt x="778097" y="231328"/>
                  <a:pt x="778097" y="516686"/>
                </a:cubicBezTo>
                <a:cubicBezTo>
                  <a:pt x="778097" y="601179"/>
                  <a:pt x="757816" y="680934"/>
                  <a:pt x="719843" y="750322"/>
                </a:cubicBezTo>
                <a:lnTo>
                  <a:pt x="0" y="750322"/>
                </a:lnTo>
                <a:lnTo>
                  <a:pt x="0" y="73330"/>
                </a:lnTo>
                <a:cubicBezTo>
                  <a:pt x="75863" y="26083"/>
                  <a:pt x="165591" y="0"/>
                  <a:pt x="261411"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99" name="Oval 98"/>
          <p:cNvSpPr>
            <a:spLocks noChangeAspect="1"/>
          </p:cNvSpPr>
          <p:nvPr/>
        </p:nvSpPr>
        <p:spPr>
          <a:xfrm>
            <a:off x="-69625" y="5158575"/>
            <a:ext cx="563524" cy="897560"/>
          </a:xfrm>
          <a:custGeom>
            <a:avLst/>
            <a:gdLst/>
            <a:ahLst/>
            <a:cxnLst/>
            <a:rect l="l" t="t" r="r" b="b"/>
            <a:pathLst>
              <a:path w="563524" h="897560">
                <a:moveTo>
                  <a:pt x="114744" y="0"/>
                </a:moveTo>
                <a:cubicBezTo>
                  <a:pt x="362598" y="0"/>
                  <a:pt x="563524" y="200926"/>
                  <a:pt x="563524" y="448780"/>
                </a:cubicBezTo>
                <a:cubicBezTo>
                  <a:pt x="563524" y="696634"/>
                  <a:pt x="362598" y="897560"/>
                  <a:pt x="114744" y="897560"/>
                </a:cubicBezTo>
                <a:cubicBezTo>
                  <a:pt x="74918" y="897560"/>
                  <a:pt x="36304" y="892373"/>
                  <a:pt x="0" y="880900"/>
                </a:cubicBezTo>
                <a:lnTo>
                  <a:pt x="0" y="16661"/>
                </a:lnTo>
                <a:cubicBezTo>
                  <a:pt x="36304" y="5188"/>
                  <a:pt x="74918" y="0"/>
                  <a:pt x="114744"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00" name="Oval 99"/>
          <p:cNvSpPr>
            <a:spLocks noChangeAspect="1"/>
          </p:cNvSpPr>
          <p:nvPr/>
        </p:nvSpPr>
        <p:spPr>
          <a:xfrm>
            <a:off x="-25400" y="482600"/>
            <a:ext cx="598488" cy="904875"/>
          </a:xfrm>
          <a:custGeom>
            <a:avLst/>
            <a:gdLst/>
            <a:ahLst/>
            <a:cxnLst/>
            <a:rect l="l" t="t" r="r" b="b"/>
            <a:pathLst>
              <a:path w="598416" h="905704">
                <a:moveTo>
                  <a:pt x="145564" y="0"/>
                </a:moveTo>
                <a:cubicBezTo>
                  <a:pt x="395667" y="0"/>
                  <a:pt x="598416" y="202749"/>
                  <a:pt x="598416" y="452852"/>
                </a:cubicBezTo>
                <a:cubicBezTo>
                  <a:pt x="598416" y="702955"/>
                  <a:pt x="395667" y="905704"/>
                  <a:pt x="145564" y="905704"/>
                </a:cubicBezTo>
                <a:cubicBezTo>
                  <a:pt x="94398" y="905704"/>
                  <a:pt x="45214" y="897218"/>
                  <a:pt x="0" y="879648"/>
                </a:cubicBezTo>
                <a:lnTo>
                  <a:pt x="0" y="26056"/>
                </a:lnTo>
                <a:cubicBezTo>
                  <a:pt x="45214" y="8486"/>
                  <a:pt x="94398" y="0"/>
                  <a:pt x="145564" y="0"/>
                </a:cubicBezTo>
                <a:close/>
              </a:path>
            </a:pathLst>
          </a:cu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01" name="Oval 100"/>
          <p:cNvSpPr>
            <a:spLocks noChangeAspect="1"/>
          </p:cNvSpPr>
          <p:nvPr/>
        </p:nvSpPr>
        <p:spPr>
          <a:xfrm>
            <a:off x="474208" y="836793"/>
            <a:ext cx="910817" cy="910817"/>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02" name="Oval 101"/>
          <p:cNvSpPr>
            <a:spLocks noChangeAspect="1"/>
          </p:cNvSpPr>
          <p:nvPr/>
        </p:nvSpPr>
        <p:spPr>
          <a:xfrm>
            <a:off x="319223" y="1452260"/>
            <a:ext cx="772993" cy="772993"/>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03" name="Oval 102"/>
          <p:cNvSpPr>
            <a:spLocks noChangeAspect="1"/>
          </p:cNvSpPr>
          <p:nvPr/>
        </p:nvSpPr>
        <p:spPr>
          <a:xfrm>
            <a:off x="371475" y="1887538"/>
            <a:ext cx="609600" cy="609600"/>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04" name="Oval 103"/>
          <p:cNvSpPr>
            <a:spLocks noChangeAspect="1"/>
          </p:cNvSpPr>
          <p:nvPr/>
        </p:nvSpPr>
        <p:spPr>
          <a:xfrm>
            <a:off x="154676" y="1919682"/>
            <a:ext cx="521764" cy="52176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05" name="Oval 104"/>
          <p:cNvSpPr>
            <a:spLocks noChangeAspect="1"/>
          </p:cNvSpPr>
          <p:nvPr/>
        </p:nvSpPr>
        <p:spPr>
          <a:xfrm>
            <a:off x="7302517" y="-61709"/>
            <a:ext cx="910818" cy="750833"/>
          </a:xfrm>
          <a:custGeom>
            <a:avLst/>
            <a:gdLst/>
            <a:ahLst/>
            <a:cxnLst/>
            <a:rect l="l" t="t" r="r" b="b"/>
            <a:pathLst>
              <a:path w="910818" h="750833">
                <a:moveTo>
                  <a:pt x="111441" y="0"/>
                </a:moveTo>
                <a:lnTo>
                  <a:pt x="799378" y="0"/>
                </a:lnTo>
                <a:cubicBezTo>
                  <a:pt x="869408" y="78400"/>
                  <a:pt x="910818" y="182076"/>
                  <a:pt x="910818" y="295424"/>
                </a:cubicBezTo>
                <a:cubicBezTo>
                  <a:pt x="910818" y="546939"/>
                  <a:pt x="706924" y="750833"/>
                  <a:pt x="455409" y="750833"/>
                </a:cubicBezTo>
                <a:cubicBezTo>
                  <a:pt x="203894" y="750833"/>
                  <a:pt x="0" y="546939"/>
                  <a:pt x="0" y="295424"/>
                </a:cubicBezTo>
                <a:cubicBezTo>
                  <a:pt x="0" y="182076"/>
                  <a:pt x="41410" y="78400"/>
                  <a:pt x="111441"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06" name="Oval 105"/>
          <p:cNvSpPr>
            <a:spLocks noChangeAspect="1"/>
          </p:cNvSpPr>
          <p:nvPr/>
        </p:nvSpPr>
        <p:spPr>
          <a:xfrm>
            <a:off x="8718124" y="-61709"/>
            <a:ext cx="473874" cy="613011"/>
          </a:xfrm>
          <a:custGeom>
            <a:avLst/>
            <a:gdLst/>
            <a:ahLst/>
            <a:cxnLst/>
            <a:rect l="l" t="t" r="r" b="b"/>
            <a:pathLst>
              <a:path w="473874" h="613011">
                <a:moveTo>
                  <a:pt x="29684" y="0"/>
                </a:moveTo>
                <a:lnTo>
                  <a:pt x="473874" y="0"/>
                </a:lnTo>
                <a:lnTo>
                  <a:pt x="473874" y="611150"/>
                </a:lnTo>
                <a:cubicBezTo>
                  <a:pt x="467789" y="612887"/>
                  <a:pt x="461614" y="613011"/>
                  <a:pt x="455409" y="613011"/>
                </a:cubicBezTo>
                <a:cubicBezTo>
                  <a:pt x="203894" y="613011"/>
                  <a:pt x="0" y="409117"/>
                  <a:pt x="0" y="157602"/>
                </a:cubicBezTo>
                <a:cubicBezTo>
                  <a:pt x="0" y="101995"/>
                  <a:pt x="9966" y="48716"/>
                  <a:pt x="29684"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07" name="Oval 106"/>
          <p:cNvSpPr>
            <a:spLocks noChangeAspect="1"/>
          </p:cNvSpPr>
          <p:nvPr/>
        </p:nvSpPr>
        <p:spPr>
          <a:xfrm>
            <a:off x="7748588" y="282575"/>
            <a:ext cx="1128712" cy="1128713"/>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08" name="Oval 107"/>
          <p:cNvSpPr>
            <a:spLocks noChangeAspect="1"/>
          </p:cNvSpPr>
          <p:nvPr/>
        </p:nvSpPr>
        <p:spPr>
          <a:xfrm>
            <a:off x="8914718" y="749603"/>
            <a:ext cx="277280" cy="907992"/>
          </a:xfrm>
          <a:custGeom>
            <a:avLst/>
            <a:gdLst/>
            <a:ahLst/>
            <a:cxnLst/>
            <a:rect l="l" t="t" r="r" b="b"/>
            <a:pathLst>
              <a:path w="277280" h="907992">
                <a:moveTo>
                  <a:pt x="277280" y="0"/>
                </a:moveTo>
                <a:lnTo>
                  <a:pt x="277280" y="907992"/>
                </a:lnTo>
                <a:cubicBezTo>
                  <a:pt x="112021" y="824131"/>
                  <a:pt x="0" y="652146"/>
                  <a:pt x="0" y="453996"/>
                </a:cubicBezTo>
                <a:cubicBezTo>
                  <a:pt x="0" y="255847"/>
                  <a:pt x="112021" y="83861"/>
                  <a:pt x="277280"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09" name="Oval 108"/>
          <p:cNvSpPr>
            <a:spLocks noChangeAspect="1"/>
          </p:cNvSpPr>
          <p:nvPr/>
        </p:nvSpPr>
        <p:spPr>
          <a:xfrm>
            <a:off x="7590871" y="728498"/>
            <a:ext cx="969734" cy="96973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10" name="Oval 109"/>
          <p:cNvSpPr>
            <a:spLocks noChangeAspect="1"/>
          </p:cNvSpPr>
          <p:nvPr/>
        </p:nvSpPr>
        <p:spPr>
          <a:xfrm>
            <a:off x="7470775" y="1327150"/>
            <a:ext cx="608013" cy="608013"/>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11" name="Oval 110"/>
          <p:cNvSpPr>
            <a:spLocks noChangeAspect="1"/>
          </p:cNvSpPr>
          <p:nvPr/>
        </p:nvSpPr>
        <p:spPr>
          <a:xfrm>
            <a:off x="7629525" y="5611813"/>
            <a:ext cx="738188" cy="738187"/>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12" name="Oval 111"/>
          <p:cNvSpPr>
            <a:spLocks noChangeAspect="1"/>
          </p:cNvSpPr>
          <p:nvPr/>
        </p:nvSpPr>
        <p:spPr>
          <a:xfrm>
            <a:off x="6972882" y="5242254"/>
            <a:ext cx="738345" cy="7383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13" name="Oval 112"/>
          <p:cNvSpPr>
            <a:spLocks noChangeAspect="1"/>
          </p:cNvSpPr>
          <p:nvPr/>
        </p:nvSpPr>
        <p:spPr>
          <a:xfrm>
            <a:off x="7494588" y="4927600"/>
            <a:ext cx="738187" cy="738188"/>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14" name="Oval 113"/>
          <p:cNvSpPr>
            <a:spLocks noChangeAspect="1"/>
          </p:cNvSpPr>
          <p:nvPr/>
        </p:nvSpPr>
        <p:spPr>
          <a:xfrm>
            <a:off x="8229034" y="5666511"/>
            <a:ext cx="605634" cy="605634"/>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15" name="Oval 114"/>
          <p:cNvSpPr>
            <a:spLocks noChangeAspect="1"/>
          </p:cNvSpPr>
          <p:nvPr/>
        </p:nvSpPr>
        <p:spPr>
          <a:xfrm>
            <a:off x="8078231" y="4097842"/>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16" name="Oval 115"/>
          <p:cNvSpPr>
            <a:spLocks noChangeAspect="1"/>
          </p:cNvSpPr>
          <p:nvPr/>
        </p:nvSpPr>
        <p:spPr>
          <a:xfrm>
            <a:off x="8411816" y="5057878"/>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17" name="Oval 116"/>
          <p:cNvSpPr>
            <a:spLocks noChangeAspect="1"/>
          </p:cNvSpPr>
          <p:nvPr/>
        </p:nvSpPr>
        <p:spPr>
          <a:xfrm>
            <a:off x="8688590" y="4790335"/>
            <a:ext cx="503408" cy="553550"/>
          </a:xfrm>
          <a:custGeom>
            <a:avLst/>
            <a:gdLst/>
            <a:ahLst/>
            <a:cxnLst/>
            <a:rect l="l" t="t" r="r" b="b"/>
            <a:pathLst>
              <a:path w="503408" h="553550">
                <a:moveTo>
                  <a:pt x="276775" y="0"/>
                </a:moveTo>
                <a:cubicBezTo>
                  <a:pt x="370698" y="0"/>
                  <a:pt x="453694" y="46784"/>
                  <a:pt x="503408" y="118545"/>
                </a:cubicBezTo>
                <a:lnTo>
                  <a:pt x="503408" y="435005"/>
                </a:lnTo>
                <a:cubicBezTo>
                  <a:pt x="453694" y="506767"/>
                  <a:pt x="370698" y="553550"/>
                  <a:pt x="276775" y="553550"/>
                </a:cubicBezTo>
                <a:cubicBezTo>
                  <a:pt x="123916" y="553550"/>
                  <a:pt x="0" y="429634"/>
                  <a:pt x="0" y="276775"/>
                </a:cubicBezTo>
                <a:cubicBezTo>
                  <a:pt x="0" y="123916"/>
                  <a:pt x="123916" y="0"/>
                  <a:pt x="276775"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1159" name="Title Placeholder 1"/>
          <p:cNvSpPr>
            <a:spLocks noGrp="1"/>
          </p:cNvSpPr>
          <p:nvPr>
            <p:ph type="title"/>
          </p:nvPr>
        </p:nvSpPr>
        <p:spPr bwMode="auto">
          <a:xfrm>
            <a:off x="1009650" y="676275"/>
            <a:ext cx="7124700" cy="9239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60" name="Text Placeholder 2"/>
          <p:cNvSpPr>
            <a:spLocks noGrp="1"/>
          </p:cNvSpPr>
          <p:nvPr>
            <p:ph type="body" idx="1"/>
          </p:nvPr>
        </p:nvSpPr>
        <p:spPr bwMode="auto">
          <a:xfrm>
            <a:off x="1009650" y="1806575"/>
            <a:ext cx="7124700" cy="40528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6437313" y="5951538"/>
            <a:ext cx="2133600" cy="365125"/>
          </a:xfrm>
          <a:prstGeom prst="rect">
            <a:avLst/>
          </a:prstGeom>
        </p:spPr>
        <p:txBody>
          <a:bodyPr vert="horz" lIns="91440" tIns="45720" rIns="91440" bIns="45720" rtlCol="0" anchor="b"/>
          <a:lstStyle>
            <a:lvl1pPr algn="r" fontAlgn="auto">
              <a:spcBef>
                <a:spcPts val="0"/>
              </a:spcBef>
              <a:spcAft>
                <a:spcPts val="0"/>
              </a:spcAft>
              <a:defRPr sz="900" smtClean="0">
                <a:solidFill>
                  <a:schemeClr val="tx1">
                    <a:tint val="75000"/>
                  </a:schemeClr>
                </a:solidFill>
                <a:latin typeface="+mn-lt"/>
              </a:defRPr>
            </a:lvl1pPr>
          </a:lstStyle>
          <a:p>
            <a:pPr>
              <a:defRPr/>
            </a:pPr>
            <a:fld id="{889A4F70-DA89-4982-B224-5B1F21EC72A5}" type="datetimeFigureOut">
              <a:rPr lang="en-US"/>
              <a:pPr>
                <a:defRPr/>
              </a:pPr>
              <a:t>2/23/2011</a:t>
            </a:fld>
            <a:endParaRPr lang="en-US"/>
          </a:p>
        </p:txBody>
      </p:sp>
      <p:sp>
        <p:nvSpPr>
          <p:cNvPr id="5" name="Footer Placeholder 4"/>
          <p:cNvSpPr>
            <a:spLocks noGrp="1"/>
          </p:cNvSpPr>
          <p:nvPr>
            <p:ph type="ftr" sz="quarter" idx="3"/>
          </p:nvPr>
        </p:nvSpPr>
        <p:spPr>
          <a:xfrm>
            <a:off x="1181100" y="5951538"/>
            <a:ext cx="5256213" cy="365125"/>
          </a:xfrm>
          <a:prstGeom prst="rect">
            <a:avLst/>
          </a:prstGeom>
        </p:spPr>
        <p:txBody>
          <a:bodyPr vert="horz" lIns="91440" tIns="45720" rIns="91440" bIns="45720" rtlCol="0" anchor="b"/>
          <a:lstStyle>
            <a:lvl1pPr algn="l" fontAlgn="auto">
              <a:spcBef>
                <a:spcPts val="0"/>
              </a:spcBef>
              <a:spcAft>
                <a:spcPts val="0"/>
              </a:spcAft>
              <a:defRPr sz="9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573088" y="5951538"/>
            <a:ext cx="608012" cy="365125"/>
          </a:xfrm>
          <a:prstGeom prst="rect">
            <a:avLst/>
          </a:prstGeom>
        </p:spPr>
        <p:txBody>
          <a:bodyPr vert="horz" lIns="91440" tIns="45720" rIns="91440" bIns="45720" rtlCol="0" anchor="b"/>
          <a:lstStyle>
            <a:lvl1pPr algn="l" fontAlgn="auto">
              <a:spcBef>
                <a:spcPts val="0"/>
              </a:spcBef>
              <a:spcAft>
                <a:spcPts val="0"/>
              </a:spcAft>
              <a:defRPr sz="1800" smtClean="0">
                <a:solidFill>
                  <a:schemeClr val="tx1">
                    <a:tint val="75000"/>
                  </a:schemeClr>
                </a:solidFill>
                <a:latin typeface="+mn-lt"/>
              </a:defRPr>
            </a:lvl1pPr>
          </a:lstStyle>
          <a:p>
            <a:pPr>
              <a:defRPr/>
            </a:pPr>
            <a:fld id="{E24972C4-2101-4F65-A91B-11E66583FE7A}" type="slidenum">
              <a:rPr lang="en-US"/>
              <a:pPr>
                <a:defRPr/>
              </a:pPr>
              <a:t>‹#›</a:t>
            </a:fld>
            <a:endParaRPr lang="en-US"/>
          </a:p>
        </p:txBody>
      </p:sp>
      <p:sp>
        <p:nvSpPr>
          <p:cNvPr id="55" name="Oval 54"/>
          <p:cNvSpPr>
            <a:spLocks noChangeAspect="1"/>
          </p:cNvSpPr>
          <p:nvPr/>
        </p:nvSpPr>
        <p:spPr>
          <a:xfrm>
            <a:off x="1583172" y="5454223"/>
            <a:ext cx="1909234" cy="1468668"/>
          </a:xfrm>
          <a:custGeom>
            <a:avLst/>
            <a:gdLst/>
            <a:ahLst/>
            <a:cxnLst/>
            <a:rect l="l" t="t" r="r" b="b"/>
            <a:pathLst>
              <a:path w="1909234" h="1468668">
                <a:moveTo>
                  <a:pt x="954617" y="0"/>
                </a:moveTo>
                <a:cubicBezTo>
                  <a:pt x="1481837" y="0"/>
                  <a:pt x="1909234" y="427397"/>
                  <a:pt x="1909234" y="954617"/>
                </a:cubicBezTo>
                <a:cubicBezTo>
                  <a:pt x="1909234" y="1144075"/>
                  <a:pt x="1854043" y="1320642"/>
                  <a:pt x="1758159" y="1468668"/>
                </a:cubicBezTo>
                <a:lnTo>
                  <a:pt x="151075" y="1468668"/>
                </a:lnTo>
                <a:cubicBezTo>
                  <a:pt x="55192" y="1320642"/>
                  <a:pt x="0" y="1144075"/>
                  <a:pt x="0" y="954617"/>
                </a:cubicBezTo>
                <a:cubicBezTo>
                  <a:pt x="0" y="427397"/>
                  <a:pt x="427397" y="0"/>
                  <a:pt x="954617"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ln w="317500">
                <a:solidFill>
                  <a:schemeClr val="tx1"/>
                </a:solidFill>
              </a:ln>
            </a:endParaRPr>
          </a:p>
        </p:txBody>
      </p:sp>
      <p:sp>
        <p:nvSpPr>
          <p:cNvPr id="57" name="Oval 56"/>
          <p:cNvSpPr>
            <a:spLocks noChangeAspect="1"/>
          </p:cNvSpPr>
          <p:nvPr/>
        </p:nvSpPr>
        <p:spPr>
          <a:xfrm>
            <a:off x="8570944" y="3382942"/>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58" name="Oval 57"/>
          <p:cNvSpPr>
            <a:spLocks noChangeAspect="1"/>
          </p:cNvSpPr>
          <p:nvPr/>
        </p:nvSpPr>
        <p:spPr>
          <a:xfrm>
            <a:off x="8398204" y="35360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59" name="Oval 58"/>
          <p:cNvSpPr>
            <a:spLocks noChangeAspect="1"/>
          </p:cNvSpPr>
          <p:nvPr/>
        </p:nvSpPr>
        <p:spPr>
          <a:xfrm>
            <a:off x="8608408" y="36884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60" name="Oval 59"/>
          <p:cNvSpPr>
            <a:spLocks noChangeAspect="1"/>
          </p:cNvSpPr>
          <p:nvPr/>
        </p:nvSpPr>
        <p:spPr>
          <a:xfrm>
            <a:off x="153988" y="2698750"/>
            <a:ext cx="468312" cy="468313"/>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61" name="Oval 60"/>
          <p:cNvSpPr>
            <a:spLocks noChangeAspect="1"/>
          </p:cNvSpPr>
          <p:nvPr/>
        </p:nvSpPr>
        <p:spPr>
          <a:xfrm>
            <a:off x="474663" y="3167063"/>
            <a:ext cx="458787" cy="458787"/>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62" name="Oval 61"/>
          <p:cNvSpPr>
            <a:spLocks noChangeAspect="1"/>
          </p:cNvSpPr>
          <p:nvPr/>
        </p:nvSpPr>
        <p:spPr>
          <a:xfrm>
            <a:off x="270258" y="3382942"/>
            <a:ext cx="352045" cy="3520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
        <p:nvSpPr>
          <p:cNvPr id="63" name="Oval 62"/>
          <p:cNvSpPr>
            <a:spLocks noChangeAspect="1"/>
          </p:cNvSpPr>
          <p:nvPr/>
        </p:nvSpPr>
        <p:spPr>
          <a:xfrm>
            <a:off x="-86601" y="2581479"/>
            <a:ext cx="1360441" cy="1909234"/>
          </a:xfrm>
          <a:custGeom>
            <a:avLst/>
            <a:gdLst/>
            <a:ahLst/>
            <a:cxnLst/>
            <a:rect l="l" t="t" r="r" b="b"/>
            <a:pathLst>
              <a:path w="1360441" h="1909234">
                <a:moveTo>
                  <a:pt x="405824" y="0"/>
                </a:moveTo>
                <a:cubicBezTo>
                  <a:pt x="933044" y="0"/>
                  <a:pt x="1360441" y="427397"/>
                  <a:pt x="1360441" y="954617"/>
                </a:cubicBezTo>
                <a:cubicBezTo>
                  <a:pt x="1360441" y="1481837"/>
                  <a:pt x="933044" y="1909234"/>
                  <a:pt x="405824" y="1909234"/>
                </a:cubicBezTo>
                <a:cubicBezTo>
                  <a:pt x="260527" y="1909234"/>
                  <a:pt x="122812" y="1876773"/>
                  <a:pt x="0" y="1817719"/>
                </a:cubicBezTo>
                <a:lnTo>
                  <a:pt x="0" y="91515"/>
                </a:lnTo>
                <a:cubicBezTo>
                  <a:pt x="122812" y="32461"/>
                  <a:pt x="260527" y="0"/>
                  <a:pt x="405824"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ln w="317500">
                <a:solidFill>
                  <a:schemeClr val="tx1"/>
                </a:solidFill>
              </a:ln>
            </a:endParaRPr>
          </a:p>
        </p:txBody>
      </p:sp>
      <p:sp>
        <p:nvSpPr>
          <p:cNvPr id="64" name="Oval 63"/>
          <p:cNvSpPr>
            <a:spLocks noChangeAspect="1"/>
          </p:cNvSpPr>
          <p:nvPr/>
        </p:nvSpPr>
        <p:spPr>
          <a:xfrm>
            <a:off x="6173123" y="2395416"/>
            <a:ext cx="1218253" cy="1218253"/>
          </a:xfrm>
          <a:prstGeom prst="ellipse">
            <a:avLst/>
          </a:prstGeom>
          <a:solidFill>
            <a:schemeClr val="tx2">
              <a:lumMod val="75000"/>
              <a:alpha val="10000"/>
            </a:schemeClr>
          </a:solidFill>
          <a:ln w="177800" cap="rnd" cmpd="sng" algn="ctr">
            <a:solidFill>
              <a:schemeClr val="tx2">
                <a:lumMod val="60000"/>
                <a:lumOff val="40000"/>
                <a:alpha val="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anchor="ctr"/>
          <a:lstStyle/>
          <a:p>
            <a:pPr algn="ctr" fontAlgn="auto">
              <a:spcBef>
                <a:spcPts val="0"/>
              </a:spcBef>
              <a:spcAft>
                <a:spcPts val="0"/>
              </a:spcAft>
              <a:defRPr/>
            </a:pPr>
            <a:endParaRPr lang="en-US"/>
          </a:p>
        </p:txBody>
      </p:sp>
    </p:spTree>
  </p:cSld>
  <p:clrMap bg1="dk1" tx1="lt1" bg2="dk2" tx2="lt2" accent1="accent1" accent2="accent2" accent3="accent3" accent4="accent4" accent5="accent5" accent6="accent6" hlink="hlink" folHlink="folHlink"/>
  <p:sldLayoutIdLst>
    <p:sldLayoutId id="2147483779" r:id="rId1"/>
    <p:sldLayoutId id="2147483778" r:id="rId2"/>
    <p:sldLayoutId id="2147483777" r:id="rId3"/>
    <p:sldLayoutId id="2147483776" r:id="rId4"/>
    <p:sldLayoutId id="2147483775" r:id="rId5"/>
    <p:sldLayoutId id="2147483774" r:id="rId6"/>
    <p:sldLayoutId id="2147483773" r:id="rId7"/>
    <p:sldLayoutId id="2147483772" r:id="rId8"/>
    <p:sldLayoutId id="2147483780" r:id="rId9"/>
    <p:sldLayoutId id="2147483771" r:id="rId10"/>
    <p:sldLayoutId id="2147483770" r:id="rId11"/>
  </p:sldLayoutIdLst>
  <p:timing>
    <p:tnLst>
      <p:par>
        <p:cTn id="1" dur="indefinite" restart="never" nodeType="tmRoot"/>
      </p:par>
    </p:tnLst>
  </p:timing>
  <p:txStyles>
    <p:titleStyle>
      <a:lvl1pPr algn="l" defTabSz="457200" rtl="0" fontAlgn="base">
        <a:spcBef>
          <a:spcPct val="0"/>
        </a:spcBef>
        <a:spcAft>
          <a:spcPct val="0"/>
        </a:spcAft>
        <a:defRPr sz="3200" kern="1200">
          <a:solidFill>
            <a:schemeClr val="tx1"/>
          </a:solidFill>
          <a:latin typeface="+mj-lt"/>
          <a:ea typeface="+mj-ea"/>
          <a:cs typeface="Trebuchet MS"/>
        </a:defRPr>
      </a:lvl1pPr>
      <a:lvl2pPr algn="l" defTabSz="457200" rtl="0" fontAlgn="base">
        <a:spcBef>
          <a:spcPct val="0"/>
        </a:spcBef>
        <a:spcAft>
          <a:spcPct val="0"/>
        </a:spcAft>
        <a:defRPr sz="3200">
          <a:solidFill>
            <a:schemeClr val="tx1"/>
          </a:solidFill>
          <a:latin typeface="Verdana" pitchFamily="34" charset="0"/>
        </a:defRPr>
      </a:lvl2pPr>
      <a:lvl3pPr algn="l" defTabSz="457200" rtl="0" fontAlgn="base">
        <a:spcBef>
          <a:spcPct val="0"/>
        </a:spcBef>
        <a:spcAft>
          <a:spcPct val="0"/>
        </a:spcAft>
        <a:defRPr sz="3200">
          <a:solidFill>
            <a:schemeClr val="tx1"/>
          </a:solidFill>
          <a:latin typeface="Verdana" pitchFamily="34" charset="0"/>
        </a:defRPr>
      </a:lvl3pPr>
      <a:lvl4pPr algn="l" defTabSz="457200" rtl="0" fontAlgn="base">
        <a:spcBef>
          <a:spcPct val="0"/>
        </a:spcBef>
        <a:spcAft>
          <a:spcPct val="0"/>
        </a:spcAft>
        <a:defRPr sz="3200">
          <a:solidFill>
            <a:schemeClr val="tx1"/>
          </a:solidFill>
          <a:latin typeface="Verdana" pitchFamily="34" charset="0"/>
        </a:defRPr>
      </a:lvl4pPr>
      <a:lvl5pPr algn="l" defTabSz="457200" rtl="0" fontAlgn="base">
        <a:spcBef>
          <a:spcPct val="0"/>
        </a:spcBef>
        <a:spcAft>
          <a:spcPct val="0"/>
        </a:spcAft>
        <a:defRPr sz="3200">
          <a:solidFill>
            <a:schemeClr val="tx1"/>
          </a:solidFill>
          <a:latin typeface="Verdana"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fontAlgn="base">
        <a:spcBef>
          <a:spcPct val="20000"/>
        </a:spcBef>
        <a:spcAft>
          <a:spcPts val="600"/>
        </a:spcAft>
        <a:buClr>
          <a:schemeClr val="tx2"/>
        </a:buClr>
        <a:buFont typeface="Wingdings 2" pitchFamily="18" charset="2"/>
        <a:buChar char=""/>
        <a:defRPr kern="1200">
          <a:solidFill>
            <a:schemeClr val="tx1"/>
          </a:solidFill>
          <a:latin typeface="+mn-lt"/>
          <a:ea typeface="+mn-ea"/>
          <a:cs typeface="+mn-cs"/>
        </a:defRPr>
      </a:lvl1pPr>
      <a:lvl2pPr marL="742950" indent="-285750" algn="l" defTabSz="457200" rtl="0" fontAlgn="base">
        <a:spcBef>
          <a:spcPct val="20000"/>
        </a:spcBef>
        <a:spcAft>
          <a:spcPts val="600"/>
        </a:spcAft>
        <a:buClr>
          <a:schemeClr val="tx2"/>
        </a:buClr>
        <a:buFont typeface="Wingdings 2" pitchFamily="18" charset="2"/>
        <a:buChar char=""/>
        <a:defRPr sz="1600" kern="1200">
          <a:solidFill>
            <a:schemeClr val="tx1"/>
          </a:solidFill>
          <a:latin typeface="+mn-lt"/>
          <a:ea typeface="+mn-ea"/>
          <a:cs typeface="+mn-cs"/>
        </a:defRPr>
      </a:lvl2pPr>
      <a:lvl3pPr marL="1143000" indent="-228600" algn="l" defTabSz="457200" rtl="0" fontAlgn="base">
        <a:spcBef>
          <a:spcPct val="20000"/>
        </a:spcBef>
        <a:spcAft>
          <a:spcPts val="600"/>
        </a:spcAft>
        <a:buClr>
          <a:schemeClr val="tx2"/>
        </a:buClr>
        <a:buFont typeface="Wingdings 2" pitchFamily="18" charset="2"/>
        <a:buChar char=""/>
        <a:defRPr sz="1400" kern="1200">
          <a:solidFill>
            <a:schemeClr val="tx1"/>
          </a:solidFill>
          <a:latin typeface="+mn-lt"/>
          <a:ea typeface="+mn-ea"/>
          <a:cs typeface="+mn-cs"/>
        </a:defRPr>
      </a:lvl3pPr>
      <a:lvl4pPr marL="1600200" indent="-228600" algn="l" defTabSz="457200" rtl="0" fontAlgn="base">
        <a:spcBef>
          <a:spcPct val="20000"/>
        </a:spcBef>
        <a:spcAft>
          <a:spcPts val="600"/>
        </a:spcAft>
        <a:buClr>
          <a:schemeClr val="tx2"/>
        </a:buClr>
        <a:buFont typeface="Wingdings 2" pitchFamily="18" charset="2"/>
        <a:buChar char=""/>
        <a:defRPr sz="1200" kern="1200">
          <a:solidFill>
            <a:schemeClr val="tx1"/>
          </a:solidFill>
          <a:latin typeface="+mn-lt"/>
          <a:ea typeface="+mn-ea"/>
          <a:cs typeface="+mn-cs"/>
        </a:defRPr>
      </a:lvl4pPr>
      <a:lvl5pPr marL="2057400" indent="-228600" algn="l" defTabSz="457200" rtl="0" fontAlgn="base">
        <a:spcBef>
          <a:spcPct val="20000"/>
        </a:spcBef>
        <a:spcAft>
          <a:spcPts val="600"/>
        </a:spcAft>
        <a:buClr>
          <a:schemeClr val="tx2"/>
        </a:buClr>
        <a:buFont typeface="Wingdings 2" pitchFamily="18"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hyperlink" Target="http://kingnursing.org/content.aspx?page_id=22&amp;club_id=459369&amp;module_id=59920" TargetMode="External"/><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ctrTitle"/>
          </p:nvPr>
        </p:nvSpPr>
        <p:spPr>
          <a:xfrm>
            <a:off x="304800" y="304800"/>
            <a:ext cx="8534400" cy="1089025"/>
          </a:xfrm>
        </p:spPr>
        <p:txBody>
          <a:bodyPr/>
          <a:lstStyle/>
          <a:p>
            <a:r>
              <a:rPr lang="en-US" smtClean="0"/>
              <a:t>   Imogene King, </a:t>
            </a:r>
            <a:r>
              <a:rPr lang="en-US" sz="2800" smtClean="0"/>
              <a:t>EdD, RN, FAAN</a:t>
            </a:r>
          </a:p>
        </p:txBody>
      </p:sp>
      <p:sp>
        <p:nvSpPr>
          <p:cNvPr id="14338" name="Subtitle 2"/>
          <p:cNvSpPr>
            <a:spLocks noGrp="1"/>
          </p:cNvSpPr>
          <p:nvPr>
            <p:ph type="subTitle" idx="1"/>
          </p:nvPr>
        </p:nvSpPr>
        <p:spPr>
          <a:xfrm>
            <a:off x="485775" y="5334000"/>
            <a:ext cx="7785100" cy="862013"/>
          </a:xfrm>
        </p:spPr>
        <p:txBody>
          <a:bodyPr/>
          <a:lstStyle/>
          <a:p>
            <a:r>
              <a:rPr lang="en-US" smtClean="0"/>
              <a:t>By: Gentry Scott, Adam Moon, Ashley Winnett, Theresa Pollum, Sara Uphoff, Morgan Murphy, Amanda Michalec</a:t>
            </a:r>
          </a:p>
        </p:txBody>
      </p:sp>
      <p:pic>
        <p:nvPicPr>
          <p:cNvPr id="14339" name="Picture 2"/>
          <p:cNvPicPr>
            <a:picLocks noChangeAspect="1" noChangeArrowheads="1"/>
          </p:cNvPicPr>
          <p:nvPr/>
        </p:nvPicPr>
        <p:blipFill>
          <a:blip r:embed="rId3"/>
          <a:srcRect/>
          <a:stretch>
            <a:fillRect/>
          </a:stretch>
        </p:blipFill>
        <p:spPr bwMode="auto">
          <a:xfrm>
            <a:off x="2362200" y="1600200"/>
            <a:ext cx="2667000" cy="3390900"/>
          </a:xfrm>
          <a:prstGeom prst="rect">
            <a:avLst/>
          </a:prstGeom>
          <a:noFill/>
          <a:ln w="9525">
            <a:noFill/>
            <a:miter lim="800000"/>
            <a:headEnd/>
            <a:tailEnd/>
          </a:ln>
        </p:spPr>
      </p:pic>
      <p:sp>
        <p:nvSpPr>
          <p:cNvPr id="14341" name="Text Box 5"/>
          <p:cNvSpPr txBox="1">
            <a:spLocks noChangeArrowheads="1"/>
          </p:cNvSpPr>
          <p:nvPr/>
        </p:nvSpPr>
        <p:spPr bwMode="auto">
          <a:xfrm>
            <a:off x="5181600" y="4648200"/>
            <a:ext cx="2286000" cy="244475"/>
          </a:xfrm>
          <a:prstGeom prst="rect">
            <a:avLst/>
          </a:prstGeom>
          <a:noFill/>
          <a:ln w="9525">
            <a:noFill/>
            <a:miter lim="800000"/>
            <a:headEnd/>
            <a:tailEnd/>
          </a:ln>
          <a:effectLst/>
        </p:spPr>
        <p:txBody>
          <a:bodyPr>
            <a:spAutoFit/>
          </a:bodyPr>
          <a:lstStyle/>
          <a:p>
            <a:pPr>
              <a:spcBef>
                <a:spcPct val="50000"/>
              </a:spcBef>
            </a:pPr>
            <a:r>
              <a:rPr lang="en-US" sz="1000"/>
              <a:t>Killeen, M., Lavin, M. (2008).</a:t>
            </a:r>
          </a:p>
        </p:txBody>
      </p:sp>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a:xfrm>
            <a:off x="914400" y="685800"/>
            <a:ext cx="7124700" cy="923925"/>
          </a:xfrm>
        </p:spPr>
        <p:txBody>
          <a:bodyPr/>
          <a:lstStyle/>
          <a:p>
            <a:pPr algn="ctr"/>
            <a:r>
              <a:rPr lang="en-US" smtClean="0"/>
              <a:t>Summary</a:t>
            </a:r>
          </a:p>
        </p:txBody>
      </p:sp>
      <p:sp>
        <p:nvSpPr>
          <p:cNvPr id="4" name="Content Placeholder 3"/>
          <p:cNvSpPr>
            <a:spLocks noGrp="1"/>
          </p:cNvSpPr>
          <p:nvPr>
            <p:ph sz="half" idx="2"/>
          </p:nvPr>
        </p:nvSpPr>
        <p:spPr>
          <a:xfrm>
            <a:off x="838200" y="2057400"/>
            <a:ext cx="6534150" cy="3651250"/>
          </a:xfrm>
        </p:spPr>
        <p:txBody>
          <a:bodyPr rtlCol="0"/>
          <a:lstStyle/>
          <a:p>
            <a:pPr fontAlgn="auto">
              <a:buFont typeface="Wingdings 2" charset="2"/>
              <a:buChar char=""/>
              <a:defRPr/>
            </a:pPr>
            <a:r>
              <a:rPr lang="en-US" sz="3600" dirty="0" smtClean="0"/>
              <a:t>Summary of theory</a:t>
            </a:r>
          </a:p>
          <a:p>
            <a:pPr fontAlgn="auto">
              <a:buFont typeface="Wingdings 2" charset="2"/>
              <a:buChar char=""/>
              <a:defRPr/>
            </a:pPr>
            <a:r>
              <a:rPr lang="en-US" sz="3600" dirty="0" smtClean="0"/>
              <a:t>Comparison to other   theorists</a:t>
            </a:r>
          </a:p>
          <a:p>
            <a:pPr fontAlgn="auto">
              <a:buFont typeface="Wingdings 2" charset="2"/>
              <a:buChar char=""/>
              <a:defRPr/>
            </a:pPr>
            <a:r>
              <a:rPr lang="en-US" sz="3600" dirty="0" smtClean="0"/>
              <a:t>Life</a:t>
            </a:r>
          </a:p>
          <a:p>
            <a:pPr marL="0" indent="0" fontAlgn="auto">
              <a:buFont typeface="Wingdings 2" charset="2"/>
              <a:buNone/>
              <a:defRPr/>
            </a:pPr>
            <a:endParaRPr lang="en-US" sz="36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a:xfrm>
            <a:off x="762000" y="304800"/>
            <a:ext cx="7124700" cy="923925"/>
          </a:xfrm>
        </p:spPr>
        <p:txBody>
          <a:bodyPr/>
          <a:lstStyle/>
          <a:p>
            <a:r>
              <a:rPr lang="en-US" smtClean="0"/>
              <a:t>References</a:t>
            </a:r>
          </a:p>
        </p:txBody>
      </p:sp>
      <p:sp>
        <p:nvSpPr>
          <p:cNvPr id="4" name="Content Placeholder 3"/>
          <p:cNvSpPr>
            <a:spLocks noGrp="1"/>
          </p:cNvSpPr>
          <p:nvPr>
            <p:ph sz="half" idx="2"/>
          </p:nvPr>
        </p:nvSpPr>
        <p:spPr>
          <a:xfrm>
            <a:off x="228600" y="1676400"/>
            <a:ext cx="8686800" cy="4184650"/>
          </a:xfrm>
        </p:spPr>
        <p:txBody>
          <a:bodyPr rtlCol="0"/>
          <a:lstStyle/>
          <a:p>
            <a:pPr fontAlgn="auto">
              <a:buFont typeface="Wingdings 2" charset="2"/>
              <a:buChar char=""/>
              <a:defRPr/>
            </a:pPr>
            <a:r>
              <a:rPr lang="en-US" sz="1200" dirty="0"/>
              <a:t>Chitty, K.K., &amp; Black, B.P. (2010). </a:t>
            </a:r>
            <a:r>
              <a:rPr lang="en-US" sz="1200" i="1" dirty="0"/>
              <a:t>Professional nursing: Concepts and challenges </a:t>
            </a:r>
            <a:r>
              <a:rPr lang="en-US" sz="1200" dirty="0"/>
              <a:t>(6</a:t>
            </a:r>
            <a:r>
              <a:rPr lang="en-US" sz="1200" baseline="30000" dirty="0"/>
              <a:t>th</a:t>
            </a:r>
            <a:r>
              <a:rPr lang="en-US" sz="1200" dirty="0"/>
              <a:t> Ed.), St.    Louis, MO: Saunders Elsevier.  </a:t>
            </a:r>
          </a:p>
          <a:p>
            <a:pPr fontAlgn="auto">
              <a:buFont typeface="Wingdings 2" charset="2"/>
              <a:buChar char=""/>
              <a:defRPr/>
            </a:pPr>
            <a:r>
              <a:rPr lang="en-US" sz="1200" dirty="0" smtClean="0"/>
              <a:t>Erratum</a:t>
            </a:r>
            <a:r>
              <a:rPr lang="en-US" sz="1200" dirty="0"/>
              <a:t>... "Viewpoint: use of King's conceptual system, nursing informatics, and nursing classification systems for global communication" by Mary B. Killeen, PhD, RN, CNAA, BC, and Imogene M. King, </a:t>
            </a:r>
            <a:r>
              <a:rPr lang="en-US" sz="1200" dirty="0" err="1"/>
              <a:t>EdD</a:t>
            </a:r>
            <a:r>
              <a:rPr lang="en-US" sz="1200" dirty="0"/>
              <a:t>, RN, FAAN. (2007). </a:t>
            </a:r>
            <a:r>
              <a:rPr lang="en-US" sz="1200" i="1" dirty="0"/>
              <a:t>International Journal of Nursing Terminologies &amp; Classifications</a:t>
            </a:r>
            <a:r>
              <a:rPr lang="en-US" sz="1200" dirty="0"/>
              <a:t>, 18(4), 156. Retrieved from </a:t>
            </a:r>
            <a:r>
              <a:rPr lang="en-US" sz="1200" dirty="0" err="1"/>
              <a:t>EBSCO</a:t>
            </a:r>
            <a:r>
              <a:rPr lang="en-US" sz="1200" i="1" dirty="0" err="1"/>
              <a:t>host</a:t>
            </a:r>
            <a:r>
              <a:rPr lang="en-US" sz="1200" dirty="0" smtClean="0"/>
              <a:t>.</a:t>
            </a:r>
          </a:p>
          <a:p>
            <a:pPr fontAlgn="auto">
              <a:buFont typeface="Wingdings 2" charset="2"/>
              <a:buChar char=""/>
              <a:defRPr/>
            </a:pPr>
            <a:r>
              <a:rPr lang="en-US" sz="1200" dirty="0" err="1" smtClean="0"/>
              <a:t>Hanucharurnkul</a:t>
            </a:r>
            <a:r>
              <a:rPr lang="en-US" sz="1200" dirty="0"/>
              <a:t>, S. (1989). Comparative analysis of Orem's and King's theories. </a:t>
            </a:r>
            <a:r>
              <a:rPr lang="en-US" sz="1200" i="1" dirty="0"/>
              <a:t>Journal of Advanced Nursing</a:t>
            </a:r>
            <a:r>
              <a:rPr lang="en-US" sz="1200" dirty="0"/>
              <a:t>, 14(5), 365-372. Retrieved from </a:t>
            </a:r>
            <a:r>
              <a:rPr lang="en-US" sz="1200" dirty="0" err="1"/>
              <a:t>EBSCO</a:t>
            </a:r>
            <a:r>
              <a:rPr lang="en-US" sz="1200" i="1" dirty="0" err="1"/>
              <a:t>host</a:t>
            </a:r>
            <a:r>
              <a:rPr lang="en-US" sz="1200" dirty="0"/>
              <a:t>.</a:t>
            </a:r>
          </a:p>
          <a:p>
            <a:pPr fontAlgn="auto">
              <a:buFont typeface="Wingdings 2" charset="2"/>
              <a:buChar char=""/>
              <a:defRPr/>
            </a:pPr>
            <a:r>
              <a:rPr lang="en-US" sz="1200" dirty="0"/>
              <a:t>Killeen, M., Lavin, M. (2008).  Tribute to Imogene King. </a:t>
            </a:r>
            <a:r>
              <a:rPr lang="en-US" sz="1200" i="1" dirty="0"/>
              <a:t>International Journal of Nursing</a:t>
            </a:r>
            <a:endParaRPr lang="en-US" sz="1200" dirty="0"/>
          </a:p>
          <a:p>
            <a:pPr marL="0" indent="0" fontAlgn="auto">
              <a:buFont typeface="Wingdings 2" charset="2"/>
              <a:buNone/>
              <a:defRPr/>
            </a:pPr>
            <a:r>
              <a:rPr lang="en-US" sz="1200" i="1" dirty="0"/>
              <a:t>       Terminologies &amp; Classifications,19</a:t>
            </a:r>
            <a:r>
              <a:rPr lang="en-US" sz="1200" dirty="0"/>
              <a:t>(2), 44-47.  </a:t>
            </a:r>
            <a:r>
              <a:rPr lang="en-US" sz="1200" dirty="0" err="1"/>
              <a:t>Doi</a:t>
            </a:r>
            <a:r>
              <a:rPr lang="en-US" sz="1200" dirty="0"/>
              <a:t>: </a:t>
            </a:r>
            <a:r>
              <a:rPr lang="en-US" sz="1200" dirty="0" smtClean="0"/>
              <a:t>10.1111/j.1744-618y.2008.00080.x</a:t>
            </a:r>
            <a:endParaRPr lang="en-US" sz="1200" dirty="0"/>
          </a:p>
          <a:p>
            <a:pPr fontAlgn="auto">
              <a:buFont typeface="Wingdings 2" charset="2"/>
              <a:buChar char=""/>
              <a:defRPr/>
            </a:pPr>
            <a:r>
              <a:rPr lang="en-US" sz="1200" dirty="0" err="1" smtClean="0"/>
              <a:t>Sieloff</a:t>
            </a:r>
            <a:r>
              <a:rPr lang="en-US" sz="1200" dirty="0"/>
              <a:t>, C.(2011). King. </a:t>
            </a:r>
            <a:r>
              <a:rPr lang="en-US" sz="1200" i="1" dirty="0"/>
              <a:t>King International Nursing Group,</a:t>
            </a:r>
            <a:r>
              <a:rPr lang="en-US" sz="1200" dirty="0"/>
              <a:t>1. Retrieved </a:t>
            </a:r>
            <a:r>
              <a:rPr lang="en-US" sz="1200" dirty="0" smtClean="0"/>
              <a:t>from       </a:t>
            </a:r>
            <a:r>
              <a:rPr lang="en-US" sz="1200" u="sng" dirty="0" smtClean="0">
                <a:hlinkClick r:id="rId3"/>
              </a:rPr>
              <a:t>http</a:t>
            </a:r>
            <a:r>
              <a:rPr lang="en-US" sz="1200" u="sng" dirty="0">
                <a:hlinkClick r:id="rId3"/>
              </a:rPr>
              <a:t>://</a:t>
            </a:r>
            <a:r>
              <a:rPr lang="en-US" sz="1200" u="sng" dirty="0" smtClean="0">
                <a:hlinkClick r:id="rId3"/>
              </a:rPr>
              <a:t>kingnursing.org/content.aspx?page_id=22&amp;club_id=459369&amp;module_id=59920</a:t>
            </a:r>
            <a:r>
              <a:rPr lang="en-US" sz="1200" dirty="0"/>
              <a:t> </a:t>
            </a:r>
            <a:endParaRPr lang="en-US" sz="1200" dirty="0" smtClean="0"/>
          </a:p>
          <a:p>
            <a:pPr fontAlgn="auto">
              <a:buFont typeface="Wingdings 2" charset="2"/>
              <a:buChar char=""/>
              <a:defRPr/>
            </a:pPr>
            <a:endParaRPr lang="en-US" sz="1200" dirty="0"/>
          </a:p>
          <a:p>
            <a:pPr fontAlgn="auto">
              <a:buFont typeface="Wingdings 2" charset="2"/>
              <a:buChar char=""/>
              <a:defRPr/>
            </a:pP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r>
              <a:rPr lang="en-US" smtClean="0"/>
              <a:t>Biography</a:t>
            </a:r>
          </a:p>
        </p:txBody>
      </p:sp>
      <p:sp>
        <p:nvSpPr>
          <p:cNvPr id="16386" name="Content Placeholder 2"/>
          <p:cNvSpPr>
            <a:spLocks noGrp="1"/>
          </p:cNvSpPr>
          <p:nvPr>
            <p:ph idx="1"/>
          </p:nvPr>
        </p:nvSpPr>
        <p:spPr>
          <a:xfrm>
            <a:off x="228600" y="1511300"/>
            <a:ext cx="7124700" cy="4051300"/>
          </a:xfrm>
        </p:spPr>
        <p:txBody>
          <a:bodyPr/>
          <a:lstStyle/>
          <a:p>
            <a:r>
              <a:rPr lang="en-US" sz="3600" smtClean="0"/>
              <a:t>Born</a:t>
            </a:r>
          </a:p>
          <a:p>
            <a:r>
              <a:rPr lang="en-US" sz="3600" smtClean="0"/>
              <a:t>Life</a:t>
            </a:r>
          </a:p>
          <a:p>
            <a:r>
              <a:rPr lang="en-US" sz="3600" smtClean="0"/>
              <a:t>Death</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a:xfrm>
            <a:off x="838200" y="381000"/>
            <a:ext cx="7124700" cy="923925"/>
          </a:xfrm>
        </p:spPr>
        <p:txBody>
          <a:bodyPr/>
          <a:lstStyle/>
          <a:p>
            <a:pPr algn="ctr"/>
            <a:r>
              <a:rPr lang="en-US" smtClean="0"/>
              <a:t>Education</a:t>
            </a:r>
          </a:p>
        </p:txBody>
      </p:sp>
      <p:sp>
        <p:nvSpPr>
          <p:cNvPr id="18434" name="Content Placeholder 2"/>
          <p:cNvSpPr>
            <a:spLocks noGrp="1"/>
          </p:cNvSpPr>
          <p:nvPr>
            <p:ph idx="1"/>
          </p:nvPr>
        </p:nvSpPr>
        <p:spPr>
          <a:xfrm>
            <a:off x="1009650" y="914400"/>
            <a:ext cx="7124700" cy="4945063"/>
          </a:xfrm>
        </p:spPr>
        <p:txBody>
          <a:bodyPr/>
          <a:lstStyle/>
          <a:p>
            <a:r>
              <a:rPr lang="en-US" sz="4000" smtClean="0"/>
              <a:t>BSN</a:t>
            </a:r>
          </a:p>
          <a:p>
            <a:r>
              <a:rPr lang="en-US" sz="4000" smtClean="0"/>
              <a:t>MSN</a:t>
            </a:r>
          </a:p>
          <a:p>
            <a:r>
              <a:rPr lang="en-US" sz="4000" smtClean="0"/>
              <a:t>Doctorate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a:xfrm>
            <a:off x="990600" y="304800"/>
            <a:ext cx="7124700" cy="923925"/>
          </a:xfrm>
        </p:spPr>
        <p:txBody>
          <a:bodyPr/>
          <a:lstStyle/>
          <a:p>
            <a:pPr algn="ctr"/>
            <a:r>
              <a:rPr lang="en-US" smtClean="0"/>
              <a:t>Accolades</a:t>
            </a:r>
          </a:p>
        </p:txBody>
      </p:sp>
      <p:sp>
        <p:nvSpPr>
          <p:cNvPr id="3" name="Content Placeholder 2"/>
          <p:cNvSpPr>
            <a:spLocks noGrp="1"/>
          </p:cNvSpPr>
          <p:nvPr>
            <p:ph idx="1"/>
          </p:nvPr>
        </p:nvSpPr>
        <p:spPr>
          <a:xfrm>
            <a:off x="381000" y="609600"/>
            <a:ext cx="8534400" cy="4335463"/>
          </a:xfrm>
        </p:spPr>
        <p:txBody>
          <a:bodyPr rtlCol="0">
            <a:normAutofit/>
          </a:bodyPr>
          <a:lstStyle/>
          <a:p>
            <a:pPr fontAlgn="auto">
              <a:buFont typeface="Wingdings 2" charset="2"/>
              <a:buChar char=""/>
              <a:defRPr/>
            </a:pPr>
            <a:r>
              <a:rPr lang="en-US" sz="3600" dirty="0" smtClean="0"/>
              <a:t>Honorary Doctorate </a:t>
            </a:r>
          </a:p>
          <a:p>
            <a:pPr marL="0" indent="0" fontAlgn="auto">
              <a:buFont typeface="Wingdings 2" charset="2"/>
              <a:buNone/>
              <a:defRPr/>
            </a:pPr>
            <a:r>
              <a:rPr lang="en-US" sz="3600" dirty="0"/>
              <a:t> </a:t>
            </a:r>
            <a:r>
              <a:rPr lang="en-US" sz="3600" dirty="0" smtClean="0"/>
              <a:t> of Philosophy</a:t>
            </a:r>
          </a:p>
          <a:p>
            <a:pPr fontAlgn="auto">
              <a:buFont typeface="Wingdings 2" charset="2"/>
              <a:buChar char=""/>
              <a:defRPr/>
            </a:pPr>
            <a:r>
              <a:rPr lang="en-US" sz="3600" dirty="0" smtClean="0"/>
              <a:t>Jessie M. Scott Award</a:t>
            </a:r>
          </a:p>
          <a:p>
            <a:pPr fontAlgn="auto">
              <a:buFont typeface="Wingdings 2" charset="2"/>
              <a:buChar char=""/>
              <a:defRPr/>
            </a:pPr>
            <a:r>
              <a:rPr lang="en-US" sz="3600" dirty="0" smtClean="0"/>
              <a:t>ANA Hall of Fame</a:t>
            </a:r>
            <a:endParaRPr lang="en-US" sz="3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a:xfrm>
            <a:off x="762000" y="609600"/>
            <a:ext cx="7372350" cy="923925"/>
          </a:xfrm>
        </p:spPr>
        <p:txBody>
          <a:bodyPr/>
          <a:lstStyle/>
          <a:p>
            <a:r>
              <a:rPr lang="en-US" smtClean="0"/>
              <a:t>Imogene’s Goal Attainment Theory</a:t>
            </a:r>
          </a:p>
        </p:txBody>
      </p:sp>
      <p:sp>
        <p:nvSpPr>
          <p:cNvPr id="22530" name="Content Placeholder 2"/>
          <p:cNvSpPr>
            <a:spLocks noGrp="1"/>
          </p:cNvSpPr>
          <p:nvPr>
            <p:ph idx="1"/>
          </p:nvPr>
        </p:nvSpPr>
        <p:spPr>
          <a:xfrm>
            <a:off x="990600" y="1066800"/>
            <a:ext cx="7124700" cy="2613025"/>
          </a:xfrm>
        </p:spPr>
        <p:txBody>
          <a:bodyPr/>
          <a:lstStyle/>
          <a:p>
            <a:r>
              <a:rPr lang="en-US" sz="2400" smtClean="0"/>
              <a:t>Introduced in 60’s</a:t>
            </a:r>
          </a:p>
          <a:p>
            <a:r>
              <a:rPr lang="en-US" sz="2400" smtClean="0"/>
              <a:t>Nurse-patient interactions are vital for attainment of patient’s health goals.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pPr algn="ctr"/>
            <a:r>
              <a:rPr lang="en-US" smtClean="0"/>
              <a:t>Development of Theory</a:t>
            </a:r>
          </a:p>
        </p:txBody>
      </p:sp>
      <p:sp>
        <p:nvSpPr>
          <p:cNvPr id="24578" name="Content Placeholder 2"/>
          <p:cNvSpPr>
            <a:spLocks noGrp="1"/>
          </p:cNvSpPr>
          <p:nvPr>
            <p:ph idx="1"/>
          </p:nvPr>
        </p:nvSpPr>
        <p:spPr>
          <a:xfrm>
            <a:off x="990600" y="1600200"/>
            <a:ext cx="7124700" cy="4051300"/>
          </a:xfrm>
        </p:spPr>
        <p:txBody>
          <a:bodyPr/>
          <a:lstStyle/>
          <a:p>
            <a:r>
              <a:rPr lang="en-US" sz="3600" smtClean="0"/>
              <a:t>Experience as nurse and reflection</a:t>
            </a:r>
          </a:p>
          <a:p>
            <a:r>
              <a:rPr lang="en-US" sz="3600" smtClean="0"/>
              <a:t>Director of outpatient clinic @ St. Johns</a:t>
            </a:r>
          </a:p>
          <a:p>
            <a:endParaRPr lang="en-US" sz="360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76200" y="381000"/>
            <a:ext cx="8915400" cy="1152525"/>
          </a:xfrm>
        </p:spPr>
        <p:txBody>
          <a:bodyPr/>
          <a:lstStyle/>
          <a:p>
            <a:pPr algn="ctr"/>
            <a:r>
              <a:rPr lang="en-US" smtClean="0"/>
              <a:t>Elaboration of Basic Concepts of </a:t>
            </a:r>
            <a:br>
              <a:rPr lang="en-US" smtClean="0"/>
            </a:br>
            <a:r>
              <a:rPr lang="en-US" smtClean="0"/>
              <a:t>Goal Attainment Theory</a:t>
            </a:r>
          </a:p>
        </p:txBody>
      </p:sp>
      <p:sp>
        <p:nvSpPr>
          <p:cNvPr id="4" name="Text Placeholder 3"/>
          <p:cNvSpPr>
            <a:spLocks noGrp="1"/>
          </p:cNvSpPr>
          <p:nvPr>
            <p:ph idx="1"/>
          </p:nvPr>
        </p:nvSpPr>
        <p:spPr>
          <a:xfrm>
            <a:off x="381000" y="2057400"/>
            <a:ext cx="8001000" cy="4267200"/>
          </a:xfrm>
        </p:spPr>
        <p:txBody>
          <a:bodyPr rtlCol="0">
            <a:normAutofit fontScale="92500" lnSpcReduction="20000"/>
          </a:bodyPr>
          <a:lstStyle/>
          <a:p>
            <a:pPr fontAlgn="auto">
              <a:buFont typeface="Wingdings 2" charset="2"/>
              <a:buChar char=""/>
              <a:defRPr/>
            </a:pPr>
            <a:r>
              <a:rPr lang="en-US" sz="3200" dirty="0" smtClean="0"/>
              <a:t>Personal System</a:t>
            </a:r>
          </a:p>
          <a:p>
            <a:pPr marL="0" indent="0" fontAlgn="auto">
              <a:buFont typeface="Wingdings 2" charset="2"/>
              <a:buNone/>
              <a:defRPr/>
            </a:pPr>
            <a:r>
              <a:rPr lang="en-US" sz="3200" dirty="0"/>
              <a:t>	</a:t>
            </a:r>
            <a:r>
              <a:rPr lang="en-US" sz="3200" dirty="0" smtClean="0"/>
              <a:t>	-the patient</a:t>
            </a:r>
          </a:p>
          <a:p>
            <a:pPr fontAlgn="auto">
              <a:buFont typeface="Wingdings 2" charset="2"/>
              <a:buChar char=""/>
              <a:defRPr/>
            </a:pPr>
            <a:r>
              <a:rPr lang="en-US" sz="3200" dirty="0" smtClean="0"/>
              <a:t>Interpersonal System</a:t>
            </a:r>
          </a:p>
          <a:p>
            <a:pPr marL="0" indent="0" fontAlgn="auto">
              <a:buFont typeface="Wingdings 2" charset="2"/>
              <a:buNone/>
              <a:defRPr/>
            </a:pPr>
            <a:r>
              <a:rPr lang="en-US" sz="3200" dirty="0"/>
              <a:t>	</a:t>
            </a:r>
            <a:r>
              <a:rPr lang="en-US" sz="3200" dirty="0" smtClean="0"/>
              <a:t>	-interactions of 2 or more people </a:t>
            </a:r>
          </a:p>
          <a:p>
            <a:pPr fontAlgn="auto">
              <a:buFont typeface="Wingdings 2" charset="2"/>
              <a:buChar char=""/>
              <a:defRPr/>
            </a:pPr>
            <a:r>
              <a:rPr lang="en-US" sz="3200" dirty="0" smtClean="0"/>
              <a:t>Social System</a:t>
            </a:r>
          </a:p>
          <a:p>
            <a:pPr marL="0" indent="0" fontAlgn="auto">
              <a:buFont typeface="Wingdings 2" charset="2"/>
              <a:buNone/>
              <a:defRPr/>
            </a:pPr>
            <a:r>
              <a:rPr lang="en-US" sz="3200" dirty="0"/>
              <a:t>	</a:t>
            </a:r>
            <a:r>
              <a:rPr lang="en-US" sz="3200" dirty="0" smtClean="0"/>
              <a:t>	-contacts in the social environment </a:t>
            </a:r>
          </a:p>
          <a:p>
            <a:pPr marL="0" indent="0" fontAlgn="auto">
              <a:buFont typeface="Wingdings 2" charset="2"/>
              <a:buNone/>
              <a:defRPr/>
            </a:pPr>
            <a:r>
              <a:rPr lang="en-US" sz="3200" dirty="0"/>
              <a:t>	</a:t>
            </a:r>
            <a:r>
              <a:rPr lang="en-US" sz="3200" dirty="0" smtClean="0"/>
              <a:t>	 </a:t>
            </a:r>
            <a:endParaRPr lang="en-US" sz="3000" dirty="0" smtClean="0"/>
          </a:p>
          <a:p>
            <a:pPr marL="0" indent="0" fontAlgn="auto">
              <a:buFont typeface="Wingdings 2" charset="2"/>
              <a:buNone/>
              <a:defRPr/>
            </a:pPr>
            <a:r>
              <a:rPr lang="en-US" sz="3200" dirty="0"/>
              <a:t>	</a:t>
            </a:r>
            <a:endParaRPr lang="en-US" sz="32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pPr algn="ctr"/>
            <a:r>
              <a:rPr lang="en-US" smtClean="0"/>
              <a:t>Implementation of Theory into our nursing practice</a:t>
            </a:r>
          </a:p>
        </p:txBody>
      </p:sp>
      <p:sp>
        <p:nvSpPr>
          <p:cNvPr id="28674" name="Content Placeholder 3"/>
          <p:cNvSpPr>
            <a:spLocks noGrp="1"/>
          </p:cNvSpPr>
          <p:nvPr>
            <p:ph sz="half" idx="2"/>
          </p:nvPr>
        </p:nvSpPr>
        <p:spPr>
          <a:xfrm>
            <a:off x="914400" y="1709738"/>
            <a:ext cx="3471863" cy="3471862"/>
          </a:xfrm>
        </p:spPr>
        <p:txBody>
          <a:bodyPr/>
          <a:lstStyle/>
          <a:p>
            <a:r>
              <a:rPr lang="en-US" sz="4000" smtClean="0"/>
              <a:t>Goal </a:t>
            </a:r>
          </a:p>
          <a:p>
            <a:r>
              <a:rPr lang="en-US" sz="4000" smtClean="0"/>
              <a:t>Steps</a:t>
            </a:r>
          </a:p>
          <a:p>
            <a:r>
              <a:rPr lang="en-US" sz="4000" smtClean="0"/>
              <a:t>3 systems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pPr algn="ctr"/>
            <a:r>
              <a:rPr lang="en-US" smtClean="0"/>
              <a:t>Implementation of Theory into our nursing practice</a:t>
            </a:r>
          </a:p>
        </p:txBody>
      </p:sp>
      <p:sp>
        <p:nvSpPr>
          <p:cNvPr id="30722" name="Content Placeholder 3"/>
          <p:cNvSpPr>
            <a:spLocks noGrp="1"/>
          </p:cNvSpPr>
          <p:nvPr>
            <p:ph sz="half" idx="2"/>
          </p:nvPr>
        </p:nvSpPr>
        <p:spPr>
          <a:xfrm>
            <a:off x="457200" y="2209800"/>
            <a:ext cx="7772400" cy="3471863"/>
          </a:xfrm>
        </p:spPr>
        <p:txBody>
          <a:bodyPr/>
          <a:lstStyle/>
          <a:p>
            <a:r>
              <a:rPr lang="en-US" sz="4000" smtClean="0"/>
              <a:t>Perceptions</a:t>
            </a:r>
          </a:p>
          <a:p>
            <a:r>
              <a:rPr lang="en-US" sz="4000" smtClean="0"/>
              <a:t>Roles</a:t>
            </a:r>
          </a:p>
          <a:p>
            <a:r>
              <a:rPr lang="en-US" sz="4000" smtClean="0"/>
              <a:t>Influences</a:t>
            </a:r>
          </a:p>
          <a:p>
            <a:r>
              <a:rPr lang="en-US" sz="4000" smtClean="0"/>
              <a:t>Progression</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ummer">
  <a:themeElements>
    <a:clrScheme name="Summer">
      <a:dk1>
        <a:sysClr val="windowText" lastClr="000000"/>
      </a:dk1>
      <a:lt1>
        <a:sysClr val="window" lastClr="FFFFFF"/>
      </a:lt1>
      <a:dk2>
        <a:srgbClr val="E89117"/>
      </a:dk2>
      <a:lt2>
        <a:srgbClr val="FEDD78"/>
      </a:lt2>
      <a:accent1>
        <a:srgbClr val="A1B633"/>
      </a:accent1>
      <a:accent2>
        <a:srgbClr val="C4D73F"/>
      </a:accent2>
      <a:accent3>
        <a:srgbClr val="FFCE2D"/>
      </a:accent3>
      <a:accent4>
        <a:srgbClr val="FFA600"/>
      </a:accent4>
      <a:accent5>
        <a:srgbClr val="ED5E00"/>
      </a:accent5>
      <a:accent6>
        <a:srgbClr val="C62D03"/>
      </a:accent6>
      <a:hlink>
        <a:srgbClr val="408080"/>
      </a:hlink>
      <a:folHlink>
        <a:srgbClr val="5EAEAE"/>
      </a:folHlink>
    </a:clrScheme>
    <a:fontScheme name="Summer">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ummer">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97000"/>
                <a:shade val="80000"/>
                <a:hueMod val="110000"/>
                <a:satMod val="120000"/>
              </a:schemeClr>
            </a:gs>
            <a:gs pos="100000">
              <a:schemeClr val="phClr">
                <a:shade val="60000"/>
                <a:hueMod val="40000"/>
                <a:satMod val="120000"/>
                <a:lumMod val="103000"/>
              </a:schemeClr>
            </a:gs>
          </a:gsLst>
          <a:lin ang="5400000" scaled="1"/>
        </a:gradFill>
        <a:gradFill rotWithShape="1">
          <a:gsLst>
            <a:gs pos="0">
              <a:schemeClr val="phClr">
                <a:tint val="97000"/>
                <a:shade val="80000"/>
                <a:hueMod val="110000"/>
                <a:satMod val="130000"/>
                <a:lumMod val="100000"/>
              </a:schemeClr>
            </a:gs>
            <a:gs pos="100000">
              <a:schemeClr val="phClr">
                <a:shade val="60000"/>
                <a:hueMod val="40000"/>
                <a:satMod val="120000"/>
                <a:lumMod val="103000"/>
              </a:schemeClr>
            </a:gs>
          </a:gsLst>
          <a:path path="circle">
            <a:fillToRect l="50000" t="5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TC101972873[[fn=Summer]]</Template>
  <TotalTime>5246</TotalTime>
  <Words>1160</Words>
  <Application>Microsoft Office PowerPoint</Application>
  <PresentationFormat>On-screen Show (4:3)</PresentationFormat>
  <Paragraphs>72</Paragraphs>
  <Slides>11</Slides>
  <Notes>11</Notes>
  <HiddenSlides>0</HiddenSlides>
  <MMClips>0</MMClips>
  <ScaleCrop>false</ScaleCrop>
  <HeadingPairs>
    <vt:vector size="6" baseType="variant">
      <vt:variant>
        <vt:lpstr>Fonts Used</vt:lpstr>
      </vt:variant>
      <vt:variant>
        <vt:i4>4</vt:i4>
      </vt:variant>
      <vt:variant>
        <vt:lpstr>Design Template</vt:lpstr>
      </vt:variant>
      <vt:variant>
        <vt:i4>2</vt:i4>
      </vt:variant>
      <vt:variant>
        <vt:lpstr>Slide Titles</vt:lpstr>
      </vt:variant>
      <vt:variant>
        <vt:i4>11</vt:i4>
      </vt:variant>
    </vt:vector>
  </HeadingPairs>
  <TitlesOfParts>
    <vt:vector size="17" baseType="lpstr">
      <vt:lpstr>Verdana</vt:lpstr>
      <vt:lpstr>Arial</vt:lpstr>
      <vt:lpstr>Wingdings 2</vt:lpstr>
      <vt:lpstr>Calibri</vt:lpstr>
      <vt:lpstr>Summer</vt:lpstr>
      <vt:lpstr>Summer</vt:lpstr>
      <vt:lpstr>   Imogene King, EdD, RN, FAAN</vt:lpstr>
      <vt:lpstr>Biography</vt:lpstr>
      <vt:lpstr>Education</vt:lpstr>
      <vt:lpstr>Accolades</vt:lpstr>
      <vt:lpstr>Imogene’s Goal Attainment Theory</vt:lpstr>
      <vt:lpstr>Development of Theory</vt:lpstr>
      <vt:lpstr>Elaboration of Basic Concepts of  Goal Attainment Theory</vt:lpstr>
      <vt:lpstr>Implementation of Theory into our nursing practice</vt:lpstr>
      <vt:lpstr>Implementation of Theory into our nursing practice</vt:lpstr>
      <vt:lpstr>Summary</vt:lpstr>
      <vt:lpstr>References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Ryan</dc:creator>
  <cp:lastModifiedBy>Labuser</cp:lastModifiedBy>
  <cp:revision>33</cp:revision>
  <dcterms:created xsi:type="dcterms:W3CDTF">2011-02-20T03:55:40Z</dcterms:created>
  <dcterms:modified xsi:type="dcterms:W3CDTF">2011-02-23T21:45:03Z</dcterms:modified>
</cp:coreProperties>
</file>