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2DBC44C-4B60-4854-94D6-736334DCC4CF}" type="datetimeFigureOut">
              <a:rPr lang="en-US" smtClean="0"/>
              <a:t>12/9/2011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B564992-42FE-4745-BDBB-45CEEFDBBAB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DBC44C-4B60-4854-94D6-736334DCC4CF}"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DBC44C-4B60-4854-94D6-736334DCC4CF}"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DBC44C-4B60-4854-94D6-736334DCC4CF}"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2DBC44C-4B60-4854-94D6-736334DCC4CF}"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564992-42FE-4745-BDBB-45CEEFDBBAB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DBC44C-4B60-4854-94D6-736334DCC4CF}" type="datetimeFigureOut">
              <a:rPr lang="en-US" smtClean="0"/>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DBC44C-4B60-4854-94D6-736334DCC4CF}" type="datetimeFigureOut">
              <a:rPr lang="en-US" smtClean="0"/>
              <a:t>12/9/2011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2DBC44C-4B60-4854-94D6-736334DCC4CF}" type="datetimeFigureOut">
              <a:rPr lang="en-US" smtClean="0"/>
              <a:t>12/9/2011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DBC44C-4B60-4854-94D6-736334DCC4CF}" type="datetimeFigureOut">
              <a:rPr lang="en-US" smtClean="0"/>
              <a:t>12/9/2011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DBC44C-4B60-4854-94D6-736334DCC4CF}" type="datetimeFigureOut">
              <a:rPr lang="en-US" smtClean="0"/>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564992-42FE-4745-BDBB-45CEEFDBBAB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2DBC44C-4B60-4854-94D6-736334DCC4CF}" type="datetimeFigureOut">
              <a:rPr lang="en-US" smtClean="0"/>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B564992-42FE-4745-BDBB-45CEEFDBBABC}"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2DBC44C-4B60-4854-94D6-736334DCC4CF}" type="datetimeFigureOut">
              <a:rPr lang="en-US" smtClean="0"/>
              <a:t>12/9/2011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B564992-42FE-4745-BDBB-45CEEFDBBABC}"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Therapy for Stress Overload</a:t>
            </a:r>
            <a:br>
              <a:rPr lang="en-US" dirty="0"/>
            </a:br>
            <a:endParaRPr lang="en-US" dirty="0">
              <a:latin typeface="Arial" pitchFamily="34" charset="0"/>
              <a:cs typeface="Arial" pitchFamily="34" charset="0"/>
            </a:endParaRPr>
          </a:p>
        </p:txBody>
      </p:sp>
      <p:sp>
        <p:nvSpPr>
          <p:cNvPr id="3" name="Subtitle 2"/>
          <p:cNvSpPr>
            <a:spLocks noGrp="1"/>
          </p:cNvSpPr>
          <p:nvPr>
            <p:ph type="subTitle" idx="1"/>
          </p:nvPr>
        </p:nvSpPr>
        <p:spPr/>
        <p:txBody>
          <a:bodyPr>
            <a:normAutofit fontScale="92500" lnSpcReduction="10000"/>
          </a:bodyPr>
          <a:lstStyle/>
          <a:p>
            <a:r>
              <a:rPr lang="en-US" dirty="0"/>
              <a:t>Brianne McGee, Ashley </a:t>
            </a:r>
            <a:r>
              <a:rPr lang="en-US" dirty="0" err="1"/>
              <a:t>Winnett</a:t>
            </a:r>
            <a:r>
              <a:rPr lang="en-US" dirty="0"/>
              <a:t>, David Walthall</a:t>
            </a:r>
          </a:p>
          <a:p>
            <a:r>
              <a:rPr lang="en-US" dirty="0"/>
              <a:t>Lakeview College of Nursing</a:t>
            </a:r>
          </a:p>
          <a:p>
            <a:r>
              <a:rPr lang="en-US" dirty="0"/>
              <a:t>Holistic Health</a:t>
            </a:r>
          </a:p>
          <a:p>
            <a:r>
              <a:rPr lang="en-US" dirty="0"/>
              <a:t>12/09/11</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One other thing that can be done anywhere the patient goes is prayer</a:t>
            </a:r>
            <a:r>
              <a:rPr lang="en-US" sz="2800" dirty="0" smtClean="0"/>
              <a:t>.</a:t>
            </a:r>
          </a:p>
          <a:p>
            <a:endParaRPr lang="en-US" sz="2800" dirty="0" smtClean="0"/>
          </a:p>
          <a:p>
            <a:r>
              <a:rPr lang="en-US" sz="2800" dirty="0" smtClean="0"/>
              <a:t>Considering the patient stated she does not know anyone at work prayer would be a great way for her not to feel alone and decrease her fear and anxiety. </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Aromatherapy is another CAM the patient can </a:t>
            </a:r>
            <a:r>
              <a:rPr lang="en-US" sz="2800" dirty="0" smtClean="0"/>
              <a:t>use.</a:t>
            </a:r>
          </a:p>
          <a:p>
            <a:endParaRPr lang="en-US" sz="2800" dirty="0" smtClean="0"/>
          </a:p>
          <a:p>
            <a:r>
              <a:rPr lang="en-US" sz="2800" dirty="0" smtClean="0"/>
              <a:t>A </a:t>
            </a:r>
            <a:r>
              <a:rPr lang="en-US" sz="2800" dirty="0" smtClean="0"/>
              <a:t>study done about the use of lavender to calm individuals before needle sticking that had promising results. </a:t>
            </a:r>
            <a:endParaRPr lang="en-US" sz="2800" dirty="0" smtClean="0"/>
          </a:p>
          <a:p>
            <a:endParaRPr lang="en-US" sz="2800" dirty="0" smtClean="0"/>
          </a:p>
          <a:p>
            <a:r>
              <a:rPr lang="en-US" sz="2800" dirty="0" smtClean="0"/>
              <a:t>The volunteers felt anxiety before aromatherapy and less after. </a:t>
            </a:r>
            <a:endParaRPr lang="en-US"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In conjunction with aromatherapy music can soothe and distract</a:t>
            </a:r>
            <a:r>
              <a:rPr lang="en-US" sz="2800" dirty="0" smtClean="0"/>
              <a:t>.</a:t>
            </a:r>
          </a:p>
          <a:p>
            <a:endParaRPr lang="en-US" sz="2800" dirty="0" smtClean="0"/>
          </a:p>
          <a:p>
            <a:r>
              <a:rPr lang="en-US" sz="2800" dirty="0" smtClean="0"/>
              <a:t>A study was done by Han, Li, Sit, Chung, Jiao, &amp; Ma for music therapy in patients with mechanical ventilators. The study showed that music helped the patients to relax while lessened their anxiety. </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sz="2800" dirty="0" smtClean="0"/>
              <a:t>Lastly the patient may need to take time for herself and visit a spa once week for a massage. </a:t>
            </a:r>
            <a:endParaRPr lang="en-US" sz="2800" dirty="0" smtClean="0"/>
          </a:p>
          <a:p>
            <a:endParaRPr lang="en-US" sz="2800" dirty="0" smtClean="0"/>
          </a:p>
          <a:p>
            <a:r>
              <a:rPr lang="en-US" sz="2800" dirty="0" smtClean="0"/>
              <a:t>Studies concerning western massage modalities reported “Both physiologic and </a:t>
            </a:r>
            <a:r>
              <a:rPr lang="en-US" sz="2800" dirty="0" err="1" smtClean="0"/>
              <a:t>psychologic</a:t>
            </a:r>
            <a:r>
              <a:rPr lang="en-US" sz="2800" dirty="0" smtClean="0"/>
              <a:t> parameters were recorded; most studies found decreases in heart rate (HR), and blood pressure (BP), and reductions in anxiety levels, depression scores, salivary </a:t>
            </a:r>
            <a:r>
              <a:rPr lang="en-US" sz="2800" dirty="0" err="1" smtClean="0"/>
              <a:t>cortisol</a:t>
            </a:r>
            <a:r>
              <a:rPr lang="en-US" sz="2800" dirty="0" smtClean="0"/>
              <a:t> levels, and stress levels as well as improvements in mood.” (</a:t>
            </a:r>
            <a:r>
              <a:rPr lang="en-US" sz="2800" dirty="0" err="1" smtClean="0"/>
              <a:t>Basler</a:t>
            </a:r>
            <a:r>
              <a:rPr lang="en-US" sz="2800" dirty="0" smtClean="0"/>
              <a:t>, p. 435, 2011).</a:t>
            </a:r>
          </a:p>
          <a:p>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t> </a:t>
            </a:r>
            <a:r>
              <a:rPr lang="en-US" dirty="0" smtClean="0"/>
              <a:t>    Conclusion</a:t>
            </a:r>
            <a:endParaRPr lang="en-US" dirty="0"/>
          </a:p>
        </p:txBody>
      </p:sp>
      <p:sp>
        <p:nvSpPr>
          <p:cNvPr id="3" name="Content Placeholder 2"/>
          <p:cNvSpPr>
            <a:spLocks noGrp="1"/>
          </p:cNvSpPr>
          <p:nvPr>
            <p:ph idx="1"/>
          </p:nvPr>
        </p:nvSpPr>
        <p:spPr/>
        <p:txBody>
          <a:bodyPr>
            <a:normAutofit/>
          </a:bodyPr>
          <a:lstStyle/>
          <a:p>
            <a:r>
              <a:rPr lang="en-US" sz="2800" dirty="0" smtClean="0"/>
              <a:t>Using CAM instead of traditional approaches may prolong future incidents and lessen the effects of the patient’s present state. </a:t>
            </a:r>
          </a:p>
          <a:p>
            <a:r>
              <a:rPr lang="en-US" sz="2800" dirty="0" smtClean="0"/>
              <a:t>The CAM methods mentioned already were great ways to reduce stress and the changes </a:t>
            </a:r>
            <a:r>
              <a:rPr lang="en-US" sz="2800" dirty="0" smtClean="0"/>
              <a:t>brought </a:t>
            </a:r>
            <a:r>
              <a:rPr lang="en-US" sz="2800" dirty="0" smtClean="0"/>
              <a:t>on by stress and anxiety</a:t>
            </a:r>
            <a:r>
              <a:rPr lang="en-US" sz="2800" dirty="0" smtClean="0"/>
              <a:t>.</a:t>
            </a:r>
          </a:p>
          <a:p>
            <a:r>
              <a:rPr lang="en-US" sz="2800" dirty="0" smtClean="0"/>
              <a:t> </a:t>
            </a:r>
            <a:r>
              <a:rPr lang="en-US" sz="2800" dirty="0" smtClean="0"/>
              <a:t>The can also be used safely everyday and for long periods of time. The risk are minimal and have none or few complications.</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References</a:t>
            </a:r>
            <a:br>
              <a:rPr lang="en-US" dirty="0" smtClean="0"/>
            </a:br>
            <a:endParaRPr lang="en-US" dirty="0"/>
          </a:p>
        </p:txBody>
      </p:sp>
      <p:sp>
        <p:nvSpPr>
          <p:cNvPr id="3" name="Content Placeholder 2"/>
          <p:cNvSpPr>
            <a:spLocks noGrp="1"/>
          </p:cNvSpPr>
          <p:nvPr>
            <p:ph idx="1"/>
          </p:nvPr>
        </p:nvSpPr>
        <p:spPr/>
        <p:txBody>
          <a:bodyPr>
            <a:normAutofit fontScale="40000" lnSpcReduction="20000"/>
          </a:bodyPr>
          <a:lstStyle/>
          <a:p>
            <a:endParaRPr lang="en-US" dirty="0"/>
          </a:p>
          <a:p>
            <a:r>
              <a:rPr lang="en-US" dirty="0" err="1"/>
              <a:t>Basler</a:t>
            </a:r>
            <a:r>
              <a:rPr lang="en-US" dirty="0"/>
              <a:t>, A. (2011). Pilot study investigating the effects of </a:t>
            </a:r>
            <a:r>
              <a:rPr lang="en-US" dirty="0" err="1"/>
              <a:t>ayurvedic</a:t>
            </a:r>
            <a:r>
              <a:rPr lang="en-US" dirty="0"/>
              <a:t> </a:t>
            </a:r>
            <a:r>
              <a:rPr lang="en-US" dirty="0" err="1"/>
              <a:t>abhyanga</a:t>
            </a:r>
            <a:r>
              <a:rPr lang="en-US" dirty="0"/>
              <a:t> </a:t>
            </a:r>
          </a:p>
          <a:p>
            <a:r>
              <a:rPr lang="en-US" dirty="0"/>
              <a:t>massage on subjective stress experience. </a:t>
            </a:r>
            <a:r>
              <a:rPr lang="en-US" i="1" dirty="0"/>
              <a:t>Journal of Alternative &amp;Complementary Medicine. </a:t>
            </a:r>
            <a:r>
              <a:rPr lang="en-US" dirty="0"/>
              <a:t>17(5). 435-440. </a:t>
            </a:r>
            <a:r>
              <a:rPr lang="en-US" dirty="0" err="1"/>
              <a:t>doi</a:t>
            </a:r>
            <a:r>
              <a:rPr lang="en-US" dirty="0"/>
              <a:t>: 10.1089/acm.2010.0281</a:t>
            </a:r>
          </a:p>
          <a:p>
            <a:r>
              <a:rPr lang="en-US" dirty="0" err="1"/>
              <a:t>Chiesa</a:t>
            </a:r>
            <a:r>
              <a:rPr lang="en-US" dirty="0"/>
              <a:t>, A., </a:t>
            </a:r>
            <a:r>
              <a:rPr lang="en-US" dirty="0" err="1"/>
              <a:t>Serretti</a:t>
            </a:r>
            <a:r>
              <a:rPr lang="en-US" dirty="0"/>
              <a:t>, A. (2009). </a:t>
            </a:r>
            <a:r>
              <a:rPr lang="en-US" dirty="0" err="1"/>
              <a:t>Mindfullness</a:t>
            </a:r>
            <a:r>
              <a:rPr lang="en-US" dirty="0"/>
              <a:t>-based stress reduction for stress management </a:t>
            </a:r>
          </a:p>
          <a:p>
            <a:r>
              <a:rPr lang="en-US" dirty="0"/>
              <a:t>In healthy people: a review and meta analysis. </a:t>
            </a:r>
            <a:r>
              <a:rPr lang="en-US" i="1" dirty="0"/>
              <a:t>Journal of Alternative &amp; Complementary Medicine, </a:t>
            </a:r>
            <a:r>
              <a:rPr lang="en-US" dirty="0"/>
              <a:t>15(5), 593-600. </a:t>
            </a:r>
            <a:r>
              <a:rPr lang="en-US" dirty="0" err="1"/>
              <a:t>doi</a:t>
            </a:r>
            <a:r>
              <a:rPr lang="en-US" dirty="0"/>
              <a:t>: 10.1089/acm.2008.0495</a:t>
            </a:r>
          </a:p>
          <a:p>
            <a:r>
              <a:rPr lang="en-US" dirty="0"/>
              <a:t>Conrad, A., Muller, A., </a:t>
            </a:r>
            <a:r>
              <a:rPr lang="en-US" dirty="0" err="1"/>
              <a:t>Doberenz</a:t>
            </a:r>
            <a:r>
              <a:rPr lang="en-US" dirty="0"/>
              <a:t>, S., Kim, S., </a:t>
            </a:r>
            <a:r>
              <a:rPr lang="en-US" dirty="0" err="1"/>
              <a:t>Meuret</a:t>
            </a:r>
            <a:r>
              <a:rPr lang="en-US" dirty="0"/>
              <a:t>, A, E., </a:t>
            </a:r>
            <a:r>
              <a:rPr lang="en-US" dirty="0" err="1"/>
              <a:t>Wollburg</a:t>
            </a:r>
            <a:r>
              <a:rPr lang="en-US" dirty="0"/>
              <a:t>, E., &amp; Roth, W. T. (2007). </a:t>
            </a:r>
          </a:p>
          <a:p>
            <a:r>
              <a:rPr lang="en-US" dirty="0"/>
              <a:t>	Psychological effects of breathing instructions for stress management. </a:t>
            </a:r>
            <a:r>
              <a:rPr lang="en-US" i="1" dirty="0"/>
              <a:t>Applied</a:t>
            </a:r>
            <a:endParaRPr lang="en-US" dirty="0"/>
          </a:p>
          <a:p>
            <a:r>
              <a:rPr lang="en-US" i="1" dirty="0"/>
              <a:t>	Psychophysiology &amp; Biofeedback, </a:t>
            </a:r>
            <a:r>
              <a:rPr lang="en-US" dirty="0"/>
              <a:t>32(2) 89-98. </a:t>
            </a:r>
            <a:r>
              <a:rPr lang="en-US" dirty="0" err="1"/>
              <a:t>doi</a:t>
            </a:r>
            <a:r>
              <a:rPr lang="en-US" dirty="0"/>
              <a:t>: 10.1007/s10484-007-9034-x</a:t>
            </a:r>
          </a:p>
          <a:p>
            <a:r>
              <a:rPr lang="en-US" dirty="0" err="1"/>
              <a:t>Descilo</a:t>
            </a:r>
            <a:r>
              <a:rPr lang="en-US" dirty="0"/>
              <a:t>, T.T., </a:t>
            </a:r>
            <a:r>
              <a:rPr lang="en-US" dirty="0" err="1"/>
              <a:t>Vedamurtachar</a:t>
            </a:r>
            <a:r>
              <a:rPr lang="en-US" dirty="0"/>
              <a:t>, A.A., </a:t>
            </a:r>
            <a:r>
              <a:rPr lang="en-US" dirty="0" err="1"/>
              <a:t>Gerbarg</a:t>
            </a:r>
            <a:r>
              <a:rPr lang="en-US" dirty="0"/>
              <a:t>, P. L., </a:t>
            </a:r>
            <a:r>
              <a:rPr lang="en-US" dirty="0" err="1"/>
              <a:t>Nagaraja</a:t>
            </a:r>
            <a:r>
              <a:rPr lang="en-US" dirty="0"/>
              <a:t>, D.D., </a:t>
            </a:r>
            <a:r>
              <a:rPr lang="en-US" dirty="0" err="1"/>
              <a:t>Gangadhar</a:t>
            </a:r>
            <a:r>
              <a:rPr lang="en-US" dirty="0"/>
              <a:t>, B.N, </a:t>
            </a:r>
          </a:p>
          <a:p>
            <a:r>
              <a:rPr lang="en-US" dirty="0"/>
              <a:t>	</a:t>
            </a:r>
            <a:r>
              <a:rPr lang="en-US" dirty="0" err="1"/>
              <a:t>Damodaran</a:t>
            </a:r>
            <a:r>
              <a:rPr lang="en-US" dirty="0"/>
              <a:t>, B.B., &amp; Brown, R.P. (2010). Effects of yoga breath intervention alone </a:t>
            </a:r>
          </a:p>
          <a:p>
            <a:r>
              <a:rPr lang="en-US" dirty="0"/>
              <a:t>and in combination with exposure therapy for post traumatic stress disorder and depression in survivors of the 2004 south- east  </a:t>
            </a:r>
            <a:r>
              <a:rPr lang="en-US" dirty="0" err="1"/>
              <a:t>asia</a:t>
            </a:r>
            <a:r>
              <a:rPr lang="en-US" dirty="0"/>
              <a:t> tsunami. </a:t>
            </a:r>
            <a:r>
              <a:rPr lang="en-US" i="1" dirty="0" err="1"/>
              <a:t>Acta</a:t>
            </a:r>
            <a:r>
              <a:rPr lang="en-US" i="1" dirty="0"/>
              <a:t> </a:t>
            </a:r>
            <a:r>
              <a:rPr lang="en-US" i="1" dirty="0" err="1"/>
              <a:t>Psuchiatrica</a:t>
            </a:r>
            <a:r>
              <a:rPr lang="en-US" i="1" dirty="0"/>
              <a:t> </a:t>
            </a:r>
            <a:r>
              <a:rPr lang="en-US" i="1" dirty="0" err="1"/>
              <a:t>Scandinavica</a:t>
            </a:r>
            <a:r>
              <a:rPr lang="en-US" i="1" dirty="0"/>
              <a:t>, 121(4), 289-300. doi:10.1111/j.1600-0447.2009.01466.x</a:t>
            </a:r>
            <a:endParaRPr lang="en-US" dirty="0"/>
          </a:p>
          <a:p>
            <a:r>
              <a:rPr lang="en-US" dirty="0" err="1"/>
              <a:t>Fergunson</a:t>
            </a:r>
            <a:r>
              <a:rPr lang="en-US" i="1" dirty="0"/>
              <a:t>, J.K., </a:t>
            </a:r>
            <a:r>
              <a:rPr lang="en-US" dirty="0" err="1"/>
              <a:t>Willemsen</a:t>
            </a:r>
            <a:r>
              <a:rPr lang="en-US" i="1" dirty="0"/>
              <a:t>, E. W., &amp; </a:t>
            </a:r>
            <a:r>
              <a:rPr lang="en-US" dirty="0" err="1"/>
              <a:t>Castaneto</a:t>
            </a:r>
            <a:r>
              <a:rPr lang="en-US" i="1" dirty="0"/>
              <a:t>, M. V. (2010</a:t>
            </a:r>
            <a:r>
              <a:rPr lang="en-US" dirty="0"/>
              <a:t>). Centering prayer as a healing </a:t>
            </a:r>
          </a:p>
          <a:p>
            <a:r>
              <a:rPr lang="en-US" dirty="0"/>
              <a:t>response to everyday stress: a psychological and spiritual process.  </a:t>
            </a:r>
            <a:r>
              <a:rPr lang="en-US" i="1" dirty="0"/>
              <a:t>Pastoral Psychology, </a:t>
            </a:r>
            <a:r>
              <a:rPr lang="en-US" dirty="0"/>
              <a:t>59(3), 305-329.</a:t>
            </a:r>
            <a:r>
              <a:rPr lang="en-US" i="1" dirty="0"/>
              <a:t>  </a:t>
            </a:r>
            <a:r>
              <a:rPr lang="en-US" dirty="0"/>
              <a:t>doi:10.1007/s11089-009-0225-7. </a:t>
            </a:r>
          </a:p>
          <a:p>
            <a:r>
              <a:rPr lang="en-US" dirty="0"/>
              <a:t>Fontaine, K. L. (2011). Complementary &amp; alternative therapies for nursing practice (3</a:t>
            </a:r>
            <a:r>
              <a:rPr lang="en-US" baseline="30000" dirty="0"/>
              <a:t>rd</a:t>
            </a:r>
            <a:r>
              <a:rPr lang="en-US" dirty="0"/>
              <a:t> </a:t>
            </a:r>
          </a:p>
          <a:p>
            <a:r>
              <a:rPr lang="en-US" dirty="0"/>
              <a:t>	</a:t>
            </a:r>
            <a:r>
              <a:rPr lang="en-US" dirty="0" err="1"/>
              <a:t>ed</a:t>
            </a:r>
            <a:r>
              <a:rPr lang="en-US" dirty="0"/>
              <a:t>).  Upper Saddle River, NJ: Pearson Education Inc. </a:t>
            </a:r>
          </a:p>
          <a:p>
            <a:r>
              <a:rPr lang="en-US" dirty="0"/>
              <a:t>Han. L., Li, J., Sit, J., Chung, L., Jiao, Z., &amp; Ma, W. (2010. Effects of music intervention on </a:t>
            </a:r>
          </a:p>
          <a:p>
            <a:r>
              <a:rPr lang="en-US" dirty="0"/>
              <a:t>physiological stress response and anxiety level of mechanically ventilated patients in China: a randomized controlled trial. </a:t>
            </a:r>
            <a:r>
              <a:rPr lang="en-US" i="1" dirty="0"/>
              <a:t>Journal of Clinical Nursing,</a:t>
            </a:r>
            <a:r>
              <a:rPr lang="en-US" dirty="0"/>
              <a:t> 19(7-8), 978-987. doi:10.1111/j.1365-2702.2009.02845.x</a:t>
            </a:r>
          </a:p>
          <a:p>
            <a:r>
              <a:rPr lang="en-US" dirty="0"/>
              <a:t>Kim, S. Kim, H., </a:t>
            </a:r>
            <a:r>
              <a:rPr lang="en-US" dirty="0" err="1"/>
              <a:t>Yeo</a:t>
            </a:r>
            <a:r>
              <a:rPr lang="en-US" dirty="0"/>
              <a:t>, J., Hong, S., Lee, J., </a:t>
            </a:r>
            <a:r>
              <a:rPr lang="en-US" dirty="0" err="1"/>
              <a:t>Jeon</a:t>
            </a:r>
            <a:r>
              <a:rPr lang="en-US" dirty="0"/>
              <a:t>, Y. (2011). The effect of lavender oil on stress, </a:t>
            </a:r>
          </a:p>
          <a:p>
            <a:r>
              <a:rPr lang="en-US" dirty="0" err="1"/>
              <a:t>bispectral</a:t>
            </a:r>
            <a:r>
              <a:rPr lang="en-US" dirty="0"/>
              <a:t> index values, and needle insertions pain in volunteers. </a:t>
            </a:r>
            <a:r>
              <a:rPr lang="en-US" i="1" dirty="0"/>
              <a:t>Journal of Alternative &amp; Complementary Medicine, 17</a:t>
            </a:r>
            <a:r>
              <a:rPr lang="en-US" dirty="0"/>
              <a:t>(9), 823-826. </a:t>
            </a:r>
            <a:r>
              <a:rPr lang="en-US" dirty="0" err="1"/>
              <a:t>doi</a:t>
            </a:r>
            <a:r>
              <a:rPr lang="en-US" dirty="0"/>
              <a:t>: 10.1089/</a:t>
            </a:r>
            <a:r>
              <a:rPr lang="en-US" dirty="0" err="1"/>
              <a:t>acm</a:t>
            </a:r>
            <a:r>
              <a:rPr lang="en-US" dirty="0"/>
              <a:t>. 2010.0644</a:t>
            </a:r>
          </a:p>
          <a:p>
            <a:r>
              <a:rPr lang="en-US" dirty="0" err="1"/>
              <a:t>Stendell</a:t>
            </a:r>
            <a:r>
              <a:rPr lang="en-US" dirty="0"/>
              <a:t>-Hollis, N., Thomson, C., Thompson, P., Bea, J., </a:t>
            </a:r>
            <a:r>
              <a:rPr lang="en-US" dirty="0" err="1"/>
              <a:t>Cussler</a:t>
            </a:r>
            <a:r>
              <a:rPr lang="en-US" dirty="0"/>
              <a:t>, E., &amp; Hakim, I. (2010)</a:t>
            </a:r>
          </a:p>
          <a:p>
            <a:r>
              <a:rPr lang="en-US" dirty="0"/>
              <a:t>	Green tea improves metabolic biomarkers, not weight or body composition: a pilot </a:t>
            </a:r>
          </a:p>
          <a:p>
            <a:r>
              <a:rPr lang="en-US" dirty="0"/>
              <a:t>study in overweight breast cancer survivors N. R. </a:t>
            </a:r>
            <a:r>
              <a:rPr lang="en-US" dirty="0" err="1"/>
              <a:t>Stendell</a:t>
            </a:r>
            <a:r>
              <a:rPr lang="en-US" dirty="0"/>
              <a:t>- Hollis et al. Green tea and metabolic markers. </a:t>
            </a:r>
            <a:r>
              <a:rPr lang="en-US" i="1" dirty="0"/>
              <a:t>Journal of Human Nutrition &amp; Dietetics,</a:t>
            </a:r>
            <a:r>
              <a:rPr lang="en-US" dirty="0"/>
              <a:t> 23(6)</a:t>
            </a:r>
            <a:r>
              <a:rPr lang="en-US" i="1" dirty="0"/>
              <a:t>, </a:t>
            </a:r>
            <a:r>
              <a:rPr lang="en-US" dirty="0"/>
              <a:t>590-600</a:t>
            </a:r>
            <a:r>
              <a:rPr lang="en-US" i="1" dirty="0"/>
              <a:t>. </a:t>
            </a:r>
            <a:endParaRPr lang="en-US" dirty="0"/>
          </a:p>
          <a:p>
            <a:r>
              <a:rPr lang="en-US" dirty="0" err="1"/>
              <a:t>doi</a:t>
            </a:r>
            <a:r>
              <a:rPr lang="en-US" dirty="0"/>
              <a:t>: 10. 1111/j.1365-277x.2010.01078.x</a:t>
            </a:r>
          </a:p>
          <a:p>
            <a:r>
              <a:rPr lang="en-US" dirty="0" err="1"/>
              <a:t>Varvogil</a:t>
            </a:r>
            <a:r>
              <a:rPr lang="en-US" dirty="0"/>
              <a:t>, L., &amp; </a:t>
            </a:r>
            <a:r>
              <a:rPr lang="en-US" dirty="0" err="1"/>
              <a:t>Darviri</a:t>
            </a:r>
            <a:r>
              <a:rPr lang="en-US" dirty="0"/>
              <a:t>, C. (2011). Stress management techniques: evidenced based </a:t>
            </a:r>
          </a:p>
          <a:p>
            <a:r>
              <a:rPr lang="en-US" dirty="0"/>
              <a:t>procedures that reduce stress and promote health. </a:t>
            </a:r>
            <a:r>
              <a:rPr lang="en-US" i="1" dirty="0"/>
              <a:t>Health Science Journal, </a:t>
            </a:r>
            <a:r>
              <a:rPr lang="en-US" dirty="0"/>
              <a:t>5(2), 74-89.</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sz="2800" dirty="0" smtClean="0"/>
              <a:t>The patient is a 36 year-old executive from an accounting firm. Her job entails long periods of sitting and can be catalogued as </a:t>
            </a:r>
            <a:r>
              <a:rPr lang="en-US" sz="2800" dirty="0" smtClean="0"/>
              <a:t>stressful</a:t>
            </a:r>
          </a:p>
          <a:p>
            <a:endParaRPr lang="en-US" sz="2800" dirty="0" smtClean="0"/>
          </a:p>
          <a:p>
            <a:r>
              <a:rPr lang="en-US" sz="2800" dirty="0" smtClean="0"/>
              <a:t>She is overweight, has occurrence of her heart skipping beats, smokes a pack a day, and enjoys five cups of coffee a day. She is also is taking dietary supplements and having trouble sleeping.</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35480"/>
            <a:ext cx="8382000" cy="4617720"/>
          </a:xfrm>
        </p:spPr>
        <p:txBody>
          <a:bodyPr>
            <a:noAutofit/>
          </a:bodyPr>
          <a:lstStyle/>
          <a:p>
            <a:r>
              <a:rPr lang="en-US" sz="2800" dirty="0" smtClean="0"/>
              <a:t>She mentions general anxiety problems probably due to a traumatic period in her life when she was younger</a:t>
            </a:r>
            <a:r>
              <a:rPr lang="en-US" sz="2800" dirty="0" smtClean="0"/>
              <a:t>.</a:t>
            </a:r>
          </a:p>
          <a:p>
            <a:endParaRPr lang="en-US" sz="2800" dirty="0" smtClean="0"/>
          </a:p>
          <a:p>
            <a:r>
              <a:rPr lang="en-US" sz="2800" dirty="0" smtClean="0"/>
              <a:t> </a:t>
            </a:r>
            <a:r>
              <a:rPr lang="en-US" sz="2800" dirty="0" smtClean="0"/>
              <a:t>With the information at hand one can safely assume the patient is experiencing Heart </a:t>
            </a:r>
            <a:r>
              <a:rPr lang="en-US" sz="2800" dirty="0" err="1" smtClean="0"/>
              <a:t>Dysrhymthias</a:t>
            </a:r>
            <a:r>
              <a:rPr lang="en-US" sz="2800" dirty="0" smtClean="0"/>
              <a:t>.</a:t>
            </a:r>
          </a:p>
          <a:p>
            <a:endParaRPr lang="en-US" sz="2800" dirty="0" smtClean="0"/>
          </a:p>
          <a:p>
            <a:r>
              <a:rPr lang="en-US" sz="2800" dirty="0" smtClean="0"/>
              <a:t>A safe NANDA diagnosis would be Stress Overload. </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“Thus, stress can be defined as a state of threatened or perceived by the individual as threatened homeostasis and it is re-established by a complex repertoire of behavioral and physiologic adaptive responses of the organism.” (</a:t>
            </a:r>
            <a:r>
              <a:rPr lang="en-US" sz="2800" dirty="0" err="1" smtClean="0"/>
              <a:t>Varvogli</a:t>
            </a:r>
            <a:r>
              <a:rPr lang="en-US" sz="2800" dirty="0" smtClean="0"/>
              <a:t> &amp; </a:t>
            </a:r>
            <a:r>
              <a:rPr lang="en-US" sz="2800" dirty="0" err="1" smtClean="0"/>
              <a:t>Darviri</a:t>
            </a:r>
            <a:r>
              <a:rPr lang="en-US" sz="2800" dirty="0" smtClean="0"/>
              <a:t>, p. 74, 2011).</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800" dirty="0" smtClean="0"/>
              <a:t>Traditionally, one may have this patient on a cardiac diet along with an exercise regiment</a:t>
            </a:r>
            <a:r>
              <a:rPr lang="en-US" sz="2800" dirty="0" smtClean="0"/>
              <a:t>.</a:t>
            </a:r>
          </a:p>
          <a:p>
            <a:endParaRPr lang="en-US" sz="2800" dirty="0" smtClean="0"/>
          </a:p>
          <a:p>
            <a:r>
              <a:rPr lang="en-US" sz="2800" dirty="0" smtClean="0"/>
              <a:t>They may add anti-</a:t>
            </a:r>
            <a:r>
              <a:rPr lang="en-US" sz="2800" dirty="0" err="1" smtClean="0"/>
              <a:t>dysrhythmic</a:t>
            </a:r>
            <a:r>
              <a:rPr lang="en-US" sz="2800" dirty="0" smtClean="0"/>
              <a:t> medications and anti-anxiety medications also. They may even have the patient going to therapy sessions for past history</a:t>
            </a:r>
            <a:r>
              <a:rPr lang="en-US" sz="2800" dirty="0" smtClean="0"/>
              <a:t>.</a:t>
            </a:r>
          </a:p>
          <a:p>
            <a:r>
              <a:rPr lang="en-US" sz="2800" dirty="0" smtClean="0"/>
              <a:t>Complementary and alternative therapies may work better for the long term concerning this patient.</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	Various </a:t>
            </a:r>
            <a:r>
              <a:rPr lang="en-US" sz="2800" dirty="0" smtClean="0"/>
              <a:t>CAM uses for Stress Reduction</a:t>
            </a:r>
            <a:br>
              <a:rPr lang="en-US" sz="2800" dirty="0" smtClean="0"/>
            </a:br>
            <a:endParaRPr lang="en-US" sz="2800" dirty="0"/>
          </a:p>
        </p:txBody>
      </p:sp>
      <p:sp>
        <p:nvSpPr>
          <p:cNvPr id="3" name="Content Placeholder 2"/>
          <p:cNvSpPr>
            <a:spLocks noGrp="1"/>
          </p:cNvSpPr>
          <p:nvPr>
            <p:ph idx="1"/>
          </p:nvPr>
        </p:nvSpPr>
        <p:spPr/>
        <p:txBody>
          <a:bodyPr>
            <a:normAutofit/>
          </a:bodyPr>
          <a:lstStyle/>
          <a:p>
            <a:r>
              <a:rPr lang="en-US" sz="2800" dirty="0" smtClean="0"/>
              <a:t>Before one begins to prescribe medications and counseling one could use complementary and alternative therapies</a:t>
            </a:r>
            <a:r>
              <a:rPr lang="en-US" sz="2800" dirty="0" smtClean="0"/>
              <a:t>.</a:t>
            </a:r>
          </a:p>
          <a:p>
            <a:r>
              <a:rPr lang="en-US" sz="2800" dirty="0" smtClean="0"/>
              <a:t>Great </a:t>
            </a:r>
            <a:r>
              <a:rPr lang="en-US" sz="2800" dirty="0" smtClean="0"/>
              <a:t>therapies to reduce stress are yoga, music therapy, massage, breathing techniques, aromatherapy, herbal teas, and the list goes on. </a:t>
            </a:r>
            <a:endParaRPr lang="en-US" sz="2800" dirty="0" smtClean="0"/>
          </a:p>
          <a:p>
            <a:r>
              <a:rPr lang="en-US" sz="2800" dirty="0" smtClean="0"/>
              <a:t>Each therapy is useful in reducing stress and can apply to this patient for long term use.</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The patient seems to be overweight but not yet considered obese</a:t>
            </a:r>
            <a:r>
              <a:rPr lang="en-US" sz="2800" dirty="0" smtClean="0"/>
              <a:t>.</a:t>
            </a:r>
          </a:p>
          <a:p>
            <a:endParaRPr lang="en-US" sz="2800" dirty="0" smtClean="0"/>
          </a:p>
          <a:p>
            <a:r>
              <a:rPr lang="en-US" sz="2800" dirty="0" smtClean="0"/>
              <a:t>One could suggest the use of herbal teas instead of coffee to begin better health</a:t>
            </a:r>
            <a:r>
              <a:rPr lang="en-US" sz="2800" dirty="0" smtClean="0"/>
              <a:t>.</a:t>
            </a:r>
          </a:p>
          <a:p>
            <a:endParaRPr lang="en-US" sz="2800" dirty="0" smtClean="0"/>
          </a:p>
          <a:p>
            <a:r>
              <a:rPr lang="en-US" sz="2800" dirty="0" smtClean="0"/>
              <a:t>This would be a great way for the patient to relieve stress, stop drinking coffee, and increase efforts for weight loss.</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sz="2800" dirty="0" smtClean="0"/>
              <a:t>Another way for the patient to lose weight and decrease stress is yoga. </a:t>
            </a:r>
            <a:endParaRPr lang="en-US" sz="2800" dirty="0" smtClean="0"/>
          </a:p>
          <a:p>
            <a:endParaRPr lang="en-US" sz="2800" dirty="0" smtClean="0"/>
          </a:p>
          <a:p>
            <a:r>
              <a:rPr lang="en-US" sz="2800" dirty="0" smtClean="0"/>
              <a:t>Yoga involves many </a:t>
            </a:r>
            <a:r>
              <a:rPr lang="en-US" sz="2800" dirty="0" smtClean="0"/>
              <a:t>different CAM techniques.</a:t>
            </a:r>
          </a:p>
          <a:p>
            <a:endParaRPr lang="en-US" sz="2800" dirty="0" smtClean="0"/>
          </a:p>
          <a:p>
            <a:r>
              <a:rPr lang="en-US" sz="2800" dirty="0" smtClean="0"/>
              <a:t> </a:t>
            </a:r>
            <a:r>
              <a:rPr lang="en-US" sz="2800" dirty="0" smtClean="0"/>
              <a:t>Yoga also would be ideal to help the patient cope with her past trauma and decrease anxiety. “Clinical studies of yoga suggest that yoga breath interventions could target the symptoms of PTSD, depression, and anxiety (7-9).” (</a:t>
            </a:r>
            <a:r>
              <a:rPr lang="en-US" sz="2800" dirty="0" err="1" smtClean="0"/>
              <a:t>Vedamurtachar</a:t>
            </a:r>
            <a:r>
              <a:rPr lang="en-US" sz="2800" dirty="0" smtClean="0"/>
              <a:t>, </a:t>
            </a:r>
            <a:r>
              <a:rPr lang="en-US" sz="2800" dirty="0" err="1" smtClean="0"/>
              <a:t>Gerbarg</a:t>
            </a:r>
            <a:r>
              <a:rPr lang="en-US" sz="2800" dirty="0" smtClean="0"/>
              <a:t>, </a:t>
            </a:r>
            <a:r>
              <a:rPr lang="en-US" sz="2800" dirty="0" err="1" smtClean="0"/>
              <a:t>Nagaraja</a:t>
            </a:r>
            <a:r>
              <a:rPr lang="en-US" sz="2800" dirty="0" smtClean="0"/>
              <a:t>, </a:t>
            </a:r>
            <a:r>
              <a:rPr lang="en-US" sz="2800" dirty="0" err="1" smtClean="0"/>
              <a:t>Gangadhar</a:t>
            </a:r>
            <a:r>
              <a:rPr lang="en-US" sz="2800" dirty="0" smtClean="0"/>
              <a:t>, </a:t>
            </a:r>
            <a:r>
              <a:rPr lang="en-US" sz="2800" dirty="0" err="1" smtClean="0"/>
              <a:t>Damodaran</a:t>
            </a:r>
            <a:r>
              <a:rPr lang="en-US" sz="2800" dirty="0" smtClean="0"/>
              <a:t>, &amp; Brown, p. 290, 2010).</a:t>
            </a:r>
            <a:endParaRPr lang="en-US" sz="2800" dirty="0" smtClean="0"/>
          </a:p>
          <a:p>
            <a:endParaRPr lang="en-US" sz="2800" dirty="0" smtClean="0"/>
          </a:p>
          <a:p>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800" dirty="0" smtClean="0"/>
              <a:t>Mindfulness-Based Stress Reduction (MBSR) is another great tool to reduce stress and can be done during yoga practice. </a:t>
            </a:r>
            <a:endParaRPr lang="en-US" sz="2800" dirty="0" smtClean="0"/>
          </a:p>
          <a:p>
            <a:endParaRPr lang="en-US" sz="2800" dirty="0" smtClean="0"/>
          </a:p>
          <a:p>
            <a:r>
              <a:rPr lang="en-US" sz="2800" dirty="0" smtClean="0"/>
              <a:t>“It consists of the development of a particular kind of attention, characterized by a nonjudgmental awareness, openness, curiosity, and acceptance of internal and external present experiences, which allows practitioners to act more reflectively rather than impulsively.” (</a:t>
            </a:r>
            <a:r>
              <a:rPr lang="en-US" sz="2800" dirty="0" err="1" smtClean="0"/>
              <a:t>Chiesa</a:t>
            </a:r>
            <a:r>
              <a:rPr lang="en-US" sz="2800" dirty="0" smtClean="0"/>
              <a:t> &amp; </a:t>
            </a:r>
            <a:r>
              <a:rPr lang="en-US" sz="2800" dirty="0" err="1" smtClean="0"/>
              <a:t>Serretti</a:t>
            </a:r>
            <a:r>
              <a:rPr lang="en-US" sz="2800" dirty="0" smtClean="0"/>
              <a:t>, p. 593, 2009). </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TotalTime>
  <Words>902</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Therapy for Stress Overload </vt:lpstr>
      <vt:lpstr>Slide 2</vt:lpstr>
      <vt:lpstr>Slide 3</vt:lpstr>
      <vt:lpstr>Slide 4</vt:lpstr>
      <vt:lpstr>Slide 5</vt:lpstr>
      <vt:lpstr> Various CAM uses for Stress Reduction </vt:lpstr>
      <vt:lpstr>Slide 7</vt:lpstr>
      <vt:lpstr>Slide 8</vt:lpstr>
      <vt:lpstr>Slide 9</vt:lpstr>
      <vt:lpstr>Slide 10</vt:lpstr>
      <vt:lpstr>Slide 11</vt:lpstr>
      <vt:lpstr>Slide 12</vt:lpstr>
      <vt:lpstr>Slide 13</vt:lpstr>
      <vt:lpstr>       Conclusion</vt:lpstr>
      <vt:lpstr>References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Therapy for Stress Overload </dc:title>
  <dc:creator>David</dc:creator>
  <cp:lastModifiedBy>David</cp:lastModifiedBy>
  <cp:revision>7</cp:revision>
  <dcterms:created xsi:type="dcterms:W3CDTF">2011-12-09T22:13:48Z</dcterms:created>
  <dcterms:modified xsi:type="dcterms:W3CDTF">2011-12-09T22:49:44Z</dcterms:modified>
</cp:coreProperties>
</file>