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433" autoAdjust="0"/>
  </p:normalViewPr>
  <p:slideViewPr>
    <p:cSldViewPr>
      <p:cViewPr varScale="1">
        <p:scale>
          <a:sx n="47" d="100"/>
          <a:sy n="47" d="100"/>
        </p:scale>
        <p:origin x="-283" y="-82"/>
      </p:cViewPr>
      <p:guideLst>
        <p:guide orient="horz" pos="2160"/>
        <p:guide pos="2880"/>
      </p:guideLst>
    </p:cSldViewPr>
  </p:slideViewPr>
  <p:notesTextViewPr>
    <p:cViewPr>
      <p:scale>
        <a:sx n="1" d="1"/>
        <a:sy n="1" d="1"/>
      </p:scale>
      <p:origin x="0" y="1512"/>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7987F9-06FC-4146-9F73-C2C4D308505B}" type="datetimeFigureOut">
              <a:rPr lang="en-US" smtClean="0"/>
              <a:t>10/21/2010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EADB82-FAA0-44E4-99B1-E6EE91EB5400}" type="slidenum">
              <a:rPr lang="en-US" smtClean="0"/>
              <a:t>‹#›</a:t>
            </a:fld>
            <a:endParaRPr lang="en-US"/>
          </a:p>
        </p:txBody>
      </p:sp>
    </p:spTree>
    <p:extLst>
      <p:ext uri="{BB962C8B-B14F-4D97-AF65-F5344CB8AC3E}">
        <p14:creationId xmlns:p14="http://schemas.microsoft.com/office/powerpoint/2010/main" val="3241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the US Census Bureau in 2002 there were 37.4 million Hispanics in the United States.</a:t>
            </a:r>
            <a:r>
              <a:rPr lang="en-US" baseline="0" dirty="0" smtClean="0"/>
              <a:t> “</a:t>
            </a:r>
            <a:r>
              <a:rPr lang="en-US" dirty="0" smtClean="0"/>
              <a:t>People</a:t>
            </a:r>
            <a:r>
              <a:rPr lang="en-US" baseline="0" dirty="0" smtClean="0"/>
              <a:t> of Hispanic origin were able to report their origin as Mexican, Puerto Rican, Cuban, Central and South American, or some other Latino origin” (Ramirez &amp; Cruz, 2003, pp.1). This means that the Hispanic population isn’t just from one area and one type of background.  There is differences among the same culture.</a:t>
            </a:r>
            <a:endParaRPr lang="en-US" dirty="0"/>
          </a:p>
        </p:txBody>
      </p:sp>
      <p:sp>
        <p:nvSpPr>
          <p:cNvPr id="4" name="Slide Number Placeholder 3"/>
          <p:cNvSpPr>
            <a:spLocks noGrp="1"/>
          </p:cNvSpPr>
          <p:nvPr>
            <p:ph type="sldNum" sz="quarter" idx="10"/>
          </p:nvPr>
        </p:nvSpPr>
        <p:spPr/>
        <p:txBody>
          <a:bodyPr/>
          <a:lstStyle/>
          <a:p>
            <a:fld id="{CDEADB82-FAA0-44E4-99B1-E6EE91EB5400}" type="slidenum">
              <a:rPr lang="en-US" smtClean="0"/>
              <a:t>1</a:t>
            </a:fld>
            <a:endParaRPr lang="en-US"/>
          </a:p>
        </p:txBody>
      </p:sp>
    </p:spTree>
    <p:extLst>
      <p:ext uri="{BB962C8B-B14F-4D97-AF65-F5344CB8AC3E}">
        <p14:creationId xmlns:p14="http://schemas.microsoft.com/office/powerpoint/2010/main" val="3557876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     </a:t>
            </a:r>
            <a:r>
              <a:rPr lang="en-US" dirty="0" smtClean="0"/>
              <a:t>The majority of the Hispanic population is between the ages of 18-64 yrs.</a:t>
            </a:r>
            <a:r>
              <a:rPr lang="en-US" baseline="0" dirty="0" smtClean="0"/>
              <a:t> with a relative small population over 65 yrs. This is significant for healthcare because most nurses will be taking care of the 18-64 yr. old group, which could prove to be interesting because the younger group is more Americanized then the older portion of the same group. </a:t>
            </a:r>
          </a:p>
          <a:p>
            <a:r>
              <a:rPr lang="en-US" baseline="0" dirty="0" smtClean="0"/>
              <a:t>     “More than  two in five Hispanics aged 25 and older have not graduated from high school” (Ramirez &amp; Cruz, 2003,pp.4). Without an education, appropriate employment is hard to obtain. Which means Hispanics are more likely to be unemployed and to live in poverty.  Again, this provides interest to nursing because they are less like to get healthcare prevention do to lack of insurance. If they do have state supplied insurance healthcare could be limited.  </a:t>
            </a:r>
          </a:p>
          <a:p>
            <a:endParaRPr lang="en-US" baseline="0" dirty="0" smtClean="0"/>
          </a:p>
          <a:p>
            <a:endParaRPr lang="en-US" baseline="0" dirty="0" smtClean="0"/>
          </a:p>
          <a:p>
            <a:endParaRPr lang="en-US" baseline="0" dirty="0" smtClean="0"/>
          </a:p>
          <a:p>
            <a:endParaRPr lang="en-US" baseline="0" dirty="0" smtClean="0"/>
          </a:p>
          <a:p>
            <a:r>
              <a:rPr lang="en-US" baseline="0" dirty="0" smtClean="0"/>
              <a:t>Ramirez, R. R., &amp; de la Cruz, G. P. (Eds.). (2003, June). The </a:t>
            </a:r>
            <a:r>
              <a:rPr lang="en-US" baseline="0" dirty="0" err="1" smtClean="0"/>
              <a:t>hispanic</a:t>
            </a:r>
            <a:r>
              <a:rPr lang="en-US" baseline="0" dirty="0" smtClean="0"/>
              <a:t> </a:t>
            </a:r>
          </a:p>
          <a:p>
            <a:r>
              <a:rPr lang="en-US" baseline="0" dirty="0" smtClean="0"/>
              <a:t>     population in the united states: March 2002. Retrieved from </a:t>
            </a:r>
          </a:p>
          <a:p>
            <a:r>
              <a:rPr lang="en-US" baseline="0" smtClean="0"/>
              <a:t>     http://www.census.gov/prod/2003pubs/p20-545.pdf</a:t>
            </a:r>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CDEADB82-FAA0-44E4-99B1-E6EE91EB5400}" type="slidenum">
              <a:rPr lang="en-US" smtClean="0"/>
              <a:t>2</a:t>
            </a:fld>
            <a:endParaRPr lang="en-US"/>
          </a:p>
        </p:txBody>
      </p:sp>
    </p:spTree>
    <p:extLst>
      <p:ext uri="{BB962C8B-B14F-4D97-AF65-F5344CB8AC3E}">
        <p14:creationId xmlns:p14="http://schemas.microsoft.com/office/powerpoint/2010/main" val="228219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85EBC8-E79C-447A-8CE6-00C148079093}" type="datetimeFigureOut">
              <a:rPr lang="en-US" smtClean="0"/>
              <a:t>10/21/2010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E78817-0D7D-47A4-84FD-F5EE2180B450}" type="slidenum">
              <a:rPr lang="en-US" smtClean="0"/>
              <a:t>‹#›</a:t>
            </a:fld>
            <a:endParaRPr lang="en-US"/>
          </a:p>
        </p:txBody>
      </p:sp>
    </p:spTree>
    <p:extLst>
      <p:ext uri="{BB962C8B-B14F-4D97-AF65-F5344CB8AC3E}">
        <p14:creationId xmlns:p14="http://schemas.microsoft.com/office/powerpoint/2010/main" val="2183660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85EBC8-E79C-447A-8CE6-00C148079093}" type="datetimeFigureOut">
              <a:rPr lang="en-US" smtClean="0"/>
              <a:t>10/21/2010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E78817-0D7D-47A4-84FD-F5EE2180B450}" type="slidenum">
              <a:rPr lang="en-US" smtClean="0"/>
              <a:t>‹#›</a:t>
            </a:fld>
            <a:endParaRPr lang="en-US"/>
          </a:p>
        </p:txBody>
      </p:sp>
    </p:spTree>
    <p:extLst>
      <p:ext uri="{BB962C8B-B14F-4D97-AF65-F5344CB8AC3E}">
        <p14:creationId xmlns:p14="http://schemas.microsoft.com/office/powerpoint/2010/main" val="706828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85EBC8-E79C-447A-8CE6-00C148079093}" type="datetimeFigureOut">
              <a:rPr lang="en-US" smtClean="0"/>
              <a:t>10/21/2010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E78817-0D7D-47A4-84FD-F5EE2180B450}" type="slidenum">
              <a:rPr lang="en-US" smtClean="0"/>
              <a:t>‹#›</a:t>
            </a:fld>
            <a:endParaRPr lang="en-US"/>
          </a:p>
        </p:txBody>
      </p:sp>
    </p:spTree>
    <p:extLst>
      <p:ext uri="{BB962C8B-B14F-4D97-AF65-F5344CB8AC3E}">
        <p14:creationId xmlns:p14="http://schemas.microsoft.com/office/powerpoint/2010/main" val="3939981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85EBC8-E79C-447A-8CE6-00C148079093}" type="datetimeFigureOut">
              <a:rPr lang="en-US" smtClean="0"/>
              <a:t>10/21/2010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E78817-0D7D-47A4-84FD-F5EE2180B450}" type="slidenum">
              <a:rPr lang="en-US" smtClean="0"/>
              <a:t>‹#›</a:t>
            </a:fld>
            <a:endParaRPr lang="en-US"/>
          </a:p>
        </p:txBody>
      </p:sp>
    </p:spTree>
    <p:extLst>
      <p:ext uri="{BB962C8B-B14F-4D97-AF65-F5344CB8AC3E}">
        <p14:creationId xmlns:p14="http://schemas.microsoft.com/office/powerpoint/2010/main" val="4243532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85EBC8-E79C-447A-8CE6-00C148079093}" type="datetimeFigureOut">
              <a:rPr lang="en-US" smtClean="0"/>
              <a:t>10/21/2010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E78817-0D7D-47A4-84FD-F5EE2180B450}" type="slidenum">
              <a:rPr lang="en-US" smtClean="0"/>
              <a:t>‹#›</a:t>
            </a:fld>
            <a:endParaRPr lang="en-US"/>
          </a:p>
        </p:txBody>
      </p:sp>
    </p:spTree>
    <p:extLst>
      <p:ext uri="{BB962C8B-B14F-4D97-AF65-F5344CB8AC3E}">
        <p14:creationId xmlns:p14="http://schemas.microsoft.com/office/powerpoint/2010/main" val="2861763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85EBC8-E79C-447A-8CE6-00C148079093}" type="datetimeFigureOut">
              <a:rPr lang="en-US" smtClean="0"/>
              <a:t>10/21/2010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E78817-0D7D-47A4-84FD-F5EE2180B450}" type="slidenum">
              <a:rPr lang="en-US" smtClean="0"/>
              <a:t>‹#›</a:t>
            </a:fld>
            <a:endParaRPr lang="en-US"/>
          </a:p>
        </p:txBody>
      </p:sp>
    </p:spTree>
    <p:extLst>
      <p:ext uri="{BB962C8B-B14F-4D97-AF65-F5344CB8AC3E}">
        <p14:creationId xmlns:p14="http://schemas.microsoft.com/office/powerpoint/2010/main" val="2642066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85EBC8-E79C-447A-8CE6-00C148079093}" type="datetimeFigureOut">
              <a:rPr lang="en-US" smtClean="0"/>
              <a:t>10/21/2010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E78817-0D7D-47A4-84FD-F5EE2180B450}" type="slidenum">
              <a:rPr lang="en-US" smtClean="0"/>
              <a:t>‹#›</a:t>
            </a:fld>
            <a:endParaRPr lang="en-US"/>
          </a:p>
        </p:txBody>
      </p:sp>
    </p:spTree>
    <p:extLst>
      <p:ext uri="{BB962C8B-B14F-4D97-AF65-F5344CB8AC3E}">
        <p14:creationId xmlns:p14="http://schemas.microsoft.com/office/powerpoint/2010/main" val="892819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85EBC8-E79C-447A-8CE6-00C148079093}" type="datetimeFigureOut">
              <a:rPr lang="en-US" smtClean="0"/>
              <a:t>10/21/2010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E78817-0D7D-47A4-84FD-F5EE2180B450}" type="slidenum">
              <a:rPr lang="en-US" smtClean="0"/>
              <a:t>‹#›</a:t>
            </a:fld>
            <a:endParaRPr lang="en-US"/>
          </a:p>
        </p:txBody>
      </p:sp>
    </p:spTree>
    <p:extLst>
      <p:ext uri="{BB962C8B-B14F-4D97-AF65-F5344CB8AC3E}">
        <p14:creationId xmlns:p14="http://schemas.microsoft.com/office/powerpoint/2010/main" val="1405468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85EBC8-E79C-447A-8CE6-00C148079093}" type="datetimeFigureOut">
              <a:rPr lang="en-US" smtClean="0"/>
              <a:t>10/21/2010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E78817-0D7D-47A4-84FD-F5EE2180B450}" type="slidenum">
              <a:rPr lang="en-US" smtClean="0"/>
              <a:t>‹#›</a:t>
            </a:fld>
            <a:endParaRPr lang="en-US"/>
          </a:p>
        </p:txBody>
      </p:sp>
    </p:spTree>
    <p:extLst>
      <p:ext uri="{BB962C8B-B14F-4D97-AF65-F5344CB8AC3E}">
        <p14:creationId xmlns:p14="http://schemas.microsoft.com/office/powerpoint/2010/main" val="4250277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85EBC8-E79C-447A-8CE6-00C148079093}" type="datetimeFigureOut">
              <a:rPr lang="en-US" smtClean="0"/>
              <a:t>10/21/2010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E78817-0D7D-47A4-84FD-F5EE2180B450}" type="slidenum">
              <a:rPr lang="en-US" smtClean="0"/>
              <a:t>‹#›</a:t>
            </a:fld>
            <a:endParaRPr lang="en-US"/>
          </a:p>
        </p:txBody>
      </p:sp>
    </p:spTree>
    <p:extLst>
      <p:ext uri="{BB962C8B-B14F-4D97-AF65-F5344CB8AC3E}">
        <p14:creationId xmlns:p14="http://schemas.microsoft.com/office/powerpoint/2010/main" val="2192553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85EBC8-E79C-447A-8CE6-00C148079093}" type="datetimeFigureOut">
              <a:rPr lang="en-US" smtClean="0"/>
              <a:t>10/21/2010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E78817-0D7D-47A4-84FD-F5EE2180B450}" type="slidenum">
              <a:rPr lang="en-US" smtClean="0"/>
              <a:t>‹#›</a:t>
            </a:fld>
            <a:endParaRPr lang="en-US"/>
          </a:p>
        </p:txBody>
      </p:sp>
    </p:spTree>
    <p:extLst>
      <p:ext uri="{BB962C8B-B14F-4D97-AF65-F5344CB8AC3E}">
        <p14:creationId xmlns:p14="http://schemas.microsoft.com/office/powerpoint/2010/main" val="2242184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85EBC8-E79C-447A-8CE6-00C148079093}" type="datetimeFigureOut">
              <a:rPr lang="en-US" smtClean="0"/>
              <a:t>10/21/2010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E78817-0D7D-47A4-84FD-F5EE2180B450}" type="slidenum">
              <a:rPr lang="en-US" smtClean="0"/>
              <a:t>‹#›</a:t>
            </a:fld>
            <a:endParaRPr lang="en-US"/>
          </a:p>
        </p:txBody>
      </p:sp>
    </p:spTree>
    <p:extLst>
      <p:ext uri="{BB962C8B-B14F-4D97-AF65-F5344CB8AC3E}">
        <p14:creationId xmlns:p14="http://schemas.microsoft.com/office/powerpoint/2010/main" val="2946751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792162"/>
          </a:xfrm>
        </p:spPr>
        <p:txBody>
          <a:bodyPr/>
          <a:lstStyle/>
          <a:p>
            <a:r>
              <a:rPr lang="en-US" dirty="0" smtClean="0"/>
              <a:t>Hispanic Demographics by Origin</a:t>
            </a:r>
            <a:endParaRPr lang="en-US" dirty="0"/>
          </a:p>
        </p:txBody>
      </p:sp>
      <p:sp>
        <p:nvSpPr>
          <p:cNvPr id="3" name="Content Placeholder 2"/>
          <p:cNvSpPr>
            <a:spLocks noGrp="1"/>
          </p:cNvSpPr>
          <p:nvPr>
            <p:ph idx="1"/>
          </p:nvPr>
        </p:nvSpPr>
        <p:spPr>
          <a:xfrm>
            <a:off x="381000" y="914400"/>
            <a:ext cx="8229600" cy="5059363"/>
          </a:xfrm>
        </p:spPr>
        <p:txBody>
          <a:bodyPr>
            <a:normAutofit/>
          </a:bodyPr>
          <a:lstStyle/>
          <a:p>
            <a:pPr marL="0" indent="0">
              <a:buNone/>
            </a:pPr>
            <a:r>
              <a:rPr lang="en-US" dirty="0" smtClean="0"/>
              <a:t>In 2002 the Hispanic population consisted of     	37.4 million people</a:t>
            </a:r>
          </a:p>
          <a:p>
            <a:pPr marL="0" indent="0">
              <a:buNone/>
            </a:pPr>
            <a:r>
              <a:rPr lang="en-US" dirty="0" smtClean="0"/>
              <a:t>Hispanics by origin:</a:t>
            </a:r>
          </a:p>
          <a:p>
            <a:pPr marL="0" indent="0">
              <a:buNone/>
            </a:pPr>
            <a:r>
              <a:rPr lang="en-US" dirty="0"/>
              <a:t>	</a:t>
            </a:r>
            <a:r>
              <a:rPr lang="en-US" dirty="0" smtClean="0"/>
              <a:t>Mexican 66.9%</a:t>
            </a:r>
          </a:p>
          <a:p>
            <a:pPr marL="0" indent="0">
              <a:buNone/>
            </a:pPr>
            <a:r>
              <a:rPr lang="en-US" dirty="0"/>
              <a:t>	</a:t>
            </a:r>
            <a:r>
              <a:rPr lang="en-US" dirty="0" smtClean="0"/>
              <a:t>Central and South American 14.3%</a:t>
            </a:r>
          </a:p>
          <a:p>
            <a:pPr marL="0" indent="0">
              <a:buNone/>
            </a:pPr>
            <a:r>
              <a:rPr lang="en-US" dirty="0"/>
              <a:t>	</a:t>
            </a:r>
            <a:r>
              <a:rPr lang="en-US" dirty="0" smtClean="0"/>
              <a:t>Puerto Rican 8.6%</a:t>
            </a:r>
          </a:p>
          <a:p>
            <a:pPr marL="0" indent="0">
              <a:buNone/>
            </a:pPr>
            <a:r>
              <a:rPr lang="en-US" dirty="0"/>
              <a:t>	</a:t>
            </a:r>
            <a:r>
              <a:rPr lang="en-US" dirty="0" smtClean="0"/>
              <a:t>Cuban 3.7%</a:t>
            </a:r>
          </a:p>
          <a:p>
            <a:pPr marL="0" indent="0">
              <a:buNone/>
            </a:pPr>
            <a:r>
              <a:rPr lang="en-US" dirty="0"/>
              <a:t>	</a:t>
            </a:r>
            <a:r>
              <a:rPr lang="en-US" dirty="0" smtClean="0"/>
              <a:t>Other Hispanic 6.5%</a:t>
            </a:r>
          </a:p>
          <a:p>
            <a:pPr marL="0" indent="0">
              <a:buNone/>
            </a:pPr>
            <a:endParaRPr lang="en-US" dirty="0" smtClean="0"/>
          </a:p>
        </p:txBody>
      </p:sp>
    </p:spTree>
    <p:extLst>
      <p:ext uri="{BB962C8B-B14F-4D97-AF65-F5344CB8AC3E}">
        <p14:creationId xmlns:p14="http://schemas.microsoft.com/office/powerpoint/2010/main" val="4289845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normAutofit fontScale="90000"/>
          </a:bodyPr>
          <a:lstStyle/>
          <a:p>
            <a:r>
              <a:rPr lang="en-US" dirty="0" smtClean="0"/>
              <a:t>Hispanic Demographics by Age and Education</a:t>
            </a:r>
            <a:endParaRPr lang="en-US" dirty="0"/>
          </a:p>
        </p:txBody>
      </p:sp>
      <p:sp>
        <p:nvSpPr>
          <p:cNvPr id="3" name="Content Placeholder 2"/>
          <p:cNvSpPr>
            <a:spLocks noGrp="1"/>
          </p:cNvSpPr>
          <p:nvPr>
            <p:ph idx="1"/>
          </p:nvPr>
        </p:nvSpPr>
        <p:spPr>
          <a:xfrm>
            <a:off x="381000" y="1219200"/>
            <a:ext cx="8382000" cy="5181600"/>
          </a:xfrm>
        </p:spPr>
        <p:txBody>
          <a:bodyPr>
            <a:normAutofit lnSpcReduction="10000"/>
          </a:bodyPr>
          <a:lstStyle/>
          <a:p>
            <a:r>
              <a:rPr lang="en-US" dirty="0" smtClean="0"/>
              <a:t>Age:</a:t>
            </a:r>
          </a:p>
          <a:p>
            <a:pPr lvl="1"/>
            <a:r>
              <a:rPr lang="en-US" dirty="0" smtClean="0"/>
              <a:t>Under 18 yrs. 34.4%</a:t>
            </a:r>
          </a:p>
          <a:p>
            <a:pPr lvl="1"/>
            <a:r>
              <a:rPr lang="en-US" dirty="0" smtClean="0"/>
              <a:t>18-64 yrs. 60.5%</a:t>
            </a:r>
          </a:p>
          <a:p>
            <a:pPr lvl="1"/>
            <a:r>
              <a:rPr lang="en-US" dirty="0" smtClean="0"/>
              <a:t>65 yrs. and older 5.1%</a:t>
            </a:r>
          </a:p>
          <a:p>
            <a:pPr marL="457200" lvl="1" indent="0">
              <a:buNone/>
            </a:pPr>
            <a:r>
              <a:rPr lang="en-US" sz="3200" dirty="0" smtClean="0"/>
              <a:t>Education:</a:t>
            </a:r>
          </a:p>
          <a:p>
            <a:pPr lvl="1">
              <a:buFontTx/>
              <a:buChar char="-"/>
            </a:pPr>
            <a:r>
              <a:rPr lang="en-US" sz="3200" dirty="0" smtClean="0"/>
              <a:t>Less than 9</a:t>
            </a:r>
            <a:r>
              <a:rPr lang="en-US" sz="3200" baseline="30000" dirty="0" smtClean="0"/>
              <a:t>th</a:t>
            </a:r>
            <a:r>
              <a:rPr lang="en-US" sz="3200" dirty="0" smtClean="0"/>
              <a:t> grade 27.0%</a:t>
            </a:r>
          </a:p>
          <a:p>
            <a:pPr lvl="1">
              <a:buFontTx/>
              <a:buChar char="-"/>
            </a:pPr>
            <a:r>
              <a:rPr lang="en-US" sz="3200" dirty="0" smtClean="0"/>
              <a:t>9</a:t>
            </a:r>
            <a:r>
              <a:rPr lang="en-US" sz="3200" baseline="30000" dirty="0" smtClean="0"/>
              <a:t>th</a:t>
            </a:r>
            <a:r>
              <a:rPr lang="en-US" sz="3200" dirty="0" smtClean="0"/>
              <a:t> to 12</a:t>
            </a:r>
            <a:r>
              <a:rPr lang="en-US" sz="3200" baseline="30000" dirty="0" smtClean="0"/>
              <a:t>th</a:t>
            </a:r>
            <a:r>
              <a:rPr lang="en-US" sz="3200" dirty="0" smtClean="0"/>
              <a:t> grade 16.0%</a:t>
            </a:r>
          </a:p>
          <a:p>
            <a:pPr lvl="1">
              <a:buFontTx/>
              <a:buChar char="-"/>
            </a:pPr>
            <a:r>
              <a:rPr lang="en-US" sz="3200" dirty="0" smtClean="0"/>
              <a:t>High school graduate 45.9%</a:t>
            </a:r>
          </a:p>
          <a:p>
            <a:pPr lvl="1">
              <a:buFontTx/>
              <a:buChar char="-"/>
            </a:pPr>
            <a:r>
              <a:rPr lang="en-US" sz="3200" dirty="0" smtClean="0"/>
              <a:t>Bachelor’s degree 11.1%</a:t>
            </a:r>
          </a:p>
          <a:p>
            <a:pPr marL="457200" lvl="1" indent="0">
              <a:buNone/>
            </a:pPr>
            <a:r>
              <a:rPr lang="en-US" sz="3200" dirty="0"/>
              <a:t>	</a:t>
            </a:r>
            <a:endParaRPr lang="en-US" sz="3200" dirty="0" smtClean="0"/>
          </a:p>
          <a:p>
            <a:pPr lvl="1"/>
            <a:endParaRPr lang="en-US" dirty="0"/>
          </a:p>
        </p:txBody>
      </p:sp>
    </p:spTree>
    <p:extLst>
      <p:ext uri="{BB962C8B-B14F-4D97-AF65-F5344CB8AC3E}">
        <p14:creationId xmlns:p14="http://schemas.microsoft.com/office/powerpoint/2010/main" val="19785321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281</TotalTime>
  <Words>338</Words>
  <Application>Microsoft Office PowerPoint</Application>
  <PresentationFormat>On-screen Show (4:3)</PresentationFormat>
  <Paragraphs>33</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Hispanic Demographics by Origin</vt:lpstr>
      <vt:lpstr>Hispanic Demographics by Age and Education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Rachel</dc:creator>
  <cp:lastModifiedBy>Rachel</cp:lastModifiedBy>
  <cp:revision>11</cp:revision>
  <dcterms:created xsi:type="dcterms:W3CDTF">2010-10-21T20:12:35Z</dcterms:created>
  <dcterms:modified xsi:type="dcterms:W3CDTF">2010-10-22T00:54:12Z</dcterms:modified>
</cp:coreProperties>
</file>