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0433" autoAdjust="0"/>
  </p:normalViewPr>
  <p:slideViewPr>
    <p:cSldViewPr>
      <p:cViewPr varScale="1">
        <p:scale>
          <a:sx n="47" d="100"/>
          <a:sy n="47" d="100"/>
        </p:scale>
        <p:origin x="-355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7987F9-06FC-4146-9F73-C2C4D308505B}" type="datetimeFigureOut">
              <a:rPr lang="en-US" smtClean="0"/>
              <a:t>10/23/2010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EADB82-FAA0-44E4-99B1-E6EE91EB54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7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According to the </a:t>
            </a:r>
            <a:r>
              <a:rPr lang="en-US" dirty="0" smtClean="0"/>
              <a:t>U.S. </a:t>
            </a:r>
            <a:r>
              <a:rPr lang="en-US" dirty="0" smtClean="0"/>
              <a:t>Census </a:t>
            </a:r>
            <a:r>
              <a:rPr lang="en-US" dirty="0" smtClean="0"/>
              <a:t>Bureau, </a:t>
            </a:r>
            <a:r>
              <a:rPr lang="en-US" dirty="0" smtClean="0"/>
              <a:t>in 2002 there were 37.4 million Hispanics in the United States.</a:t>
            </a:r>
            <a:r>
              <a:rPr lang="en-US" baseline="0" dirty="0" smtClean="0"/>
              <a:t> “</a:t>
            </a:r>
            <a:r>
              <a:rPr lang="en-US" dirty="0" smtClean="0"/>
              <a:t>People</a:t>
            </a:r>
            <a:r>
              <a:rPr lang="en-US" baseline="0" dirty="0" smtClean="0"/>
              <a:t> of Hispanic origin were able to report their origin as Mexican, Puerto Rican, Cuban, Central and South American, or some other Latino origin” (Ramirez &amp; Cruz, 2003, pp</a:t>
            </a:r>
            <a:r>
              <a:rPr lang="en-US" baseline="0" dirty="0" smtClean="0"/>
              <a:t>. 1</a:t>
            </a:r>
            <a:r>
              <a:rPr lang="en-US" baseline="0" dirty="0" smtClean="0"/>
              <a:t>). This means that the Hispanic population isn’t just from one area and one type of background.  There is differences among the same culture.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EADB82-FAA0-44E4-99B1-E6EE91EB540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8764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 smtClean="0"/>
              <a:t>     </a:t>
            </a:r>
            <a:r>
              <a:rPr lang="en-US" dirty="0" smtClean="0"/>
              <a:t>The majority of the Hispanic population </a:t>
            </a:r>
            <a:r>
              <a:rPr lang="en-US" dirty="0" smtClean="0"/>
              <a:t>are </a:t>
            </a:r>
            <a:r>
              <a:rPr lang="en-US" dirty="0" smtClean="0"/>
              <a:t>between the ages of 18-64 yrs.</a:t>
            </a:r>
            <a:r>
              <a:rPr lang="en-US" baseline="0" dirty="0" smtClean="0"/>
              <a:t> with a relative small population over 65 yrs. This is significant for healthcare because most nurses will be taking care of the 18-64 </a:t>
            </a:r>
            <a:r>
              <a:rPr lang="en-US" baseline="0" dirty="0" smtClean="0"/>
              <a:t>yrs. </a:t>
            </a:r>
            <a:r>
              <a:rPr lang="en-US" baseline="0" dirty="0" smtClean="0"/>
              <a:t>old </a:t>
            </a:r>
            <a:r>
              <a:rPr lang="en-US" baseline="0" dirty="0" smtClean="0"/>
              <a:t>group.  Which </a:t>
            </a:r>
            <a:r>
              <a:rPr lang="en-US" baseline="0" dirty="0" smtClean="0"/>
              <a:t>could prove to be interesting because the younger group is more Americanized then the older portion of the same group. </a:t>
            </a:r>
          </a:p>
          <a:p>
            <a:r>
              <a:rPr lang="en-US" baseline="0" dirty="0" smtClean="0"/>
              <a:t>     “More than </a:t>
            </a:r>
            <a:r>
              <a:rPr lang="en-US" baseline="0" dirty="0" smtClean="0"/>
              <a:t>two </a:t>
            </a:r>
            <a:r>
              <a:rPr lang="en-US" baseline="0" dirty="0" smtClean="0"/>
              <a:t>in five Hispanics aged 25 and older have not graduated from high school” (Ramirez &amp; Cruz, 2003</a:t>
            </a:r>
            <a:r>
              <a:rPr lang="en-US" baseline="0" dirty="0" smtClean="0"/>
              <a:t>, pp.4).  Without </a:t>
            </a:r>
            <a:r>
              <a:rPr lang="en-US" baseline="0" dirty="0" smtClean="0"/>
              <a:t>an education, appropriate employment is hard to </a:t>
            </a:r>
            <a:r>
              <a:rPr lang="en-US" baseline="0" dirty="0" smtClean="0"/>
              <a:t>obtain.  Meaning, </a:t>
            </a:r>
            <a:r>
              <a:rPr lang="en-US" baseline="0" dirty="0" smtClean="0"/>
              <a:t>Hispanics are more likely to be unemployed and to live in </a:t>
            </a:r>
            <a:r>
              <a:rPr lang="en-US" baseline="0" dirty="0" smtClean="0"/>
              <a:t>poverty. They are less like to get healthcare prevention do to lack of insurance. State </a:t>
            </a:r>
            <a:r>
              <a:rPr lang="en-US" baseline="0" dirty="0" smtClean="0"/>
              <a:t>supplied </a:t>
            </a:r>
            <a:r>
              <a:rPr lang="en-US" baseline="0" dirty="0" smtClean="0"/>
              <a:t>healthcare could also </a:t>
            </a:r>
            <a:r>
              <a:rPr lang="en-US" baseline="0" dirty="0" smtClean="0"/>
              <a:t>be limited.  </a:t>
            </a:r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endParaRPr lang="en-US" baseline="0" dirty="0" smtClean="0"/>
          </a:p>
          <a:p>
            <a:r>
              <a:rPr lang="en-US" baseline="0" dirty="0" smtClean="0"/>
              <a:t>    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EADB82-FAA0-44E4-99B1-E6EE91EB540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199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EBC8-E79C-447A-8CE6-00C148079093}" type="datetimeFigureOut">
              <a:rPr lang="en-US" smtClean="0"/>
              <a:t>10/23/2010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8817-0D7D-47A4-84FD-F5EE2180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660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EBC8-E79C-447A-8CE6-00C148079093}" type="datetimeFigureOut">
              <a:rPr lang="en-US" smtClean="0"/>
              <a:t>10/23/2010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8817-0D7D-47A4-84FD-F5EE2180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828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EBC8-E79C-447A-8CE6-00C148079093}" type="datetimeFigureOut">
              <a:rPr lang="en-US" smtClean="0"/>
              <a:t>10/23/2010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8817-0D7D-47A4-84FD-F5EE2180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981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EBC8-E79C-447A-8CE6-00C148079093}" type="datetimeFigureOut">
              <a:rPr lang="en-US" smtClean="0"/>
              <a:t>10/23/2010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8817-0D7D-47A4-84FD-F5EE2180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321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EBC8-E79C-447A-8CE6-00C148079093}" type="datetimeFigureOut">
              <a:rPr lang="en-US" smtClean="0"/>
              <a:t>10/23/2010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8817-0D7D-47A4-84FD-F5EE2180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7633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EBC8-E79C-447A-8CE6-00C148079093}" type="datetimeFigureOut">
              <a:rPr lang="en-US" smtClean="0"/>
              <a:t>10/23/2010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8817-0D7D-47A4-84FD-F5EE2180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066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EBC8-E79C-447A-8CE6-00C148079093}" type="datetimeFigureOut">
              <a:rPr lang="en-US" smtClean="0"/>
              <a:t>10/23/2010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8817-0D7D-47A4-84FD-F5EE2180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819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EBC8-E79C-447A-8CE6-00C148079093}" type="datetimeFigureOut">
              <a:rPr lang="en-US" smtClean="0"/>
              <a:t>10/23/2010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8817-0D7D-47A4-84FD-F5EE2180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468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EBC8-E79C-447A-8CE6-00C148079093}" type="datetimeFigureOut">
              <a:rPr lang="en-US" smtClean="0"/>
              <a:t>10/23/2010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8817-0D7D-47A4-84FD-F5EE2180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0277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EBC8-E79C-447A-8CE6-00C148079093}" type="datetimeFigureOut">
              <a:rPr lang="en-US" smtClean="0"/>
              <a:t>10/23/2010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8817-0D7D-47A4-84FD-F5EE2180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553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85EBC8-E79C-447A-8CE6-00C148079093}" type="datetimeFigureOut">
              <a:rPr lang="en-US" smtClean="0"/>
              <a:t>10/23/2010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E78817-0D7D-47A4-84FD-F5EE2180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184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85EBC8-E79C-447A-8CE6-00C148079093}" type="datetimeFigureOut">
              <a:rPr lang="en-US" smtClean="0"/>
              <a:t>10/23/2010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78817-0D7D-47A4-84FD-F5EE2180B4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751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792162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Hispanic Demographics by Origin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229600" cy="50593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In </a:t>
            </a:r>
            <a:r>
              <a:rPr lang="en-US" dirty="0" smtClean="0"/>
              <a:t>2002 the Hispanic population consisted of     	37.4 million people</a:t>
            </a:r>
          </a:p>
          <a:p>
            <a:pPr marL="0" indent="0">
              <a:buNone/>
            </a:pPr>
            <a:r>
              <a:rPr lang="en-US" dirty="0" smtClean="0"/>
              <a:t>Hispanics by origin: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Mexicans - 66.9</a:t>
            </a:r>
            <a:r>
              <a:rPr lang="en-US" dirty="0" smtClean="0"/>
              <a:t>%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Central and South </a:t>
            </a:r>
            <a:r>
              <a:rPr lang="en-US" dirty="0" smtClean="0"/>
              <a:t>Americans - 14.3</a:t>
            </a:r>
            <a:r>
              <a:rPr lang="en-US" dirty="0" smtClean="0"/>
              <a:t>%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Puerto </a:t>
            </a:r>
            <a:r>
              <a:rPr lang="en-US" dirty="0" smtClean="0"/>
              <a:t>Ricans - 8.6</a:t>
            </a:r>
            <a:r>
              <a:rPr lang="en-US" dirty="0" smtClean="0"/>
              <a:t>%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Cubans - 3.7</a:t>
            </a:r>
            <a:r>
              <a:rPr lang="en-US" dirty="0" smtClean="0"/>
              <a:t>%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Other </a:t>
            </a:r>
            <a:r>
              <a:rPr lang="en-US" dirty="0" smtClean="0"/>
              <a:t>Hispanics - 6.5</a:t>
            </a:r>
            <a:r>
              <a:rPr lang="en-US" dirty="0" smtClean="0"/>
              <a:t>%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898452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Hispanic Demographics by Age and Education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Age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>
              <a:buFont typeface="Arial" pitchFamily="34" charset="0"/>
              <a:buChar char="•"/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Under 18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y.o.a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.  - 34.4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%</a:t>
            </a:r>
          </a:p>
          <a:p>
            <a:pPr lvl="1">
              <a:buFont typeface="Arial" pitchFamily="34" charset="0"/>
              <a:buChar char="•"/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18-64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y.o.a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. -  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60.5%</a:t>
            </a:r>
          </a:p>
          <a:p>
            <a:pPr lvl="1">
              <a:buFont typeface="Arial" pitchFamily="34" charset="0"/>
              <a:buChar char="•"/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65 </a:t>
            </a:r>
            <a:r>
              <a:rPr lang="en-US" sz="3500" dirty="0" err="1" smtClean="0">
                <a:latin typeface="Times New Roman" pitchFamily="18" charset="0"/>
                <a:cs typeface="Times New Roman" pitchFamily="18" charset="0"/>
              </a:rPr>
              <a:t>y.o.a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and 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older -  5.1%</a:t>
            </a:r>
          </a:p>
          <a:p>
            <a:pPr marL="457200" lvl="1" indent="0">
              <a:buNone/>
            </a:pPr>
            <a:endParaRPr lang="en-US" sz="3500" dirty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Education:</a:t>
            </a:r>
          </a:p>
          <a:p>
            <a:pPr lvl="1">
              <a:buFont typeface="Arial" pitchFamily="34" charset="0"/>
              <a:buChar char="•"/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Grades 9 and under - 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 27.0%</a:t>
            </a:r>
          </a:p>
          <a:p>
            <a:pPr lvl="1">
              <a:buFont typeface="Arial" pitchFamily="34" charset="0"/>
              <a:buChar char="•"/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rades 9-12 - 16.0%</a:t>
            </a:r>
            <a:endParaRPr lang="en-US" sz="35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High school 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graduate - 45.9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%</a:t>
            </a:r>
          </a:p>
          <a:p>
            <a:pPr lvl="1">
              <a:buFont typeface="Arial" pitchFamily="34" charset="0"/>
              <a:buChar char="•"/>
            </a:pP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Bachelors degree - 11.1</a:t>
            </a:r>
            <a:r>
              <a:rPr lang="en-US" sz="3500" dirty="0" smtClean="0">
                <a:latin typeface="Times New Roman" pitchFamily="18" charset="0"/>
                <a:cs typeface="Times New Roman" pitchFamily="18" charset="0"/>
              </a:rPr>
              <a:t>%</a:t>
            </a:r>
          </a:p>
          <a:p>
            <a:pPr marL="457200" lvl="1" indent="0">
              <a:buNone/>
            </a:pP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532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299</Words>
  <Application>Microsoft Office PowerPoint</Application>
  <PresentationFormat>On-screen Show (4:3)</PresentationFormat>
  <Paragraphs>31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Hispanic Demographics by Origin</vt:lpstr>
      <vt:lpstr>Hispanic Demographics by Age and Education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</dc:creator>
  <cp:lastModifiedBy>Rachel</cp:lastModifiedBy>
  <cp:revision>15</cp:revision>
  <dcterms:created xsi:type="dcterms:W3CDTF">2010-10-21T20:12:35Z</dcterms:created>
  <dcterms:modified xsi:type="dcterms:W3CDTF">2010-10-23T19:00:55Z</dcterms:modified>
</cp:coreProperties>
</file>