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263" r:id="rId3"/>
    <p:sldId id="275" r:id="rId4"/>
    <p:sldId id="274" r:id="rId5"/>
    <p:sldId id="277" r:id="rId6"/>
    <p:sldId id="258" r:id="rId7"/>
    <p:sldId id="268" r:id="rId8"/>
    <p:sldId id="269" r:id="rId9"/>
    <p:sldId id="264" r:id="rId10"/>
    <p:sldId id="270" r:id="rId11"/>
    <p:sldId id="271" r:id="rId12"/>
    <p:sldId id="265" r:id="rId13"/>
    <p:sldId id="273" r:id="rId14"/>
    <p:sldId id="272" r:id="rId15"/>
    <p:sldId id="266" r:id="rId16"/>
    <p:sldId id="267" r:id="rId17"/>
    <p:sldId id="278" r:id="rId18"/>
    <p:sldId id="262" r:id="rId19"/>
    <p:sldId id="276" r:id="rId20"/>
  </p:sldIdLst>
  <p:sldSz cx="9144000" cy="6858000" type="screen4x3"/>
  <p:notesSz cx="6858000" cy="9144000"/>
  <p:custDataLst>
    <p:tags r:id="rId23"/>
  </p:custDataLst>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996633"/>
    <a:srgbClr val="993300"/>
    <a:srgbClr val="FFCC99"/>
    <a:srgbClr val="CC9900"/>
    <a:srgbClr val="FFCC66"/>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02" autoAdjust="0"/>
    <p:restoredTop sz="75890" autoAdjust="0"/>
  </p:normalViewPr>
  <p:slideViewPr>
    <p:cSldViewPr>
      <p:cViewPr>
        <p:scale>
          <a:sx n="61" d="100"/>
          <a:sy n="61" d="100"/>
        </p:scale>
        <p:origin x="-1548" y="-7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9.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8.xml"/><Relationship Id="rId2" Type="http://schemas.openxmlformats.org/officeDocument/2006/relationships/slide" Target="slides/slide2.xml"/><Relationship Id="rId16" Type="http://schemas.openxmlformats.org/officeDocument/2006/relationships/slide" Target="slides/slide16.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5" Type="http://schemas.openxmlformats.org/officeDocument/2006/relationships/slide" Target="slides/slide1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65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65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65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844CF84-9BFE-4204-B4F4-54C3C2B94818}" type="slidenum">
              <a:rPr lang="en-US"/>
              <a:pPr/>
              <a:t>‹#›</a:t>
            </a:fld>
            <a:endParaRPr lang="en-US"/>
          </a:p>
        </p:txBody>
      </p:sp>
    </p:spTree>
    <p:extLst>
      <p:ext uri="{BB962C8B-B14F-4D97-AF65-F5344CB8AC3E}">
        <p14:creationId xmlns:p14="http://schemas.microsoft.com/office/powerpoint/2010/main" val="718158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n-US"/>
          </a:p>
        </p:txBody>
      </p:sp>
      <p:sp>
        <p:nvSpPr>
          <p:cNvPr id="2057" name="Rectangle 9"/>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8" name="Rectangle 10"/>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9" name="Rectangle 11"/>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n-US"/>
          </a:p>
        </p:txBody>
      </p:sp>
      <p:sp>
        <p:nvSpPr>
          <p:cNvPr id="2060" name="Rectangle 12"/>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n-US"/>
          </a:p>
        </p:txBody>
      </p:sp>
      <p:sp>
        <p:nvSpPr>
          <p:cNvPr id="2061" name="Rectangle 13"/>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948920CD-C1F7-47D5-B3D5-98B71EA92984}" type="slidenum">
              <a:rPr lang="en-US"/>
              <a:pPr/>
              <a:t>‹#›</a:t>
            </a:fld>
            <a:endParaRPr lang="en-US"/>
          </a:p>
        </p:txBody>
      </p:sp>
    </p:spTree>
    <p:extLst>
      <p:ext uri="{BB962C8B-B14F-4D97-AF65-F5344CB8AC3E}">
        <p14:creationId xmlns:p14="http://schemas.microsoft.com/office/powerpoint/2010/main" val="1257637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86F54A02-967B-40E7-8D40-1A29C55DC2C2}" type="slidenum">
              <a:rPr lang="en-US"/>
              <a:pPr/>
              <a:t>2</a:t>
            </a:fld>
            <a:endParaRPr lang="en-US"/>
          </a:p>
        </p:txBody>
      </p:sp>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a:latin typeface="Times New Roman" pitchFamily="18" charset="0"/>
              </a:rPr>
              <a:t>Hildegard Peplau was born in Reading, PA on September 1, 1909.  She was the second daughter born to immigrants Gustav and Ottylie Peplau, and was one of six children.  While growing up, Peplau was witness to the flu epidemic of 1918.  This experience was a devastating one, and it “greatly influenced her understanding of the impact of illness and death on families” (Hildegard Peplau, 2010, para 6).</a:t>
            </a:r>
          </a:p>
          <a:p>
            <a:r>
              <a:rPr lang="en-US">
                <a:latin typeface="Times New Roman" pitchFamily="18" charset="0"/>
              </a:rPr>
              <a:t>Peplau grew up to receive her diploma in nursing in 1931 from Pottstown, PA School of Nursing, (Hildegard Peplau, 2010 ) and while working at Bennington College in Vermont, she earned her bachelor's degree in interpersonal psychology in 1943 (Landry, 2009).  She also went on to receive both her master’s and doctoral degrees from Teachers College, Columbia University in 1947 and 1953, respectively (Landry, 2009).  She also received her certificate in psychoanalysis at the William Alanson White Institute of New York City (Hildegard Peplau, 2010).</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8379844C-B66F-46BD-8DB1-7ABD93FE0B5E}" type="slidenum">
              <a:rPr lang="en-US"/>
              <a:pPr/>
              <a:t>11</a:t>
            </a:fld>
            <a:endParaRPr lang="en-US"/>
          </a:p>
        </p:txBody>
      </p:sp>
      <p:sp>
        <p:nvSpPr>
          <p:cNvPr id="48130" name="Rectangle 2"/>
          <p:cNvSpPr>
            <a:spLocks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a:latin typeface="Times New Roman" pitchFamily="18" charset="0"/>
              </a:rPr>
              <a:t>According to Pearson, Paplau believed that during the process of moving through the phases involved in the nurse and patient relationship, the nurse may engage in many different roles, including, but not necessarily limited to the counseling role, leadership role, surrogate role, surrogate role, resource person and teaching role (Pearson, 2008).</a:t>
            </a:r>
          </a:p>
          <a:p>
            <a:r>
              <a:rPr lang="en-US">
                <a:latin typeface="Times New Roman" pitchFamily="18" charset="0"/>
              </a:rPr>
              <a:t>The nurse while performing the counseling role is “working with the patient/client on current problems” (Pearson, 2008, p. 79). The second role includes leadership, “working with the patient/client democratically” (Pearson, 2008, p. 79). Thirdly is the surrogate role, “ﬁguratively standing in for a person in the patient’s/client’s life” (Pearson, 2008, p. 79). Fourthly, is the surrogate role, “helping the patient/client clarify domains of dependence, interdependence and independence and acting on client’s behalf as advocate” (Pearson, 2008, p. 79). Fifthly, the nurse acts as a resource person and assists the patient in understanding the medical plan (Pearson, 2008). Lastly, the nurse takes on a teaching role and provides the patients with educational information and assists the patient in learning about their condition or treatment (Pearson, 2008).</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9A94AE26-5287-42AD-B6B2-2BED726A054F}" type="slidenum">
              <a:rPr lang="en-US"/>
              <a:pPr/>
              <a:t>12</a:t>
            </a:fld>
            <a:endParaRPr lang="en-US"/>
          </a:p>
        </p:txBody>
      </p:sp>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p:txBody>
          <a:bodyPr/>
          <a:lstStyle/>
          <a:p>
            <a:r>
              <a:rPr lang="en-US">
                <a:latin typeface="Times New Roman" pitchFamily="18" charset="0"/>
              </a:rPr>
              <a:t>Peplau’s interpersonal relations theory is used as a foundation for mental health nursing (Merritt &amp; Proctor, 2010; Pearson, 2008). Two examples from the research where the interpersonal relations theory has been used effectively is in the mental health environment and with patients before and after surgery (Erci, Sezgin, &amp; Kacmaz, 2008 ; Merritt &amp; Proctor, 2010). Nurses using the theory effectively can reduce patient anxiety levels by playing the six different roles in the four phases of the theory (Erci, Sezgin, &amp; Kacmaz, 2008; Merritt &amp; Proctor, 2010; Pearson, 2008).</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5CD5A50A-C7C1-4791-9203-E1ECF6FFFDE4}" type="slidenum">
              <a:rPr lang="en-US"/>
              <a:pPr/>
              <a:t>13</a:t>
            </a:fld>
            <a:endParaRPr lang="en-US"/>
          </a:p>
        </p:txBody>
      </p:sp>
      <p:sp>
        <p:nvSpPr>
          <p:cNvPr id="54274" name="Rectangle 2"/>
          <p:cNvSpPr>
            <a:spLocks noChangeArrowheads="1" noTextEdit="1"/>
          </p:cNvSpPr>
          <p:nvPr>
            <p:ph type="sldImg"/>
          </p:nvPr>
        </p:nvSpPr>
        <p:spPr>
          <a:ln/>
        </p:spPr>
      </p:sp>
      <p:sp>
        <p:nvSpPr>
          <p:cNvPr id="54275" name="Rectangle 3"/>
          <p:cNvSpPr>
            <a:spLocks noGrp="1" noChangeArrowheads="1"/>
          </p:cNvSpPr>
          <p:nvPr>
            <p:ph type="body" idx="1"/>
          </p:nvPr>
        </p:nvSpPr>
        <p:spPr/>
        <p:txBody>
          <a:bodyPr/>
          <a:lstStyle/>
          <a:p>
            <a:r>
              <a:rPr lang="en-US">
                <a:latin typeface="Times New Roman" pitchFamily="18" charset="0"/>
              </a:rPr>
              <a:t>Merritt and Proctor (2010) observed the mental health consultation-liaison nursing (NHCLN) role in helping patients return to health using Peplau’s interpersonal relations theory. The NHCLN used Peplau’s theory to focus on the biological, psychological and social qualities that a person uses for self-maintenance of personal health. When these qualities are not working equally within a person, that person can develop anxiety. This is when the nurse uses Peplau’s theory to help the person return to equilibrium playing an active role in their recovery. One example from the article is about Jason and his journey back to health. Jason suffered from a heart related issue. After onset of this issue Jason lost control of his current lifestyle, was dealing with his heart condition and suffering relationship problems with his son. The nurses used the theory to help Jason identify where his anxiety was coming from, steps to take to decrease anxiety and return to a healthy state. The nurses “fulfilled many roles including stranger, resource, teacher, counselor, surrogate, companion, advocate and leader” helping Jason (p. 163).</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27B291DB-1627-469E-9DC8-2D20F12915D3}" type="slidenum">
              <a:rPr lang="en-US"/>
              <a:pPr/>
              <a:t>14</a:t>
            </a:fld>
            <a:endParaRPr lang="en-US"/>
          </a:p>
        </p:txBody>
      </p:sp>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p:txBody>
          <a:bodyPr/>
          <a:lstStyle/>
          <a:p>
            <a:r>
              <a:rPr lang="en-US">
                <a:latin typeface="Times New Roman" pitchFamily="18" charset="0"/>
              </a:rPr>
              <a:t>Erci, Sezgin, and Kacmaz (2008) used Peplau’s theory to see if there was a difference in anxiety levels brought on by surgery in a intervention group of patients in comparison to a control group. Anxiety levels were measured pre and post-surgery in both groups. During the orientation phase, the nurses worked with the patients to identify health problems, discuss symptoms, expectations pre and post-surgery, and information about the surgery and what to expect were provided to the intervention group. The identification phase included more one-on-one time between the nurses and the patients identifying specific causes of anxiety and more detailed information about the surgery and what to expect. In the exploitation phase nurses were used as a counselor and source person while many patients started exploring resources independently and building control over personal health problems. In the resolution phase the relationship between the patient and nurse dissolved and patients used knowledge and skills built through the intervention to take even more control. The study found that through the intervention patient’s anxiety levels pre and post-surgery were decreased.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5DB83D31-06A0-48ED-A857-A798D5103C0F}" type="slidenum">
              <a:rPr lang="en-US"/>
              <a:pPr/>
              <a:t>15</a:t>
            </a:fld>
            <a:endParaRPr lang="en-US"/>
          </a:p>
        </p:txBody>
      </p:sp>
      <p:sp>
        <p:nvSpPr>
          <p:cNvPr id="35842" name="Rectangle 2"/>
          <p:cNvSpPr>
            <a:spLocks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a:latin typeface="Times New Roman" pitchFamily="18" charset="0"/>
              </a:rPr>
              <a:t>Nurse patient relationships affect patient outcomes the most. A nurses attitude toward the patient can have a negative or positive effect on the patient’s health (Nystrom, 2007; Finkelman &amp; Kenner, 2012).</a:t>
            </a:r>
          </a:p>
          <a:p>
            <a:r>
              <a:rPr lang="en-US">
                <a:latin typeface="Times New Roman" pitchFamily="18" charset="0"/>
              </a:rPr>
              <a:t>Peplau stressed the importance of understanding one’s own behavior, in order to care for patients in the best way possible. When a nurse understands one’s own behavior it helps him or her understand the patient’s health issue better (Nystrom, 2007).</a:t>
            </a:r>
          </a:p>
          <a:p>
            <a:r>
              <a:rPr lang="en-US">
                <a:latin typeface="Times New Roman" pitchFamily="18" charset="0"/>
              </a:rPr>
              <a:t>Being adaptable to others’ beliefs, cultures, and lifestyles is important in order to avoid disagreements between coworkers and patients. How well one collaborates with coworkers and patients ultimately affects the quality of care given to a patient. Both the patient and the nurse learn from healthy interactions by understanding the needs and roles of each person.</a:t>
            </a:r>
          </a:p>
          <a:p>
            <a:r>
              <a:rPr lang="en-US">
                <a:latin typeface="Times New Roman" pitchFamily="18" charset="0"/>
              </a:rPr>
              <a:t>Nurse patient relationships affect patient outcomes the most. A nurses attitude toward the patient can have a negative or positive effect on the patient’s health (Nystrom, 2007; Finkelman &amp; Kenner, 2012).</a:t>
            </a:r>
          </a:p>
          <a:p>
            <a:r>
              <a:rPr lang="en-US">
                <a:latin typeface="Times New Roman" pitchFamily="18" charset="0"/>
              </a:rPr>
              <a:t>Peplau stressed the importance of understanding one’s own behavior, in order to care for patients in the best way possible. When a nurse understands one’s own behavior it helps him or her understand the patient’s health issue better (Nystrom, 2007).</a:t>
            </a:r>
          </a:p>
          <a:p>
            <a:r>
              <a:rPr lang="en-US">
                <a:latin typeface="Times New Roman" pitchFamily="18" charset="0"/>
              </a:rPr>
              <a:t>Being adaptable to others’ beliefs, cultures, and lifestyles is important in order to avoid disagreements between coworkers and patients. How well one collaborates with coworkers and patients ultimately affects the quality of care given to a patient. Both the patient and the nurse learn from healthy interactions by understanding the needs and roles of each person.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692A8E69-2A8C-40FC-B922-4CE2F5150E1E}" type="slidenum">
              <a:rPr lang="en-US"/>
              <a:pPr/>
              <a:t>16</a:t>
            </a:fld>
            <a:endParaRPr lang="en-US"/>
          </a:p>
        </p:txBody>
      </p:sp>
      <p:sp>
        <p:nvSpPr>
          <p:cNvPr id="37890"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7891" name="Rectangle 3"/>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atin typeface="Times New Roman" pitchFamily="18" charset="0"/>
              </a:rPr>
              <a:t>A nurse’s personality affects patient interaction and how one approaches and understands a patient.</a:t>
            </a:r>
          </a:p>
          <a:p>
            <a:r>
              <a:rPr lang="en-US">
                <a:latin typeface="Times New Roman" pitchFamily="18" charset="0"/>
              </a:rPr>
              <a:t>In order to have the best nurse-patient relationship as possible a nurse needs to know which relational skills to use in order to approach the patient the best way possible. Approaching the patient properly is the beginning of a healthy nurse-patient relationship.</a:t>
            </a:r>
          </a:p>
          <a:p>
            <a:r>
              <a:rPr lang="en-US">
                <a:latin typeface="Times New Roman" pitchFamily="18" charset="0"/>
              </a:rPr>
              <a:t>Nurses need to be able to read between the lines in order to tell what the patient is trying to communicate.  This skill is important because it allows for a better understanding of the patient and his or her health problem(s).</a:t>
            </a:r>
          </a:p>
          <a:p>
            <a:r>
              <a:rPr lang="en-US">
                <a:latin typeface="Times New Roman" pitchFamily="18" charset="0"/>
              </a:rPr>
              <a:t>Nurses need to give the correct support. Correct support means meeting patient’s needs but does not limit their abilities.</a:t>
            </a:r>
          </a:p>
          <a:p>
            <a:r>
              <a:rPr lang="en-US">
                <a:latin typeface="Times New Roman" pitchFamily="18" charset="0"/>
              </a:rPr>
              <a:t>Nurses have the ability to enhance nurse-patient relationships and positively influence patient outcomes by using these concepts from Peplau’s interpersonal relations theory.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4AABAE6B-B26B-4554-A440-95B97A576317}" type="slidenum">
              <a:rPr lang="en-US"/>
              <a:pPr/>
              <a:t>17</a:t>
            </a:fld>
            <a:endParaRPr lang="en-US"/>
          </a:p>
        </p:txBody>
      </p:sp>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a:latin typeface="Times New Roman" pitchFamily="18" charset="0"/>
              </a:rPr>
              <a:t>Peplau completed her seminal work </a:t>
            </a:r>
            <a:r>
              <a:rPr lang="en-US" i="1">
                <a:latin typeface="Times New Roman" pitchFamily="18" charset="0"/>
              </a:rPr>
              <a:t>Interpersonal Relations in Nursing </a:t>
            </a:r>
            <a:r>
              <a:rPr lang="en-US">
                <a:latin typeface="Times New Roman" pitchFamily="18" charset="0"/>
              </a:rPr>
              <a:t>in 1948, and publication did not take place until 1952.  At the time Peplau completed her work, “it was too revolutionary for a nurse to publish a book without a medical practitioner as a co-author” (Lakeman, 1999).  However, since this work was published, Peplau’s Interpersonal Relations in Nursing Theory has been included in nursing education and nursing practices not only in the United States, but abroad as well.  The profession of nursing has been shaped in part by Dr. Hildegard Peplau and some may argue “Peplau’s life and work produced the greatest changes in nursing practice since Florence Nighteningale” (Hildegard Peplau, 2010).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3800780F-86D3-4B58-B9E2-010082C4734D}" type="slidenum">
              <a:rPr lang="en-US"/>
              <a:pPr/>
              <a:t>3</a:t>
            </a:fld>
            <a:endParaRPr lang="en-US"/>
          </a:p>
        </p:txBody>
      </p:sp>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p:txBody>
          <a:bodyPr/>
          <a:lstStyle/>
          <a:p>
            <a:r>
              <a:rPr lang="en-US">
                <a:latin typeface="Times New Roman" pitchFamily="18" charset="0"/>
              </a:rPr>
              <a:t>After receiving her diploma in nursing, Peplau began her career as a staff nurse in Pennsylvania and in New York City (Hildegard Peplau, 2010).  After working a summer position as a nurse for the New York University summer camp, Peplau received a recommendation to become the school nurse at Bennington College in Vermont where she received her bachelor’s degree.  While working there, she was influenced by psychologist Harry Stack Sullivan and devoted her career to expanding on Sullivan’s interpersonal theory to relate it to nursing (Hildegard Peplau, 2010). Peplau served in the United States Army Nurse Corp from 1943 to 1945 and after the war worked with famous names in British and American psychiatry to work to “reshape the mental health system in the United States by the passage of the National Mental Health Act of 1946” (Hildegard Peplau, 2010, para 8).</a:t>
            </a:r>
          </a:p>
          <a:p>
            <a:r>
              <a:rPr lang="en-US">
                <a:latin typeface="Times New Roman" pitchFamily="18" charset="0"/>
              </a:rPr>
              <a:t>In the early 1950’s, Peplau developed and taught in the first ever United States graduate program in psychiatric nursing at Teachers College (Lakeman, 1999).  Peplau went on to teach at the College of Nursing at Rutgers University, where she was on the faculty from 1954 to 1974.  While there, she created “the first graduate level program for the preparation of clinical specialists in psychiatric nursing” (Hildegard Peplau, 2010 , para 9).  Peplau also was a visiting professor at the University of Leuven in Belgium in 1975 and 1976, where she also helped establish Europe’s first graduate nursing program (Hildegard Peplau, 2010).</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E1696EE0-E27B-41AE-B15A-8FA1A6426F69}" type="slidenum">
              <a:rPr lang="en-US"/>
              <a:pPr/>
              <a:t>4</a:t>
            </a:fld>
            <a:endParaRPr lang="en-US"/>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latin typeface="Times New Roman" pitchFamily="18" charset="0"/>
              </a:rPr>
              <a:t>Peplau was known as both the “mother of psychiatric nursing” and the “Nurse of the Century” (Hildegard Peplau, 2010).  Throughout her fifty year career, she held numerous titles and earned many honors and achievements.  She served as an advisor to the World Health Organization (WHO), she was a member of the International Council of Nurses (ICN), and she was elected to be a fellow of the Academy of Sigma Theta Tau, the national nursing honorary society (Lakeman, 1999).  She was also named one of “50 Great Americans” by Marquis in 1995’s Who’s Who.  Peplau has also been awarded several honorary doctoral degrees from universities including Alfred, Duke, Indiana, Ohio State, Rutgers, and the University of Ulster in Ireland (Hildegard Peplau, 2010).</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D25D3571-E681-4A66-A390-53F7D2F4AB68}" type="slidenum">
              <a:rPr lang="en-US"/>
              <a:pPr/>
              <a:t>5</a:t>
            </a:fld>
            <a:endParaRPr lang="en-US"/>
          </a:p>
        </p:txBody>
      </p:sp>
      <p:sp>
        <p:nvSpPr>
          <p:cNvPr id="62466" name="Rectangle 2"/>
          <p:cNvSpPr>
            <a:spLocks noChangeArrowheads="1" noTextEdit="1"/>
          </p:cNvSpPr>
          <p:nvPr>
            <p:ph type="sldImg"/>
          </p:nvPr>
        </p:nvSpPr>
        <p:spPr>
          <a:ln/>
        </p:spPr>
      </p:sp>
      <p:sp>
        <p:nvSpPr>
          <p:cNvPr id="62467" name="Rectangle 3"/>
          <p:cNvSpPr>
            <a:spLocks noGrp="1" noChangeArrowheads="1"/>
          </p:cNvSpPr>
          <p:nvPr>
            <p:ph type="body" idx="1"/>
          </p:nvPr>
        </p:nvSpPr>
        <p:spPr/>
        <p:txBody>
          <a:bodyPr/>
          <a:lstStyle/>
          <a:p>
            <a:r>
              <a:rPr lang="en-US">
                <a:latin typeface="Times New Roman" pitchFamily="18" charset="0"/>
              </a:rPr>
              <a:t>Peplau served the American Nurses Association (ANA) as both the Executive Director and later as the President; she is the only nurse to have had this accomplishment.  She also was elected to serve two terms on the board of the International Council of Nursing (ICN).  In 1996, Peplau was honored by the American Academy of Nursing as a “Living Legend.”  Peplau then received the Christiane Reimann Prize in 1997, which is awarded every four years to a nurse recognized for “outstanding national and international contributions to nursing and health care.”  It is awarded at the ICN Quadrennial Congress and is the highest honor a nurse could receive.  In 1998, the ANA inducted Peplau into the ANA Hall of Fame (Hildegard Peplau, 2010).</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2222A8A8-7D14-4966-8504-7FC7BFBDFBB5}" type="slidenum">
              <a:rPr lang="en-US"/>
              <a:pPr/>
              <a:t>6</a:t>
            </a:fld>
            <a:endParaRPr lang="en-US"/>
          </a:p>
        </p:txBody>
      </p:sp>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a:latin typeface="Times New Roman" pitchFamily="18" charset="0"/>
              </a:rPr>
              <a:t>It was circumstances that caused Peplau to come out with the theory of interpersonal relations (Gastmans, 1998). In the 1930's-1940's Peplau was just beginning to enter the field of nursing research.  Theoretical considerations were not considered research and the inferior educational system discouraged any theoretical learning in nursing students (Gastmans, 1998). The doctors would take initiative from nurses, and women were discriminated against. Nurses were supposed to have strict obedience to the doctors, and were seen as inferior to doctors (Gastmans, 1998). Nurses were seen as the morally right characters that needed to follow the doctors orders, and because of this, Peplau wanted to further the professionalization of nursing (Gastmans, 1998).</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BF628F62-FF7D-405B-BFBB-E39272E3171A}" type="slidenum">
              <a:rPr lang="en-US"/>
              <a:pPr/>
              <a:t>7</a:t>
            </a:fld>
            <a:endParaRPr lang="en-US"/>
          </a:p>
        </p:txBody>
      </p:sp>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latin typeface="Times New Roman" pitchFamily="18" charset="0"/>
              </a:rPr>
              <a:t>Peplau said "... the profession could stake a claim to focus on helping patients to gain intellectual and interpersonal competencies beyond that which they have at the point of illness, by gearing nursing practices to involving such competences through nurse-patient interactions" (Gastmans, 1998, p. 1313). Peplau wanted to make the profession of nursing distinct from medicine (Gastmans, 1998). She said that nursing could be independent of medicine and that the limit on the nursing profession could be broken away from (Gastmans, 1998). Nurses need to pay a lot of attention to the patient's reaction to their illness and should provide their patients with the most accurate information (Gastmans, 1998).The biggest step towards development of the theory was the struggle for greater Independence (Gastmans, 1998). Peplau created the Nursing theory of Interpersonal relationships as a result of her concern for the well being of patients and an understanding that the well being of patients is affected by the patient’s relationship with their health care providers (Zyblock, 2010). Peplau’division of nursing primarily revolved around the nurse being central to patient care as the patient advocate. Accordingly, Peplau believed that nurses should not only be caretakers, but also policymakers and health care planners (Pearson, 2008).</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071637E0-885D-422A-B722-B4433E541981}" type="slidenum">
              <a:rPr lang="en-US"/>
              <a:pPr/>
              <a:t>8</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latin typeface="Times New Roman" pitchFamily="18" charset="0"/>
              </a:rPr>
              <a:t>The development of this theory must take into consideration the connection between persons. Nurses must place a greater "emphasis on the context of human experience which lies at the source of all knowledge in nursing" (Gastmans, 1998, p. 1314). The theory was created to better the relations between nurses and their patients. Peplau researched, gathered data, tested the data, and compared the findings with situations to create her theory of interpersonal relations. Through her book, </a:t>
            </a:r>
            <a:r>
              <a:rPr lang="en-US" i="1">
                <a:latin typeface="Times New Roman" pitchFamily="18" charset="0"/>
              </a:rPr>
              <a:t>Interpersonal Relations in Nursing</a:t>
            </a:r>
            <a:r>
              <a:rPr lang="en-US">
                <a:latin typeface="Times New Roman" pitchFamily="18" charset="0"/>
              </a:rPr>
              <a:t>, Peplau described and explained the importance of the nurse’s relationship with the patient (Zyblock, 2010).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00968CFB-9127-4FE7-BE34-1DC995035652}" type="slidenum">
              <a:rPr lang="en-US"/>
              <a:pPr/>
              <a:t>9</a:t>
            </a:fld>
            <a:endParaRPr lang="en-US"/>
          </a:p>
        </p:txBody>
      </p:sp>
      <p:sp>
        <p:nvSpPr>
          <p:cNvPr id="46082" name="Rectangle 2"/>
          <p:cNvSpPr>
            <a:spLocks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latin typeface="Times New Roman" pitchFamily="18" charset="0"/>
              </a:rPr>
              <a:t>Since Peplau’s theory involves the relationship between the nurse and the patient it seems likely the nurse, patient, professional expertise of the nurse, and the chief complaint of the patient are the primary components (Fawcett &amp; Swoyer, 2008).</a:t>
            </a:r>
          </a:p>
          <a:p>
            <a:endParaRPr lang="en-US">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p:cNvSpPr>
            <a:spLocks noGrp="1" noChangeArrowheads="1"/>
          </p:cNvSpPr>
          <p:nvPr>
            <p:ph type="sldNum" sz="quarter" idx="5"/>
          </p:nvPr>
        </p:nvSpPr>
        <p:spPr>
          <a:ln/>
        </p:spPr>
        <p:txBody>
          <a:bodyPr/>
          <a:lstStyle/>
          <a:p>
            <a:fld id="{8931197E-8D08-4155-95D5-1CF1B694E227}" type="slidenum">
              <a:rPr lang="en-US"/>
              <a:pPr/>
              <a:t>10</a:t>
            </a:fld>
            <a:endParaRPr lang="en-US"/>
          </a:p>
        </p:txBody>
      </p:sp>
      <p:sp>
        <p:nvSpPr>
          <p:cNvPr id="47106" name="Rectangle 2"/>
          <p:cNvSpPr>
            <a:spLocks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a:latin typeface="Times New Roman" pitchFamily="18" charset="0"/>
              </a:rPr>
              <a:t>According to Fawcett &amp; Swoyer, Peplau believed the nurse-patient relationship has distinct phases.  During the orientation phase in Peplau’s theory there are many aspects that take place. When the nurse first meets the patient, the nurse introduces him/herself and gathers data such as the purpose of the visit (Fawcett &amp; Swoyer, 2008). While the orientation phase is progressing the nurse must demonstrate professional demeanor as he or she is getting to know the patient (Fawcett &amp; Swoyer, 2008). One of the many responsibilities of the nurse during this phase of the patient nurse relationship is to obtain any past health history and gather the patient’s chief complaint (Fawcett &amp; Swoyer, 2008). While the nurse is performing these responsibilities, he or she is developing a trusting relationship as the nurse demonstrates competency (Fawcett &amp; Swoyer, 2008). The orientation phase is the time period the extent of the patient’s complaint becomes known by the nurse and the patient (Fawcett &amp; Swoyer, 2008).</a:t>
            </a:r>
          </a:p>
          <a:p>
            <a:r>
              <a:rPr lang="en-US">
                <a:latin typeface="Times New Roman" pitchFamily="18" charset="0"/>
              </a:rPr>
              <a:t>During the working phase, two sub-phases occur, identification and exploitation (Fawcett &amp; Swoyer, 2008). During identification the patient is getting used to the nurse taking care of them, whether the nurse is making them comfortable or giving them medications (Fawcett &amp; Swoyer, 2008). The nurse is also creating a plan of care for the patient for the duration of the visit during this phase (Fawcett &amp; Swoyer, 2008). During the exploitation sub-phase, a plan of care is implemented, using one or more of the six roles of nursing and the patient and nurse move toward a mutual goal (Fawcett &amp; Swoyer, 2008).</a:t>
            </a:r>
          </a:p>
          <a:p>
            <a:r>
              <a:rPr lang="en-US">
                <a:latin typeface="Times New Roman" pitchFamily="18" charset="0"/>
              </a:rPr>
              <a:t>Lastly, is the termination phase. The concern is addressed and the nurse/patient relationship comes to an end (Fawcett &amp; Swoyer, 2008).</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Line 1026"/>
          <p:cNvSpPr>
            <a:spLocks noChangeShapeType="1"/>
          </p:cNvSpPr>
          <p:nvPr/>
        </p:nvSpPr>
        <p:spPr bwMode="auto">
          <a:xfrm>
            <a:off x="2895600" y="4303713"/>
            <a:ext cx="3276600" cy="0"/>
          </a:xfrm>
          <a:prstGeom prst="line">
            <a:avLst/>
          </a:prstGeom>
          <a:noFill/>
          <a:ln w="381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3" name="Rectangle 1027"/>
          <p:cNvSpPr>
            <a:spLocks noGrp="1" noChangeArrowheads="1"/>
          </p:cNvSpPr>
          <p:nvPr>
            <p:ph type="ctrTitle"/>
          </p:nvPr>
        </p:nvSpPr>
        <p:spPr>
          <a:xfrm>
            <a:off x="685800" y="2286000"/>
            <a:ext cx="7772400" cy="1752600"/>
          </a:xfrm>
        </p:spPr>
        <p:txBody>
          <a:bodyPr anchor="t"/>
          <a:lstStyle>
            <a:lvl1pPr algn="ctr">
              <a:lnSpc>
                <a:spcPct val="90000"/>
              </a:lnSpc>
              <a:defRPr/>
            </a:lvl1pPr>
          </a:lstStyle>
          <a:p>
            <a:pPr lvl="0"/>
            <a:r>
              <a:rPr lang="en-US" noProof="0" smtClean="0"/>
              <a:t>Click to edit Master title style</a:t>
            </a:r>
          </a:p>
        </p:txBody>
      </p:sp>
      <p:sp>
        <p:nvSpPr>
          <p:cNvPr id="30724" name="Rectangle 1028"/>
          <p:cNvSpPr>
            <a:spLocks noGrp="1" noChangeArrowheads="1"/>
          </p:cNvSpPr>
          <p:nvPr>
            <p:ph type="subTitle" idx="1"/>
          </p:nvPr>
        </p:nvSpPr>
        <p:spPr>
          <a:xfrm>
            <a:off x="1371600" y="4495800"/>
            <a:ext cx="6400800" cy="1524000"/>
          </a:xfrm>
        </p:spPr>
        <p:txBody>
          <a:bodyPr anchor="ctr"/>
          <a:lstStyle>
            <a:lvl1pPr marL="0" indent="0" algn="ctr">
              <a:lnSpc>
                <a:spcPct val="80000"/>
              </a:lnSpc>
              <a:buFont typeface="Wingdings" pitchFamily="2" charset="2"/>
              <a:buNone/>
              <a:defRPr sz="2400">
                <a:solidFill>
                  <a:schemeClr val="tx2"/>
                </a:solidFill>
              </a:defRPr>
            </a:lvl1pPr>
          </a:lstStyle>
          <a:p>
            <a:pPr lvl="0"/>
            <a:r>
              <a:rPr lang="en-US" noProof="0" smtClean="0"/>
              <a:t>Click to edit Master subtitle style</a:t>
            </a:r>
          </a:p>
        </p:txBody>
      </p:sp>
      <p:sp>
        <p:nvSpPr>
          <p:cNvPr id="30725" name="Rectangle 1029"/>
          <p:cNvSpPr>
            <a:spLocks noChangeArrowheads="1"/>
          </p:cNvSpPr>
          <p:nvPr/>
        </p:nvSpPr>
        <p:spPr bwMode="auto">
          <a:xfrm>
            <a:off x="0" y="1066800"/>
            <a:ext cx="8686800" cy="5334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grpSp>
        <p:nvGrpSpPr>
          <p:cNvPr id="30726" name="Group 1030"/>
          <p:cNvGrpSpPr>
            <a:grpSpLocks/>
          </p:cNvGrpSpPr>
          <p:nvPr/>
        </p:nvGrpSpPr>
        <p:grpSpPr bwMode="auto">
          <a:xfrm>
            <a:off x="533400" y="0"/>
            <a:ext cx="3276600" cy="2133600"/>
            <a:chOff x="336" y="0"/>
            <a:chExt cx="2064" cy="1344"/>
          </a:xfrm>
        </p:grpSpPr>
        <p:sp>
          <p:nvSpPr>
            <p:cNvPr id="30727" name="Rectangle 1031"/>
            <p:cNvSpPr>
              <a:spLocks noChangeArrowheads="1"/>
            </p:cNvSpPr>
            <p:nvPr/>
          </p:nvSpPr>
          <p:spPr bwMode="auto">
            <a:xfrm>
              <a:off x="1008" y="672"/>
              <a:ext cx="336" cy="336"/>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8" name="Rectangle 1032"/>
            <p:cNvSpPr>
              <a:spLocks noChangeArrowheads="1"/>
            </p:cNvSpPr>
            <p:nvPr/>
          </p:nvSpPr>
          <p:spPr bwMode="auto">
            <a:xfrm>
              <a:off x="1344" y="1008"/>
              <a:ext cx="336" cy="336"/>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9" name="Rectangle 1033"/>
            <p:cNvSpPr>
              <a:spLocks noChangeArrowheads="1"/>
            </p:cNvSpPr>
            <p:nvPr/>
          </p:nvSpPr>
          <p:spPr bwMode="auto">
            <a:xfrm>
              <a:off x="1728" y="336"/>
              <a:ext cx="336" cy="336"/>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0" name="Rectangle 1034"/>
            <p:cNvSpPr>
              <a:spLocks noChangeArrowheads="1"/>
            </p:cNvSpPr>
            <p:nvPr/>
          </p:nvSpPr>
          <p:spPr bwMode="auto">
            <a:xfrm>
              <a:off x="2064" y="672"/>
              <a:ext cx="336" cy="336"/>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1" name="Rectangle 1035"/>
            <p:cNvSpPr>
              <a:spLocks noChangeArrowheads="1"/>
            </p:cNvSpPr>
            <p:nvPr/>
          </p:nvSpPr>
          <p:spPr bwMode="auto">
            <a:xfrm>
              <a:off x="672" y="336"/>
              <a:ext cx="336" cy="336"/>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2" name="Rectangle 1036"/>
            <p:cNvSpPr>
              <a:spLocks noChangeArrowheads="1"/>
            </p:cNvSpPr>
            <p:nvPr/>
          </p:nvSpPr>
          <p:spPr bwMode="auto">
            <a:xfrm>
              <a:off x="336" y="0"/>
              <a:ext cx="336" cy="336"/>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733" name="Group 1037"/>
          <p:cNvGrpSpPr>
            <a:grpSpLocks/>
          </p:cNvGrpSpPr>
          <p:nvPr/>
        </p:nvGrpSpPr>
        <p:grpSpPr bwMode="auto">
          <a:xfrm>
            <a:off x="533400" y="0"/>
            <a:ext cx="3276600" cy="2133600"/>
            <a:chOff x="2736" y="96"/>
            <a:chExt cx="2064" cy="1344"/>
          </a:xfrm>
        </p:grpSpPr>
        <p:sp>
          <p:nvSpPr>
            <p:cNvPr id="30734" name="Rectangle 1038"/>
            <p:cNvSpPr>
              <a:spLocks noChangeArrowheads="1"/>
            </p:cNvSpPr>
            <p:nvPr/>
          </p:nvSpPr>
          <p:spPr bwMode="auto">
            <a:xfrm>
              <a:off x="3408" y="768"/>
              <a:ext cx="336" cy="336"/>
            </a:xfrm>
            <a:prstGeom prst="rect">
              <a:avLst/>
            </a:prstGeom>
            <a:solidFill>
              <a:schemeClr val="accent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5" name="Rectangle 1039"/>
            <p:cNvSpPr>
              <a:spLocks noChangeArrowheads="1"/>
            </p:cNvSpPr>
            <p:nvPr/>
          </p:nvSpPr>
          <p:spPr bwMode="auto">
            <a:xfrm>
              <a:off x="3744" y="1104"/>
              <a:ext cx="336" cy="336"/>
            </a:xfrm>
            <a:prstGeom prst="rect">
              <a:avLst/>
            </a:prstGeom>
            <a:solidFill>
              <a:schemeClr val="accent1"/>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6" name="Rectangle 1040"/>
            <p:cNvSpPr>
              <a:spLocks noChangeArrowheads="1"/>
            </p:cNvSpPr>
            <p:nvPr/>
          </p:nvSpPr>
          <p:spPr bwMode="auto">
            <a:xfrm>
              <a:off x="4128" y="432"/>
              <a:ext cx="336" cy="336"/>
            </a:xfrm>
            <a:prstGeom prst="rect">
              <a:avLst/>
            </a:prstGeom>
            <a:solidFill>
              <a:schemeClr val="accent1"/>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7" name="Rectangle 1041"/>
            <p:cNvSpPr>
              <a:spLocks noChangeArrowheads="1"/>
            </p:cNvSpPr>
            <p:nvPr/>
          </p:nvSpPr>
          <p:spPr bwMode="auto">
            <a:xfrm>
              <a:off x="4464" y="768"/>
              <a:ext cx="336" cy="336"/>
            </a:xfrm>
            <a:prstGeom prst="rect">
              <a:avLst/>
            </a:prstGeom>
            <a:solidFill>
              <a:schemeClr val="bg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8" name="Rectangle 1042"/>
            <p:cNvSpPr>
              <a:spLocks noChangeArrowheads="1"/>
            </p:cNvSpPr>
            <p:nvPr/>
          </p:nvSpPr>
          <p:spPr bwMode="auto">
            <a:xfrm>
              <a:off x="3072" y="432"/>
              <a:ext cx="336" cy="336"/>
            </a:xfrm>
            <a:prstGeom prst="rect">
              <a:avLst/>
            </a:prstGeom>
            <a:solidFill>
              <a:schemeClr val="tx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9" name="Rectangle 1043"/>
            <p:cNvSpPr>
              <a:spLocks noChangeArrowheads="1"/>
            </p:cNvSpPr>
            <p:nvPr/>
          </p:nvSpPr>
          <p:spPr bwMode="auto">
            <a:xfrm>
              <a:off x="2736" y="96"/>
              <a:ext cx="336" cy="336"/>
            </a:xfrm>
            <a:prstGeom prst="rect">
              <a:avLst/>
            </a:prstGeom>
            <a:solidFill>
              <a:schemeClr val="bg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0740" name="Rectangle 1044"/>
          <p:cNvSpPr>
            <a:spLocks noChangeArrowheads="1"/>
          </p:cNvSpPr>
          <p:nvPr/>
        </p:nvSpPr>
        <p:spPr bwMode="auto">
          <a:xfrm>
            <a:off x="4114800" y="4191000"/>
            <a:ext cx="211138" cy="211138"/>
          </a:xfrm>
          <a:prstGeom prst="rect">
            <a:avLst/>
          </a:prstGeom>
          <a:solidFill>
            <a:schemeClr val="accent2"/>
          </a:solidFill>
          <a:ln w="2857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30741" name="Rectangle 1045"/>
          <p:cNvSpPr>
            <a:spLocks noChangeArrowheads="1"/>
          </p:cNvSpPr>
          <p:nvPr/>
        </p:nvSpPr>
        <p:spPr bwMode="auto">
          <a:xfrm>
            <a:off x="4419600" y="4191000"/>
            <a:ext cx="211138" cy="211138"/>
          </a:xfrm>
          <a:prstGeom prst="rect">
            <a:avLst/>
          </a:prstGeom>
          <a:solidFill>
            <a:schemeClr val="bg2"/>
          </a:solidFill>
          <a:ln w="2857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30742" name="Rectangle 1046"/>
          <p:cNvSpPr>
            <a:spLocks noChangeArrowheads="1"/>
          </p:cNvSpPr>
          <p:nvPr/>
        </p:nvSpPr>
        <p:spPr bwMode="auto">
          <a:xfrm>
            <a:off x="4724400" y="4191000"/>
            <a:ext cx="211138" cy="211138"/>
          </a:xfrm>
          <a:prstGeom prst="rect">
            <a:avLst/>
          </a:prstGeom>
          <a:solidFill>
            <a:schemeClr val="accent1"/>
          </a:solidFill>
          <a:ln w="2857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30743" name="Rectangle 1047"/>
          <p:cNvSpPr>
            <a:spLocks noGrp="1" noChangeArrowheads="1"/>
          </p:cNvSpPr>
          <p:nvPr>
            <p:ph type="dt" sz="half" idx="2"/>
          </p:nvPr>
        </p:nvSpPr>
        <p:spPr/>
        <p:txBody>
          <a:bodyPr/>
          <a:lstStyle>
            <a:lvl1pPr>
              <a:defRPr/>
            </a:lvl1pPr>
          </a:lstStyle>
          <a:p>
            <a:endParaRPr lang="en-US"/>
          </a:p>
        </p:txBody>
      </p:sp>
      <p:sp>
        <p:nvSpPr>
          <p:cNvPr id="30744" name="Rectangle 1048"/>
          <p:cNvSpPr>
            <a:spLocks noGrp="1" noChangeArrowheads="1"/>
          </p:cNvSpPr>
          <p:nvPr>
            <p:ph type="ftr" sz="quarter" idx="3"/>
          </p:nvPr>
        </p:nvSpPr>
        <p:spPr/>
        <p:txBody>
          <a:bodyPr/>
          <a:lstStyle>
            <a:lvl1pPr>
              <a:defRPr/>
            </a:lvl1pPr>
          </a:lstStyle>
          <a:p>
            <a:endParaRPr lang="en-US"/>
          </a:p>
        </p:txBody>
      </p:sp>
      <p:sp>
        <p:nvSpPr>
          <p:cNvPr id="30745" name="Rectangle 1049"/>
          <p:cNvSpPr>
            <a:spLocks noGrp="1" noChangeArrowheads="1"/>
          </p:cNvSpPr>
          <p:nvPr>
            <p:ph type="sldNum" sz="quarter" idx="4"/>
          </p:nvPr>
        </p:nvSpPr>
        <p:spPr/>
        <p:txBody>
          <a:bodyPr/>
          <a:lstStyle>
            <a:lvl1pPr>
              <a:defRPr sz="3200"/>
            </a:lvl1pPr>
          </a:lstStyle>
          <a:p>
            <a:fld id="{1866EDCF-68A0-4D28-BECC-95C73F461DBA}"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0"/>
                                  </p:stCondLst>
                                  <p:childTnLst>
                                    <p:set>
                                      <p:cBhvr>
                                        <p:cTn id="6" dur="1" fill="hold">
                                          <p:stCondLst>
                                            <p:cond delay="0"/>
                                          </p:stCondLst>
                                        </p:cTn>
                                        <p:tgtEl>
                                          <p:spTgt spid="30733"/>
                                        </p:tgtEl>
                                        <p:attrNameLst>
                                          <p:attrName>style.visibility</p:attrName>
                                        </p:attrNameLst>
                                      </p:cBhvr>
                                      <p:to>
                                        <p:strVal val="visible"/>
                                      </p:to>
                                    </p:set>
                                    <p:animEffect transition="in" filter="wipe(right)">
                                      <p:cBhvr>
                                        <p:cTn id="7" dur="500"/>
                                        <p:tgtEl>
                                          <p:spTgt spid="30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161526-EA71-4B15-AFC2-F056C5A30CFA}" type="slidenum">
              <a:rPr lang="en-US"/>
              <a:pPr/>
              <a:t>‹#›</a:t>
            </a:fld>
            <a:endParaRPr lang="en-US"/>
          </a:p>
        </p:txBody>
      </p:sp>
    </p:spTree>
    <p:extLst>
      <p:ext uri="{BB962C8B-B14F-4D97-AF65-F5344CB8AC3E}">
        <p14:creationId xmlns:p14="http://schemas.microsoft.com/office/powerpoint/2010/main" val="3015004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219200"/>
            <a:ext cx="1771650" cy="4953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95400" y="1219200"/>
            <a:ext cx="5162550" cy="4953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38EBAEA-36EE-4BA6-A54D-D2EE82E81448}" type="slidenum">
              <a:rPr lang="en-US"/>
              <a:pPr/>
              <a:t>‹#›</a:t>
            </a:fld>
            <a:endParaRPr lang="en-US"/>
          </a:p>
        </p:txBody>
      </p:sp>
    </p:spTree>
    <p:extLst>
      <p:ext uri="{BB962C8B-B14F-4D97-AF65-F5344CB8AC3E}">
        <p14:creationId xmlns:p14="http://schemas.microsoft.com/office/powerpoint/2010/main" val="150967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11D6386-6E61-40FB-9643-87BD48A30B0F}" type="slidenum">
              <a:rPr lang="en-US"/>
              <a:pPr/>
              <a:t>‹#›</a:t>
            </a:fld>
            <a:endParaRPr lang="en-US"/>
          </a:p>
        </p:txBody>
      </p:sp>
    </p:spTree>
    <p:extLst>
      <p:ext uri="{BB962C8B-B14F-4D97-AF65-F5344CB8AC3E}">
        <p14:creationId xmlns:p14="http://schemas.microsoft.com/office/powerpoint/2010/main" val="1493102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6EDEFEE-63A4-43CC-9B48-2A11403ACAA6}" type="slidenum">
              <a:rPr lang="en-US"/>
              <a:pPr/>
              <a:t>‹#›</a:t>
            </a:fld>
            <a:endParaRPr lang="en-US"/>
          </a:p>
        </p:txBody>
      </p:sp>
    </p:spTree>
    <p:extLst>
      <p:ext uri="{BB962C8B-B14F-4D97-AF65-F5344CB8AC3E}">
        <p14:creationId xmlns:p14="http://schemas.microsoft.com/office/powerpoint/2010/main" val="1794170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2819400"/>
            <a:ext cx="34671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2819400"/>
            <a:ext cx="34671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27F7482-0393-4886-B86D-8652ACBA9CF2}" type="slidenum">
              <a:rPr lang="en-US"/>
              <a:pPr/>
              <a:t>‹#›</a:t>
            </a:fld>
            <a:endParaRPr lang="en-US"/>
          </a:p>
        </p:txBody>
      </p:sp>
    </p:spTree>
    <p:extLst>
      <p:ext uri="{BB962C8B-B14F-4D97-AF65-F5344CB8AC3E}">
        <p14:creationId xmlns:p14="http://schemas.microsoft.com/office/powerpoint/2010/main" val="2126171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ED101F6-60AA-4809-B380-9DA3AF38B693}" type="slidenum">
              <a:rPr lang="en-US"/>
              <a:pPr/>
              <a:t>‹#›</a:t>
            </a:fld>
            <a:endParaRPr lang="en-US"/>
          </a:p>
        </p:txBody>
      </p:sp>
    </p:spTree>
    <p:extLst>
      <p:ext uri="{BB962C8B-B14F-4D97-AF65-F5344CB8AC3E}">
        <p14:creationId xmlns:p14="http://schemas.microsoft.com/office/powerpoint/2010/main" val="4047678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20F59C5-88A7-4A76-AF01-570156ECE3AF}" type="slidenum">
              <a:rPr lang="en-US"/>
              <a:pPr/>
              <a:t>‹#›</a:t>
            </a:fld>
            <a:endParaRPr lang="en-US"/>
          </a:p>
        </p:txBody>
      </p:sp>
    </p:spTree>
    <p:extLst>
      <p:ext uri="{BB962C8B-B14F-4D97-AF65-F5344CB8AC3E}">
        <p14:creationId xmlns:p14="http://schemas.microsoft.com/office/powerpoint/2010/main" val="2210913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EFEAA10-CA35-437B-94FC-E04158804B36}" type="slidenum">
              <a:rPr lang="en-US"/>
              <a:pPr/>
              <a:t>‹#›</a:t>
            </a:fld>
            <a:endParaRPr lang="en-US"/>
          </a:p>
        </p:txBody>
      </p:sp>
    </p:spTree>
    <p:extLst>
      <p:ext uri="{BB962C8B-B14F-4D97-AF65-F5344CB8AC3E}">
        <p14:creationId xmlns:p14="http://schemas.microsoft.com/office/powerpoint/2010/main" val="3681370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6C847FC-4E3F-43B8-9FFA-C484B92E7909}" type="slidenum">
              <a:rPr lang="en-US"/>
              <a:pPr/>
              <a:t>‹#›</a:t>
            </a:fld>
            <a:endParaRPr lang="en-US"/>
          </a:p>
        </p:txBody>
      </p:sp>
    </p:spTree>
    <p:extLst>
      <p:ext uri="{BB962C8B-B14F-4D97-AF65-F5344CB8AC3E}">
        <p14:creationId xmlns:p14="http://schemas.microsoft.com/office/powerpoint/2010/main" val="4144792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479365-4AE9-4956-A7E3-BAD2A97A10BC}" type="slidenum">
              <a:rPr lang="en-US"/>
              <a:pPr/>
              <a:t>‹#›</a:t>
            </a:fld>
            <a:endParaRPr lang="en-US"/>
          </a:p>
        </p:txBody>
      </p:sp>
    </p:spTree>
    <p:extLst>
      <p:ext uri="{BB962C8B-B14F-4D97-AF65-F5344CB8AC3E}">
        <p14:creationId xmlns:p14="http://schemas.microsoft.com/office/powerpoint/2010/main" val="1442104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bwMode="auto">
          <a:xfrm>
            <a:off x="1295400" y="2819400"/>
            <a:ext cx="70866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699" name="Rectangle 3"/>
          <p:cNvSpPr>
            <a:spLocks noChangeArrowheads="1"/>
          </p:cNvSpPr>
          <p:nvPr/>
        </p:nvSpPr>
        <p:spPr bwMode="auto">
          <a:xfrm>
            <a:off x="0" y="2286000"/>
            <a:ext cx="533400" cy="5334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rgbClr val="CC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0" name="Rectangle 4"/>
          <p:cNvSpPr>
            <a:spLocks noChangeArrowheads="1"/>
          </p:cNvSpPr>
          <p:nvPr/>
        </p:nvSpPr>
        <p:spPr bwMode="auto">
          <a:xfrm>
            <a:off x="533400" y="2819400"/>
            <a:ext cx="533400" cy="5334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rgbClr val="CC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1" name="Rectangle 5"/>
          <p:cNvSpPr>
            <a:spLocks noChangeArrowheads="1"/>
          </p:cNvSpPr>
          <p:nvPr/>
        </p:nvSpPr>
        <p:spPr bwMode="auto">
          <a:xfrm>
            <a:off x="1981200" y="533400"/>
            <a:ext cx="381000" cy="3810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rgbClr val="0000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2" name="Rectangle 6"/>
          <p:cNvSpPr>
            <a:spLocks noChangeArrowheads="1"/>
          </p:cNvSpPr>
          <p:nvPr/>
        </p:nvSpPr>
        <p:spPr bwMode="auto">
          <a:xfrm>
            <a:off x="762000" y="1066800"/>
            <a:ext cx="381000" cy="3810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rgbClr val="0000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3" name="Rectangle 7"/>
          <p:cNvSpPr>
            <a:spLocks noChangeArrowheads="1"/>
          </p:cNvSpPr>
          <p:nvPr/>
        </p:nvSpPr>
        <p:spPr bwMode="auto">
          <a:xfrm>
            <a:off x="1143000" y="685800"/>
            <a:ext cx="381000" cy="3810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rgbClr val="0099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4" name="Rectangle 8"/>
          <p:cNvSpPr>
            <a:spLocks noChangeArrowheads="1"/>
          </p:cNvSpPr>
          <p:nvPr/>
        </p:nvSpPr>
        <p:spPr bwMode="auto">
          <a:xfrm>
            <a:off x="2362200" y="152400"/>
            <a:ext cx="381000" cy="3810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rgbClr val="CC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5" name="Rectangle 9"/>
          <p:cNvSpPr>
            <a:spLocks noChangeArrowheads="1"/>
          </p:cNvSpPr>
          <p:nvPr/>
        </p:nvSpPr>
        <p:spPr bwMode="auto">
          <a:xfrm>
            <a:off x="0" y="755650"/>
            <a:ext cx="5867400" cy="76200"/>
          </a:xfrm>
          <a:prstGeom prst="rect">
            <a:avLst/>
          </a:prstGeom>
          <a:noFill/>
          <a:ln w="5715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6" name="Rectangle 10"/>
          <p:cNvSpPr>
            <a:spLocks noChangeArrowheads="1"/>
          </p:cNvSpPr>
          <p:nvPr/>
        </p:nvSpPr>
        <p:spPr bwMode="auto">
          <a:xfrm>
            <a:off x="5715000" y="609600"/>
            <a:ext cx="304800" cy="304800"/>
          </a:xfrm>
          <a:prstGeom prst="rect">
            <a:avLst/>
          </a:prstGeom>
          <a:solidFill>
            <a:schemeClr val="accent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7" name="Rectangle 11"/>
          <p:cNvSpPr>
            <a:spLocks noChangeArrowheads="1"/>
          </p:cNvSpPr>
          <p:nvPr/>
        </p:nvSpPr>
        <p:spPr bwMode="auto">
          <a:xfrm>
            <a:off x="5562600" y="457200"/>
            <a:ext cx="304800" cy="304800"/>
          </a:xfrm>
          <a:prstGeom prst="rect">
            <a:avLst/>
          </a:prstGeom>
          <a:solidFill>
            <a:schemeClr val="accent1"/>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8" name="Rectangle 12"/>
          <p:cNvSpPr>
            <a:spLocks noChangeArrowheads="1"/>
          </p:cNvSpPr>
          <p:nvPr/>
        </p:nvSpPr>
        <p:spPr bwMode="auto">
          <a:xfrm>
            <a:off x="8458200" y="3962400"/>
            <a:ext cx="381000" cy="381000"/>
          </a:xfrm>
          <a:prstGeom prst="rect">
            <a:avLst/>
          </a:prstGeom>
          <a:solidFill>
            <a:schemeClr val="accent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29709" name="Rectangle 13"/>
          <p:cNvSpPr>
            <a:spLocks noChangeArrowheads="1"/>
          </p:cNvSpPr>
          <p:nvPr/>
        </p:nvSpPr>
        <p:spPr bwMode="auto">
          <a:xfrm>
            <a:off x="8686800" y="3657600"/>
            <a:ext cx="381000" cy="381000"/>
          </a:xfrm>
          <a:prstGeom prst="rect">
            <a:avLst/>
          </a:prstGeom>
          <a:solidFill>
            <a:schemeClr val="bg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grpSp>
        <p:nvGrpSpPr>
          <p:cNvPr id="29710" name="Group 14"/>
          <p:cNvGrpSpPr>
            <a:grpSpLocks/>
          </p:cNvGrpSpPr>
          <p:nvPr/>
        </p:nvGrpSpPr>
        <p:grpSpPr bwMode="auto">
          <a:xfrm>
            <a:off x="0" y="2286000"/>
            <a:ext cx="1066800" cy="1066800"/>
            <a:chOff x="0" y="2496"/>
            <a:chExt cx="672" cy="672"/>
          </a:xfrm>
        </p:grpSpPr>
        <p:sp>
          <p:nvSpPr>
            <p:cNvPr id="29711" name="Rectangle 15"/>
            <p:cNvSpPr>
              <a:spLocks noChangeArrowheads="1"/>
            </p:cNvSpPr>
            <p:nvPr/>
          </p:nvSpPr>
          <p:spPr bwMode="auto">
            <a:xfrm>
              <a:off x="0" y="2496"/>
              <a:ext cx="336" cy="336"/>
            </a:xfrm>
            <a:prstGeom prst="rect">
              <a:avLst/>
            </a:prstGeom>
            <a:solidFill>
              <a:schemeClr val="accent1"/>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2" name="Rectangle 16"/>
            <p:cNvSpPr>
              <a:spLocks noChangeArrowheads="1"/>
            </p:cNvSpPr>
            <p:nvPr/>
          </p:nvSpPr>
          <p:spPr bwMode="auto">
            <a:xfrm>
              <a:off x="336" y="2832"/>
              <a:ext cx="336" cy="336"/>
            </a:xfrm>
            <a:prstGeom prst="rect">
              <a:avLst/>
            </a:prstGeom>
            <a:solidFill>
              <a:schemeClr val="bg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9713" name="Rectangle 17"/>
          <p:cNvSpPr>
            <a:spLocks noGrp="1" noChangeArrowheads="1"/>
          </p:cNvSpPr>
          <p:nvPr>
            <p:ph type="title"/>
          </p:nvPr>
        </p:nvSpPr>
        <p:spPr bwMode="auto">
          <a:xfrm>
            <a:off x="1295400" y="1219200"/>
            <a:ext cx="70866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9714" name="Rectangle 18"/>
          <p:cNvSpPr>
            <a:spLocks noGrp="1" noChangeArrowheads="1"/>
          </p:cNvSpPr>
          <p:nvPr>
            <p:ph type="dt" sz="half" idx="2"/>
          </p:nvPr>
        </p:nvSpPr>
        <p:spPr bwMode="auto">
          <a:xfrm>
            <a:off x="6553200" y="6507163"/>
            <a:ext cx="1828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r">
              <a:defRPr sz="1200">
                <a:solidFill>
                  <a:schemeClr val="folHlink"/>
                </a:solidFill>
                <a:latin typeface="+mn-lt"/>
              </a:defRPr>
            </a:lvl1pPr>
          </a:lstStyle>
          <a:p>
            <a:endParaRPr lang="en-US"/>
          </a:p>
        </p:txBody>
      </p:sp>
      <p:sp>
        <p:nvSpPr>
          <p:cNvPr id="29715" name="Rectangle 19"/>
          <p:cNvSpPr>
            <a:spLocks noGrp="1" noChangeArrowheads="1"/>
          </p:cNvSpPr>
          <p:nvPr>
            <p:ph type="ftr" sz="quarter" idx="3"/>
          </p:nvPr>
        </p:nvSpPr>
        <p:spPr bwMode="auto">
          <a:xfrm>
            <a:off x="1295400" y="6507163"/>
            <a:ext cx="2895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defRPr sz="1200">
                <a:solidFill>
                  <a:schemeClr val="folHlink"/>
                </a:solidFill>
                <a:latin typeface="+mn-lt"/>
              </a:defRPr>
            </a:lvl1pPr>
          </a:lstStyle>
          <a:p>
            <a:endParaRPr lang="en-US"/>
          </a:p>
        </p:txBody>
      </p:sp>
      <p:sp>
        <p:nvSpPr>
          <p:cNvPr id="29716" name="Rectangle 20"/>
          <p:cNvSpPr>
            <a:spLocks noGrp="1" noChangeArrowheads="1"/>
          </p:cNvSpPr>
          <p:nvPr>
            <p:ph type="sldNum" sz="quarter" idx="4"/>
          </p:nvPr>
        </p:nvSpPr>
        <p:spPr bwMode="auto">
          <a:xfrm>
            <a:off x="5791200" y="6172200"/>
            <a:ext cx="762000" cy="609600"/>
          </a:xfrm>
          <a:prstGeom prst="rect">
            <a:avLst/>
          </a:prstGeom>
          <a:solidFill>
            <a:schemeClr val="accent1"/>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ctr">
              <a:defRPr sz="2800" b="1">
                <a:solidFill>
                  <a:schemeClr val="bg1"/>
                </a:solidFill>
                <a:latin typeface="+mn-lt"/>
              </a:defRPr>
            </a:lvl1pPr>
          </a:lstStyle>
          <a:p>
            <a:fld id="{3BBF5B8B-D244-473F-8B78-5789FB77A884}" type="slidenum">
              <a:rPr lang="en-US"/>
              <a:pPr/>
              <a:t>‹#›</a:t>
            </a:fld>
            <a:endParaRPr lang="en-US"/>
          </a:p>
        </p:txBody>
      </p:sp>
      <p:grpSp>
        <p:nvGrpSpPr>
          <p:cNvPr id="29717" name="Group 21"/>
          <p:cNvGrpSpPr>
            <a:grpSpLocks/>
          </p:cNvGrpSpPr>
          <p:nvPr/>
        </p:nvGrpSpPr>
        <p:grpSpPr bwMode="auto">
          <a:xfrm>
            <a:off x="762000" y="152400"/>
            <a:ext cx="1981200" cy="1295400"/>
            <a:chOff x="3888" y="96"/>
            <a:chExt cx="1248" cy="816"/>
          </a:xfrm>
        </p:grpSpPr>
        <p:sp>
          <p:nvSpPr>
            <p:cNvPr id="29718" name="Rectangle 22"/>
            <p:cNvSpPr>
              <a:spLocks noChangeArrowheads="1"/>
            </p:cNvSpPr>
            <p:nvPr/>
          </p:nvSpPr>
          <p:spPr bwMode="auto">
            <a:xfrm>
              <a:off x="4656" y="336"/>
              <a:ext cx="240" cy="240"/>
            </a:xfrm>
            <a:prstGeom prst="rect">
              <a:avLst/>
            </a:prstGeom>
            <a:solidFill>
              <a:schemeClr val="accent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9" name="Rectangle 23"/>
            <p:cNvSpPr>
              <a:spLocks noChangeArrowheads="1"/>
            </p:cNvSpPr>
            <p:nvPr/>
          </p:nvSpPr>
          <p:spPr bwMode="auto">
            <a:xfrm>
              <a:off x="3888" y="672"/>
              <a:ext cx="240" cy="240"/>
            </a:xfrm>
            <a:prstGeom prst="rect">
              <a:avLst/>
            </a:prstGeom>
            <a:solidFill>
              <a:schemeClr val="accent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0" name="Rectangle 24"/>
            <p:cNvSpPr>
              <a:spLocks noChangeArrowheads="1"/>
            </p:cNvSpPr>
            <p:nvPr/>
          </p:nvSpPr>
          <p:spPr bwMode="auto">
            <a:xfrm>
              <a:off x="4128" y="432"/>
              <a:ext cx="240" cy="240"/>
            </a:xfrm>
            <a:prstGeom prst="rect">
              <a:avLst/>
            </a:prstGeom>
            <a:solidFill>
              <a:schemeClr val="tx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1" name="Rectangle 25"/>
            <p:cNvSpPr>
              <a:spLocks noChangeArrowheads="1"/>
            </p:cNvSpPr>
            <p:nvPr/>
          </p:nvSpPr>
          <p:spPr bwMode="auto">
            <a:xfrm>
              <a:off x="4896" y="96"/>
              <a:ext cx="240" cy="240"/>
            </a:xfrm>
            <a:prstGeom prst="rect">
              <a:avLst/>
            </a:prstGeom>
            <a:solidFill>
              <a:schemeClr val="bg2"/>
            </a:solidFill>
            <a:ln w="5715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9717"/>
                                        </p:tgtEl>
                                        <p:attrNameLst>
                                          <p:attrName>style.visibility</p:attrName>
                                        </p:attrNameLst>
                                      </p:cBhvr>
                                      <p:to>
                                        <p:strVal val="visible"/>
                                      </p:to>
                                    </p:set>
                                    <p:animEffect transition="in" filter="wipe(up)">
                                      <p:cBhvr>
                                        <p:cTn id="7" dur="500"/>
                                        <p:tgtEl>
                                          <p:spTgt spid="29717"/>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29710"/>
                                        </p:tgtEl>
                                        <p:attrNameLst>
                                          <p:attrName>style.visibility</p:attrName>
                                        </p:attrNameLst>
                                      </p:cBhvr>
                                      <p:to>
                                        <p:strVal val="visible"/>
                                      </p:to>
                                    </p:set>
                                    <p:animEffect transition="in" filter="wipe(up)">
                                      <p:cBhvr>
                                        <p:cTn id="11" dur="500"/>
                                        <p:tgtEl>
                                          <p:spTgt spid="29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fontAlgn="base">
        <a:spcBef>
          <a:spcPct val="0"/>
        </a:spcBef>
        <a:spcAft>
          <a:spcPct val="0"/>
        </a:spcAft>
        <a:defRPr sz="4000">
          <a:solidFill>
            <a:schemeClr val="tx1"/>
          </a:solidFill>
          <a:latin typeface="+mj-lt"/>
          <a:ea typeface="+mj-ea"/>
          <a:cs typeface="+mj-cs"/>
        </a:defRPr>
      </a:lvl1pPr>
      <a:lvl2pPr algn="l" rtl="0" fontAlgn="base">
        <a:spcBef>
          <a:spcPct val="0"/>
        </a:spcBef>
        <a:spcAft>
          <a:spcPct val="0"/>
        </a:spcAft>
        <a:defRPr sz="4000">
          <a:solidFill>
            <a:schemeClr val="tx1"/>
          </a:solidFill>
          <a:latin typeface="Tahoma" pitchFamily="34" charset="0"/>
        </a:defRPr>
      </a:lvl2pPr>
      <a:lvl3pPr algn="l" rtl="0" fontAlgn="base">
        <a:spcBef>
          <a:spcPct val="0"/>
        </a:spcBef>
        <a:spcAft>
          <a:spcPct val="0"/>
        </a:spcAft>
        <a:defRPr sz="4000">
          <a:solidFill>
            <a:schemeClr val="tx1"/>
          </a:solidFill>
          <a:latin typeface="Tahoma" pitchFamily="34" charset="0"/>
        </a:defRPr>
      </a:lvl3pPr>
      <a:lvl4pPr algn="l" rtl="0" fontAlgn="base">
        <a:spcBef>
          <a:spcPct val="0"/>
        </a:spcBef>
        <a:spcAft>
          <a:spcPct val="0"/>
        </a:spcAft>
        <a:defRPr sz="4000">
          <a:solidFill>
            <a:schemeClr val="tx1"/>
          </a:solidFill>
          <a:latin typeface="Tahoma" pitchFamily="34" charset="0"/>
        </a:defRPr>
      </a:lvl4pPr>
      <a:lvl5pPr algn="l" rtl="0" fontAlgn="base">
        <a:spcBef>
          <a:spcPct val="0"/>
        </a:spcBef>
        <a:spcAft>
          <a:spcPct val="0"/>
        </a:spcAft>
        <a:defRPr sz="4000">
          <a:solidFill>
            <a:schemeClr val="tx1"/>
          </a:solidFill>
          <a:latin typeface="Tahoma" pitchFamily="34" charset="0"/>
        </a:defRPr>
      </a:lvl5pPr>
      <a:lvl6pPr marL="457200" algn="l" rtl="0" fontAlgn="base">
        <a:spcBef>
          <a:spcPct val="0"/>
        </a:spcBef>
        <a:spcAft>
          <a:spcPct val="0"/>
        </a:spcAft>
        <a:defRPr sz="4000">
          <a:solidFill>
            <a:schemeClr val="tx1"/>
          </a:solidFill>
          <a:latin typeface="Tahoma" pitchFamily="34" charset="0"/>
        </a:defRPr>
      </a:lvl6pPr>
      <a:lvl7pPr marL="914400" algn="l" rtl="0" fontAlgn="base">
        <a:spcBef>
          <a:spcPct val="0"/>
        </a:spcBef>
        <a:spcAft>
          <a:spcPct val="0"/>
        </a:spcAft>
        <a:defRPr sz="4000">
          <a:solidFill>
            <a:schemeClr val="tx1"/>
          </a:solidFill>
          <a:latin typeface="Tahoma" pitchFamily="34" charset="0"/>
        </a:defRPr>
      </a:lvl7pPr>
      <a:lvl8pPr marL="1371600" algn="l" rtl="0" fontAlgn="base">
        <a:spcBef>
          <a:spcPct val="0"/>
        </a:spcBef>
        <a:spcAft>
          <a:spcPct val="0"/>
        </a:spcAft>
        <a:defRPr sz="4000">
          <a:solidFill>
            <a:schemeClr val="tx1"/>
          </a:solidFill>
          <a:latin typeface="Tahoma" pitchFamily="34" charset="0"/>
        </a:defRPr>
      </a:lvl8pPr>
      <a:lvl9pPr marL="1828800" algn="l" rtl="0" fontAlgn="base">
        <a:spcBef>
          <a:spcPct val="0"/>
        </a:spcBef>
        <a:spcAft>
          <a:spcPct val="0"/>
        </a:spcAft>
        <a:defRPr sz="4000">
          <a:solidFill>
            <a:schemeClr val="tx1"/>
          </a:solidFill>
          <a:latin typeface="Tahoma" pitchFamily="34" charset="0"/>
        </a:defRPr>
      </a:lvl9pPr>
    </p:titleStyle>
    <p:bodyStyle>
      <a:lvl1pPr marL="342900" indent="-342900" algn="l" rtl="0" fontAlgn="base">
        <a:spcBef>
          <a:spcPct val="20000"/>
        </a:spcBef>
        <a:spcAft>
          <a:spcPct val="0"/>
        </a:spcAft>
        <a:buClr>
          <a:schemeClr val="accent2"/>
        </a:buClr>
        <a:buSzPct val="75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bg2"/>
        </a:buClr>
        <a:buSzPct val="75000"/>
        <a:buFont typeface="Wingdings" pitchFamily="2" charset="2"/>
        <a:buChar char="n"/>
        <a:defRPr sz="20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a:solidFill>
            <a:schemeClr val="tx1"/>
          </a:solidFill>
          <a:latin typeface="+mn-lt"/>
        </a:defRPr>
      </a:lvl4pPr>
      <a:lvl5pPr marL="2057400" indent="-228600" algn="l" rtl="0" fontAlgn="base">
        <a:spcBef>
          <a:spcPct val="20000"/>
        </a:spcBef>
        <a:spcAft>
          <a:spcPct val="0"/>
        </a:spcAft>
        <a:buClr>
          <a:schemeClr val="accent1"/>
        </a:buClr>
        <a:buSzPct val="75000"/>
        <a:buFont typeface="Wingdings" pitchFamily="2" charset="2"/>
        <a:buChar char="n"/>
        <a:defRPr>
          <a:solidFill>
            <a:schemeClr val="tx1"/>
          </a:solidFill>
          <a:latin typeface="+mn-lt"/>
        </a:defRPr>
      </a:lvl5pPr>
      <a:lvl6pPr marL="2514600" indent="-228600" algn="l" rtl="0" fontAlgn="base">
        <a:spcBef>
          <a:spcPct val="20000"/>
        </a:spcBef>
        <a:spcAft>
          <a:spcPct val="0"/>
        </a:spcAft>
        <a:buClr>
          <a:schemeClr val="accent1"/>
        </a:buClr>
        <a:buSzPct val="75000"/>
        <a:buFont typeface="Wingdings" pitchFamily="2" charset="2"/>
        <a:buChar char="n"/>
        <a:defRPr>
          <a:solidFill>
            <a:schemeClr val="tx1"/>
          </a:solidFill>
          <a:latin typeface="+mn-lt"/>
        </a:defRPr>
      </a:lvl6pPr>
      <a:lvl7pPr marL="2971800" indent="-228600" algn="l" rtl="0" fontAlgn="base">
        <a:spcBef>
          <a:spcPct val="20000"/>
        </a:spcBef>
        <a:spcAft>
          <a:spcPct val="0"/>
        </a:spcAft>
        <a:buClr>
          <a:schemeClr val="accent1"/>
        </a:buClr>
        <a:buSzPct val="75000"/>
        <a:buFont typeface="Wingdings" pitchFamily="2" charset="2"/>
        <a:buChar char="n"/>
        <a:defRPr>
          <a:solidFill>
            <a:schemeClr val="tx1"/>
          </a:solidFill>
          <a:latin typeface="+mn-lt"/>
        </a:defRPr>
      </a:lvl7pPr>
      <a:lvl8pPr marL="3429000" indent="-228600" algn="l" rtl="0" fontAlgn="base">
        <a:spcBef>
          <a:spcPct val="20000"/>
        </a:spcBef>
        <a:spcAft>
          <a:spcPct val="0"/>
        </a:spcAft>
        <a:buClr>
          <a:schemeClr val="accent1"/>
        </a:buClr>
        <a:buSzPct val="75000"/>
        <a:buFont typeface="Wingdings" pitchFamily="2" charset="2"/>
        <a:buChar char="n"/>
        <a:defRPr>
          <a:solidFill>
            <a:schemeClr val="tx1"/>
          </a:solidFill>
          <a:latin typeface="+mn-lt"/>
        </a:defRPr>
      </a:lvl8pPr>
      <a:lvl9pPr marL="3886200" indent="-228600" algn="l" rtl="0" fontAlgn="base">
        <a:spcBef>
          <a:spcPct val="20000"/>
        </a:spcBef>
        <a:spcAft>
          <a:spcPct val="0"/>
        </a:spcAft>
        <a:buClr>
          <a:schemeClr val="accent1"/>
        </a:buClr>
        <a:buSzPct val="75000"/>
        <a:buFont typeface="Wingdings" pitchFamily="2" charset="2"/>
        <a:buChar char="n"/>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685800" y="2514600"/>
            <a:ext cx="7772400" cy="1524000"/>
          </a:xfrm>
        </p:spPr>
        <p:txBody>
          <a:bodyPr/>
          <a:lstStyle/>
          <a:p>
            <a:r>
              <a:rPr lang="en-US"/>
              <a:t>Hildegard Peplau</a:t>
            </a:r>
            <a:br>
              <a:rPr lang="en-US"/>
            </a:br>
            <a:r>
              <a:rPr lang="en-US" sz="2400"/>
              <a:t/>
            </a:r>
            <a:br>
              <a:rPr lang="en-US" sz="2400"/>
            </a:br>
            <a:r>
              <a:rPr lang="en-US" sz="2400"/>
              <a:t>Interpersonal Relations in Nursing</a:t>
            </a:r>
          </a:p>
        </p:txBody>
      </p:sp>
      <p:sp>
        <p:nvSpPr>
          <p:cNvPr id="4103" name="Rectangle 7"/>
          <p:cNvSpPr>
            <a:spLocks noGrp="1" noChangeArrowheads="1"/>
          </p:cNvSpPr>
          <p:nvPr>
            <p:ph type="subTitle" idx="1"/>
          </p:nvPr>
        </p:nvSpPr>
        <p:spPr>
          <a:xfrm>
            <a:off x="1447800" y="4572000"/>
            <a:ext cx="6553200" cy="2057400"/>
          </a:xfrm>
        </p:spPr>
        <p:txBody>
          <a:bodyPr/>
          <a:lstStyle/>
          <a:p>
            <a:r>
              <a:rPr lang="en-US"/>
              <a:t>Learning Team E</a:t>
            </a:r>
          </a:p>
          <a:p>
            <a:r>
              <a:rPr lang="en-US" sz="2000"/>
              <a:t>Jacqueline Firmand</a:t>
            </a:r>
          </a:p>
          <a:p>
            <a:r>
              <a:rPr lang="en-US" sz="2000"/>
              <a:t>Janelle Hensold</a:t>
            </a:r>
          </a:p>
          <a:p>
            <a:r>
              <a:rPr lang="en-US" sz="2000"/>
              <a:t>Janna Hodge</a:t>
            </a:r>
          </a:p>
          <a:p>
            <a:r>
              <a:rPr lang="en-US" sz="2000"/>
              <a:t>James Hoke</a:t>
            </a:r>
          </a:p>
          <a:p>
            <a:r>
              <a:rPr lang="en-US" sz="2000"/>
              <a:t>Frankie Moore</a:t>
            </a:r>
          </a:p>
          <a:p>
            <a:r>
              <a:rPr lang="en-US"/>
              <a:t>Lakeview College of Nursing</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wipe(left)">
                                      <p:cBhvr>
                                        <p:cTn id="7" dur="500"/>
                                        <p:tgtEl>
                                          <p:spTgt spid="4102"/>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103"/>
                                        </p:tgtEl>
                                        <p:attrNameLst>
                                          <p:attrName>style.visibility</p:attrName>
                                        </p:attrNameLst>
                                      </p:cBhvr>
                                      <p:to>
                                        <p:strVal val="visible"/>
                                      </p:to>
                                    </p:set>
                                    <p:animEffect transition="in" filter="wipe(left)">
                                      <p:cBhvr>
                                        <p:cTn id="11" dur="500"/>
                                        <p:tgtEl>
                                          <p:spTgt spid="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utoUpdateAnimBg="0"/>
      <p:bldP spid="4103"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447800" y="914400"/>
            <a:ext cx="7086600" cy="838200"/>
          </a:xfrm>
        </p:spPr>
        <p:txBody>
          <a:bodyPr/>
          <a:lstStyle/>
          <a:p>
            <a:pPr algn="ctr"/>
            <a:r>
              <a:rPr lang="en-US" sz="3000" b="1"/>
              <a:t>Phases of Nurse-Patient Relationship</a:t>
            </a:r>
          </a:p>
        </p:txBody>
      </p:sp>
      <p:sp>
        <p:nvSpPr>
          <p:cNvPr id="44035" name="Rectangle 3"/>
          <p:cNvSpPr>
            <a:spLocks noGrp="1" noChangeArrowheads="1"/>
          </p:cNvSpPr>
          <p:nvPr>
            <p:ph type="body" idx="1"/>
          </p:nvPr>
        </p:nvSpPr>
        <p:spPr>
          <a:xfrm>
            <a:off x="1295400" y="2057400"/>
            <a:ext cx="7086600" cy="3429000"/>
          </a:xfrm>
        </p:spPr>
        <p:txBody>
          <a:bodyPr/>
          <a:lstStyle/>
          <a:p>
            <a:r>
              <a:rPr lang="en-US" sz="2400"/>
              <a:t>Peplau believed the nurse-patient relationship has distinct phases:</a:t>
            </a:r>
          </a:p>
          <a:p>
            <a:pPr lvl="2"/>
            <a:r>
              <a:rPr lang="en-US"/>
              <a:t>Orientation phase</a:t>
            </a:r>
          </a:p>
          <a:p>
            <a:pPr lvl="2"/>
            <a:r>
              <a:rPr lang="en-US"/>
              <a:t>Working phase</a:t>
            </a:r>
          </a:p>
          <a:p>
            <a:pPr lvl="3"/>
            <a:r>
              <a:rPr lang="en-US" sz="2000"/>
              <a:t>Identiﬁcation</a:t>
            </a:r>
          </a:p>
          <a:p>
            <a:pPr lvl="3"/>
            <a:r>
              <a:rPr lang="en-US" sz="2000"/>
              <a:t>Exploitation</a:t>
            </a:r>
          </a:p>
          <a:p>
            <a:pPr lvl="2"/>
            <a:r>
              <a:rPr lang="en-US"/>
              <a:t>Termination phase</a:t>
            </a:r>
          </a:p>
          <a:p>
            <a:endParaRPr lang="en-US" sz="2000"/>
          </a:p>
        </p:txBody>
      </p:sp>
      <p:sp>
        <p:nvSpPr>
          <p:cNvPr id="6" name="TextBox 5"/>
          <p:cNvSpPr txBox="1"/>
          <p:nvPr/>
        </p:nvSpPr>
        <p:spPr>
          <a:xfrm>
            <a:off x="6424275" y="6305550"/>
            <a:ext cx="2544892"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(Fawcett &amp; Swoyer, 1998)</a:t>
            </a: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447800" y="914400"/>
            <a:ext cx="7086600" cy="685800"/>
          </a:xfrm>
        </p:spPr>
        <p:txBody>
          <a:bodyPr/>
          <a:lstStyle/>
          <a:p>
            <a:pPr algn="ctr"/>
            <a:r>
              <a:rPr lang="en-US" sz="3000" b="1"/>
              <a:t>Roles of a Nurse</a:t>
            </a:r>
          </a:p>
        </p:txBody>
      </p:sp>
      <p:sp>
        <p:nvSpPr>
          <p:cNvPr id="45059" name="Rectangle 3"/>
          <p:cNvSpPr>
            <a:spLocks noGrp="1" noChangeArrowheads="1"/>
          </p:cNvSpPr>
          <p:nvPr>
            <p:ph type="body" idx="1"/>
          </p:nvPr>
        </p:nvSpPr>
        <p:spPr>
          <a:xfrm>
            <a:off x="1295400" y="1828800"/>
            <a:ext cx="7086600" cy="4495800"/>
          </a:xfrm>
        </p:spPr>
        <p:txBody>
          <a:bodyPr/>
          <a:lstStyle/>
          <a:p>
            <a:r>
              <a:rPr lang="en-US" sz="2400"/>
              <a:t>The nurse may engage in many different roles, including, but not necessarily limited to:</a:t>
            </a:r>
          </a:p>
          <a:p>
            <a:pPr lvl="2"/>
            <a:r>
              <a:rPr lang="en-US" b="1"/>
              <a:t>Counseling role</a:t>
            </a:r>
          </a:p>
          <a:p>
            <a:pPr lvl="2"/>
            <a:r>
              <a:rPr lang="en-US" b="1"/>
              <a:t>Leadership role</a:t>
            </a:r>
          </a:p>
          <a:p>
            <a:pPr lvl="2"/>
            <a:r>
              <a:rPr lang="en-US" b="1"/>
              <a:t>Surrogate role</a:t>
            </a:r>
          </a:p>
          <a:p>
            <a:pPr lvl="2"/>
            <a:r>
              <a:rPr lang="en-US" b="1"/>
              <a:t>Surrogate role</a:t>
            </a:r>
          </a:p>
          <a:p>
            <a:pPr lvl="2"/>
            <a:r>
              <a:rPr lang="en-US" b="1"/>
              <a:t>Resource person</a:t>
            </a:r>
          </a:p>
          <a:p>
            <a:pPr lvl="2"/>
            <a:r>
              <a:rPr lang="en-US" b="1"/>
              <a:t>Teaching role</a:t>
            </a:r>
          </a:p>
        </p:txBody>
      </p:sp>
      <p:sp>
        <p:nvSpPr>
          <p:cNvPr id="6" name="TextBox 5"/>
          <p:cNvSpPr txBox="1"/>
          <p:nvPr/>
        </p:nvSpPr>
        <p:spPr>
          <a:xfrm>
            <a:off x="7332972" y="6366760"/>
            <a:ext cx="1644508" cy="35854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(Pearson, 2008)</a:t>
            </a:r>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447800" y="914400"/>
            <a:ext cx="7086600" cy="838200"/>
          </a:xfrm>
        </p:spPr>
        <p:txBody>
          <a:bodyPr/>
          <a:lstStyle/>
          <a:p>
            <a:pPr algn="ctr"/>
            <a:r>
              <a:rPr lang="en-US" sz="3000" b="1">
                <a:solidFill>
                  <a:srgbClr val="FFFFFF"/>
                </a:solidFill>
                <a:latin typeface="Helvetica" pitchFamily="34" charset="0"/>
                <a:cs typeface="Helvetica" pitchFamily="34" charset="0"/>
                <a:sym typeface="Helvetica" pitchFamily="34" charset="0"/>
              </a:rPr>
              <a:t>Impact on Direct Patient Care</a:t>
            </a:r>
          </a:p>
        </p:txBody>
      </p:sp>
      <p:sp>
        <p:nvSpPr>
          <p:cNvPr id="33795" name="Rectangle 3"/>
          <p:cNvSpPr>
            <a:spLocks noGrp="1" noChangeArrowheads="1"/>
          </p:cNvSpPr>
          <p:nvPr>
            <p:ph type="body" idx="1"/>
          </p:nvPr>
        </p:nvSpPr>
        <p:spPr>
          <a:xfrm>
            <a:off x="1295400" y="1981200"/>
            <a:ext cx="7086600" cy="4191000"/>
          </a:xfrm>
        </p:spPr>
        <p:txBody>
          <a:bodyPr/>
          <a:lstStyle/>
          <a:p>
            <a:r>
              <a:rPr lang="en-US" sz="2400"/>
              <a:t>Used as a foundation in mental health nursing</a:t>
            </a:r>
          </a:p>
          <a:p>
            <a:r>
              <a:rPr lang="en-US" sz="2400"/>
              <a:t>Examples of environments where theory is used</a:t>
            </a:r>
          </a:p>
          <a:p>
            <a:pPr lvl="2"/>
            <a:r>
              <a:rPr lang="en-US"/>
              <a:t>Mental health nurse liaison</a:t>
            </a:r>
          </a:p>
          <a:p>
            <a:pPr lvl="2"/>
            <a:r>
              <a:rPr lang="en-US"/>
              <a:t>Pre and post-surgery</a:t>
            </a:r>
          </a:p>
        </p:txBody>
      </p:sp>
      <p:sp>
        <p:nvSpPr>
          <p:cNvPr id="6" name="TextBox 5"/>
          <p:cNvSpPr txBox="1"/>
          <p:nvPr/>
        </p:nvSpPr>
        <p:spPr>
          <a:xfrm>
            <a:off x="5370870" y="6168358"/>
            <a:ext cx="3654293" cy="569904"/>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(Erci, Sezgin &amp; Kacmaz, 2008; Merrit &amp; Proctor, 2010; Pearson, 2008)</a:t>
            </a:r>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447800" y="914400"/>
            <a:ext cx="7086600" cy="838200"/>
          </a:xfrm>
        </p:spPr>
        <p:txBody>
          <a:bodyPr/>
          <a:lstStyle/>
          <a:p>
            <a:pPr algn="ctr"/>
            <a:r>
              <a:rPr lang="en-US" sz="3000" b="1">
                <a:solidFill>
                  <a:srgbClr val="FFFFFF"/>
                </a:solidFill>
                <a:latin typeface="Helvetica" pitchFamily="34" charset="0"/>
                <a:cs typeface="Helvetica" pitchFamily="34" charset="0"/>
                <a:sym typeface="Helvetica" pitchFamily="34" charset="0"/>
              </a:rPr>
              <a:t>Examples of Impact on Direct Patient Care</a:t>
            </a:r>
          </a:p>
        </p:txBody>
      </p:sp>
      <p:sp>
        <p:nvSpPr>
          <p:cNvPr id="50179" name="Rectangle 3"/>
          <p:cNvSpPr>
            <a:spLocks noGrp="1" noChangeArrowheads="1"/>
          </p:cNvSpPr>
          <p:nvPr>
            <p:ph type="body" idx="1"/>
          </p:nvPr>
        </p:nvSpPr>
        <p:spPr>
          <a:xfrm>
            <a:off x="1295400" y="2057400"/>
            <a:ext cx="7086600" cy="4114800"/>
          </a:xfrm>
        </p:spPr>
        <p:txBody>
          <a:bodyPr/>
          <a:lstStyle/>
          <a:p>
            <a:r>
              <a:rPr lang="en-US" sz="2400"/>
              <a:t>Observed mental health consultation-liaison nursing (NHCLN)</a:t>
            </a:r>
          </a:p>
          <a:p>
            <a:r>
              <a:rPr lang="en-US" sz="2400"/>
              <a:t>Patient’s self-maintenance is disrupted and anxiety pursues</a:t>
            </a:r>
          </a:p>
          <a:p>
            <a:r>
              <a:rPr lang="en-US" sz="2400"/>
              <a:t>Nurse build a relationship with patient and work to restore self-maintenance</a:t>
            </a:r>
          </a:p>
          <a:p>
            <a:r>
              <a:rPr lang="en-US" sz="2400"/>
              <a:t>Jason and his journey</a:t>
            </a:r>
          </a:p>
        </p:txBody>
      </p:sp>
      <p:sp>
        <p:nvSpPr>
          <p:cNvPr id="6" name="TextBox 5"/>
          <p:cNvSpPr txBox="1"/>
          <p:nvPr/>
        </p:nvSpPr>
        <p:spPr>
          <a:xfrm>
            <a:off x="6671323" y="6358120"/>
            <a:ext cx="2369645" cy="370845"/>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(Merrit &amp; Proctor, 2010)</a:t>
            </a:r>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447800" y="914400"/>
            <a:ext cx="7086600" cy="838200"/>
          </a:xfrm>
        </p:spPr>
        <p:txBody>
          <a:bodyPr/>
          <a:lstStyle/>
          <a:p>
            <a:pPr algn="ctr"/>
            <a:r>
              <a:rPr lang="en-US" sz="3000" b="1">
                <a:solidFill>
                  <a:srgbClr val="FFFFFF"/>
                </a:solidFill>
                <a:latin typeface="Helvetica" pitchFamily="34" charset="0"/>
                <a:cs typeface="Helvetica" pitchFamily="34" charset="0"/>
                <a:sym typeface="Helvetica" pitchFamily="34" charset="0"/>
              </a:rPr>
              <a:t>Pre and Post-surgery Example of Direct Patient Care Impact</a:t>
            </a:r>
          </a:p>
        </p:txBody>
      </p:sp>
      <p:sp>
        <p:nvSpPr>
          <p:cNvPr id="49155" name="Rectangle 3"/>
          <p:cNvSpPr>
            <a:spLocks noGrp="1" noChangeArrowheads="1"/>
          </p:cNvSpPr>
          <p:nvPr>
            <p:ph type="body" idx="1"/>
          </p:nvPr>
        </p:nvSpPr>
        <p:spPr>
          <a:xfrm>
            <a:off x="1295400" y="2057400"/>
            <a:ext cx="7086600" cy="4114800"/>
          </a:xfrm>
        </p:spPr>
        <p:txBody>
          <a:bodyPr/>
          <a:lstStyle/>
          <a:p>
            <a:r>
              <a:rPr lang="en-US" sz="2400"/>
              <a:t>Patient’s anxiety before and after surgery</a:t>
            </a:r>
          </a:p>
          <a:p>
            <a:r>
              <a:rPr lang="en-US" sz="2400"/>
              <a:t>Nurse’s role and theory intervention</a:t>
            </a:r>
          </a:p>
          <a:p>
            <a:r>
              <a:rPr lang="en-US" sz="2400"/>
              <a:t>Orientation, identification, exploitation, and resolution phases</a:t>
            </a:r>
          </a:p>
          <a:p>
            <a:r>
              <a:rPr lang="en-US" sz="2400"/>
              <a:t>Decrease in patient’s anxiety levels</a:t>
            </a:r>
          </a:p>
        </p:txBody>
      </p:sp>
      <p:sp>
        <p:nvSpPr>
          <p:cNvPr id="6" name="TextBox 5"/>
          <p:cNvSpPr txBox="1"/>
          <p:nvPr/>
        </p:nvSpPr>
        <p:spPr>
          <a:xfrm>
            <a:off x="6100943" y="6297717"/>
            <a:ext cx="2946722" cy="417788"/>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(Erci, Sezgin &amp; Kacmaz, 2008)</a:t>
            </a:r>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447800" y="914400"/>
            <a:ext cx="7086600" cy="838200"/>
          </a:xfrm>
        </p:spPr>
        <p:txBody>
          <a:bodyPr/>
          <a:lstStyle/>
          <a:p>
            <a:pPr algn="ctr"/>
            <a:r>
              <a:rPr lang="en-US" sz="3000" b="1"/>
              <a:t>What Does the Theory Mean for Nursing?</a:t>
            </a:r>
            <a:endParaRPr lang="en-US" sz="3000"/>
          </a:p>
        </p:txBody>
      </p:sp>
      <p:sp>
        <p:nvSpPr>
          <p:cNvPr id="34819" name="Rectangle 3"/>
          <p:cNvSpPr>
            <a:spLocks noGrp="1" noChangeArrowheads="1"/>
          </p:cNvSpPr>
          <p:nvPr>
            <p:ph type="body" idx="1"/>
          </p:nvPr>
        </p:nvSpPr>
        <p:spPr>
          <a:xfrm>
            <a:off x="1295400" y="1828800"/>
            <a:ext cx="7086600" cy="4343400"/>
          </a:xfrm>
        </p:spPr>
        <p:txBody>
          <a:bodyPr/>
          <a:lstStyle/>
          <a:p>
            <a:r>
              <a:rPr lang="en-US" sz="2400"/>
              <a:t>Nurse-patient relationships</a:t>
            </a:r>
          </a:p>
          <a:p>
            <a:pPr lvl="2"/>
            <a:r>
              <a:rPr lang="en-US"/>
              <a:t>Most important interaction</a:t>
            </a:r>
          </a:p>
          <a:p>
            <a:r>
              <a:rPr lang="en-US" sz="2400"/>
              <a:t>Behavior analysis</a:t>
            </a:r>
          </a:p>
          <a:p>
            <a:pPr lvl="2"/>
            <a:r>
              <a:rPr lang="en-US"/>
              <a:t>A nurse needs to know his or her own behavior in order to give the best care possible to a patient</a:t>
            </a:r>
          </a:p>
          <a:p>
            <a:r>
              <a:rPr lang="en-US" sz="2400"/>
              <a:t>Preconceived ideas and views</a:t>
            </a:r>
          </a:p>
          <a:p>
            <a:pPr lvl="2"/>
            <a:r>
              <a:rPr lang="en-US"/>
              <a:t>Be aware of one’s as well as other’s personal ideas and views</a:t>
            </a:r>
          </a:p>
          <a:p>
            <a:pPr lvl="2"/>
            <a:r>
              <a:rPr lang="en-US"/>
              <a:t>Quality of collaboration affects care given</a:t>
            </a:r>
          </a:p>
        </p:txBody>
      </p:sp>
      <p:sp>
        <p:nvSpPr>
          <p:cNvPr id="6" name="TextBox 5"/>
          <p:cNvSpPr txBox="1"/>
          <p:nvPr/>
        </p:nvSpPr>
        <p:spPr>
          <a:xfrm>
            <a:off x="4799044" y="6381136"/>
            <a:ext cx="4208109" cy="400452"/>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(Finkelman &amp; Kenner, 2012; Nystrom, 2007) </a:t>
            </a:r>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447800" y="914400"/>
            <a:ext cx="7086600" cy="838200"/>
          </a:xfrm>
        </p:spPr>
        <p:txBody>
          <a:bodyPr/>
          <a:lstStyle/>
          <a:p>
            <a:pPr algn="ctr"/>
            <a:r>
              <a:rPr lang="en-US" sz="3000" b="1"/>
              <a:t>Concepts for Enhancing Nurse-Patient Relationships</a:t>
            </a:r>
          </a:p>
        </p:txBody>
      </p:sp>
      <p:sp>
        <p:nvSpPr>
          <p:cNvPr id="36867" name="Rectangle 3"/>
          <p:cNvSpPr>
            <a:spLocks noGrp="1" noChangeArrowheads="1"/>
          </p:cNvSpPr>
          <p:nvPr>
            <p:ph type="body" idx="1"/>
          </p:nvPr>
        </p:nvSpPr>
        <p:spPr>
          <a:xfrm>
            <a:off x="1295400" y="1752600"/>
            <a:ext cx="7086600" cy="4114800"/>
          </a:xfrm>
        </p:spPr>
        <p:txBody>
          <a:bodyPr/>
          <a:lstStyle/>
          <a:p>
            <a:pPr>
              <a:lnSpc>
                <a:spcPct val="90000"/>
              </a:lnSpc>
            </a:pPr>
            <a:r>
              <a:rPr lang="en-US" sz="2400"/>
              <a:t>Personalities</a:t>
            </a:r>
          </a:p>
          <a:p>
            <a:pPr lvl="2">
              <a:lnSpc>
                <a:spcPct val="90000"/>
              </a:lnSpc>
            </a:pPr>
            <a:r>
              <a:rPr lang="en-US"/>
              <a:t>Patient interaction</a:t>
            </a:r>
          </a:p>
          <a:p>
            <a:pPr lvl="2">
              <a:lnSpc>
                <a:spcPct val="90000"/>
              </a:lnSpc>
            </a:pPr>
            <a:r>
              <a:rPr lang="en-US"/>
              <a:t>How a patient is understood</a:t>
            </a:r>
          </a:p>
          <a:p>
            <a:pPr>
              <a:lnSpc>
                <a:spcPct val="90000"/>
              </a:lnSpc>
            </a:pPr>
            <a:r>
              <a:rPr lang="en-US" sz="2400"/>
              <a:t>Abilities</a:t>
            </a:r>
          </a:p>
          <a:p>
            <a:pPr lvl="2">
              <a:lnSpc>
                <a:spcPct val="90000"/>
              </a:lnSpc>
            </a:pPr>
            <a:r>
              <a:rPr lang="en-US"/>
              <a:t>Relational skills</a:t>
            </a:r>
          </a:p>
          <a:p>
            <a:pPr lvl="3">
              <a:lnSpc>
                <a:spcPct val="90000"/>
              </a:lnSpc>
            </a:pPr>
            <a:r>
              <a:rPr lang="en-US" sz="2000"/>
              <a:t>Know how to approach a patient</a:t>
            </a:r>
          </a:p>
          <a:p>
            <a:pPr lvl="3">
              <a:lnSpc>
                <a:spcPct val="90000"/>
              </a:lnSpc>
            </a:pPr>
            <a:r>
              <a:rPr lang="en-US" sz="2000"/>
              <a:t>Beginning of positive or negative relationship</a:t>
            </a:r>
          </a:p>
          <a:p>
            <a:pPr lvl="2">
              <a:lnSpc>
                <a:spcPct val="90000"/>
              </a:lnSpc>
            </a:pPr>
            <a:r>
              <a:rPr lang="en-US"/>
              <a:t>“Reading between the lines” (p. 283)</a:t>
            </a:r>
          </a:p>
          <a:p>
            <a:pPr lvl="3">
              <a:lnSpc>
                <a:spcPct val="90000"/>
              </a:lnSpc>
            </a:pPr>
            <a:r>
              <a:rPr lang="en-US" sz="2000"/>
              <a:t>Aids in communication</a:t>
            </a:r>
          </a:p>
          <a:p>
            <a:pPr lvl="2">
              <a:lnSpc>
                <a:spcPct val="90000"/>
              </a:lnSpc>
            </a:pPr>
            <a:r>
              <a:rPr lang="en-US"/>
              <a:t>Giving support</a:t>
            </a:r>
          </a:p>
          <a:p>
            <a:pPr lvl="3">
              <a:lnSpc>
                <a:spcPct val="90000"/>
              </a:lnSpc>
            </a:pPr>
            <a:r>
              <a:rPr lang="en-US" sz="2000"/>
              <a:t>Help but don’t limit the patient</a:t>
            </a:r>
            <a:br>
              <a:rPr lang="en-US" sz="2000"/>
            </a:br>
            <a:endParaRPr lang="en-US" sz="2000"/>
          </a:p>
        </p:txBody>
      </p:sp>
      <p:sp>
        <p:nvSpPr>
          <p:cNvPr id="8" name="TextBox 7"/>
          <p:cNvSpPr txBox="1"/>
          <p:nvPr/>
        </p:nvSpPr>
        <p:spPr>
          <a:xfrm>
            <a:off x="7255782" y="6365831"/>
            <a:ext cx="1691018" cy="361511"/>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(Nystrom, 2007) </a:t>
            </a:r>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Text Box 7"/>
          <p:cNvSpPr txBox="1">
            <a:spLocks noChangeArrowheads="1"/>
          </p:cNvSpPr>
          <p:nvPr/>
        </p:nvSpPr>
        <p:spPr bwMode="auto">
          <a:xfrm>
            <a:off x="1219200" y="3733800"/>
            <a:ext cx="69342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20000"/>
              </a:spcBef>
              <a:buClr>
                <a:schemeClr val="accent2"/>
              </a:buClr>
              <a:buSzPct val="75000"/>
              <a:buFont typeface="Wingdings" pitchFamily="2" charset="2"/>
              <a:buNone/>
            </a:pPr>
            <a:r>
              <a:rPr lang="en-US" sz="2000" b="1" i="1">
                <a:latin typeface="Tahoma" pitchFamily="34" charset="0"/>
              </a:rPr>
              <a:t> “Somewhere, somehow, at some time in the past, courageous nurses determined these sills, learned them, fought for the right to use them, refined them, and taught them to other nurses.  All nurses have an obligation to remember that part of nursing’s past, and to keep their own skills in pace with new opportunities for nursing into the next century”</a:t>
            </a:r>
          </a:p>
          <a:p>
            <a:pPr algn="ctr">
              <a:spcBef>
                <a:spcPct val="20000"/>
              </a:spcBef>
              <a:buClr>
                <a:schemeClr val="accent2"/>
              </a:buClr>
              <a:buSzPct val="75000"/>
              <a:buFont typeface="Wingdings" pitchFamily="2" charset="2"/>
              <a:buNone/>
            </a:pPr>
            <a:r>
              <a:rPr lang="en-US" sz="2000" b="1" i="1">
                <a:latin typeface="Tahoma" pitchFamily="34" charset="0"/>
              </a:rPr>
              <a:t>~Hildegard Peplau</a:t>
            </a:r>
            <a:endParaRPr lang="en-US" sz="2000" b="1"/>
          </a:p>
        </p:txBody>
      </p:sp>
      <p:pic>
        <p:nvPicPr>
          <p:cNvPr id="63496" name="Picture 8" descr="C:\Documents and Settings\ADMIN.JUDY\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990600"/>
            <a:ext cx="2216150" cy="27432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110902" y="6365831"/>
            <a:ext cx="1827781" cy="361511"/>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(Lakeman, 1999) </a:t>
            </a:r>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6"/>
          <p:cNvSpPr>
            <a:spLocks noGrp="1" noChangeArrowheads="1"/>
          </p:cNvSpPr>
          <p:nvPr>
            <p:ph type="title"/>
          </p:nvPr>
        </p:nvSpPr>
        <p:spPr>
          <a:xfrm>
            <a:off x="1295400" y="838200"/>
            <a:ext cx="7086600" cy="533400"/>
          </a:xfrm>
        </p:spPr>
        <p:txBody>
          <a:bodyPr/>
          <a:lstStyle/>
          <a:p>
            <a:pPr algn="ctr"/>
            <a:r>
              <a:rPr lang="en-US" sz="3000" b="1"/>
              <a:t>References</a:t>
            </a:r>
          </a:p>
        </p:txBody>
      </p:sp>
      <p:sp>
        <p:nvSpPr>
          <p:cNvPr id="10247" name="Rectangle 7"/>
          <p:cNvSpPr>
            <a:spLocks noGrp="1" noChangeArrowheads="1"/>
          </p:cNvSpPr>
          <p:nvPr>
            <p:ph type="body" idx="1"/>
          </p:nvPr>
        </p:nvSpPr>
        <p:spPr>
          <a:xfrm>
            <a:off x="1295400" y="1447800"/>
            <a:ext cx="7086600" cy="5029200"/>
          </a:xfrm>
        </p:spPr>
        <p:txBody>
          <a:bodyPr/>
          <a:lstStyle/>
          <a:p>
            <a:pPr>
              <a:lnSpc>
                <a:spcPct val="90000"/>
              </a:lnSpc>
            </a:pPr>
            <a:r>
              <a:rPr lang="en-US" sz="1800"/>
              <a:t>Erci,B., Sezgin, S., &amp; Kacmaz, Z. (2008). The impact of 	therapeutic relationship on preoperative and 	postoperative 	patient anxiety. </a:t>
            </a:r>
            <a:r>
              <a:rPr lang="en-US" sz="1800" i="1"/>
              <a:t>Australian Journal of Advanced Nursing, 	26</a:t>
            </a:r>
            <a:r>
              <a:rPr lang="en-US" sz="1800"/>
              <a:t>(1), 59-66.</a:t>
            </a:r>
          </a:p>
          <a:p>
            <a:pPr>
              <a:lnSpc>
                <a:spcPct val="90000"/>
              </a:lnSpc>
            </a:pPr>
            <a:r>
              <a:rPr lang="en-US" sz="1800"/>
              <a:t>Fawcett, J., &amp; Swoyer, B. (2008). Chapter 4: Evolution and use 	of formal nursing knowledge. In, Advancing Your Career: 	Concepts of Professional Nursing (pp. 50-81). Philadelphia, 	Pennsylvania: F.A. Davis Company</a:t>
            </a:r>
          </a:p>
          <a:p>
            <a:pPr>
              <a:lnSpc>
                <a:spcPct val="90000"/>
              </a:lnSpc>
            </a:pPr>
            <a:r>
              <a:rPr lang="en-US" sz="1800"/>
              <a:t>Finkelman, A. &amp; Kenner, C. (2012). Professional nursing 	concepts: Competencies for quality leadership. 	Burlington, MA: Jones &amp; Barlett Learning.</a:t>
            </a:r>
          </a:p>
          <a:p>
            <a:pPr>
              <a:lnSpc>
                <a:spcPct val="90000"/>
              </a:lnSpc>
            </a:pPr>
            <a:r>
              <a:rPr lang="en-US" sz="1800"/>
              <a:t>Gastmans, C. (1998). Interpersonal relations in nursing: a 	philosophical-ethical analysis of the work of Hildegard E. 	Peplau. </a:t>
            </a:r>
            <a:r>
              <a:rPr lang="en-US" sz="1800" i="1"/>
              <a:t>Journal Of Advanced Nursing, 28</a:t>
            </a:r>
            <a:r>
              <a:rPr lang="en-US" sz="1800"/>
              <a:t>(6), 1312-1319. 	doi:10.1046/j.1365-2648.1998.00840.x</a:t>
            </a:r>
          </a:p>
          <a:p>
            <a:pPr>
              <a:lnSpc>
                <a:spcPct val="90000"/>
              </a:lnSpc>
            </a:pPr>
            <a:r>
              <a:rPr lang="en-US" sz="1800"/>
              <a:t>Hildegard Peplau. (2010). Retrieved on June 21, 2012 from: </a:t>
            </a:r>
            <a:br>
              <a:rPr lang="en-US" sz="1800"/>
            </a:br>
            <a:r>
              <a:rPr lang="en-US" sz="1800"/>
              <a:t>	http://nursing-resource.com/hildegard-peplau/</a:t>
            </a:r>
          </a:p>
          <a:p>
            <a:pPr>
              <a:lnSpc>
                <a:spcPct val="90000"/>
              </a:lnSpc>
            </a:pPr>
            <a:r>
              <a:rPr lang="en-US" sz="1800"/>
              <a:t>Lakeman, R. (1999). Remembering Hildegard Peplau. 	</a:t>
            </a:r>
            <a:r>
              <a:rPr lang="en-US" sz="1800" i="1"/>
              <a:t>Vision, 5</a:t>
            </a:r>
            <a:r>
              <a:rPr lang="en-US" sz="1800"/>
              <a:t>(8), 29-31.</a:t>
            </a:r>
          </a:p>
          <a:p>
            <a:pPr>
              <a:lnSpc>
                <a:spcPct val="90000"/>
              </a:lnSpc>
            </a:pPr>
            <a:endParaRPr lang="en-US" sz="1800"/>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295400" y="914400"/>
            <a:ext cx="7086600" cy="533400"/>
          </a:xfrm>
        </p:spPr>
        <p:txBody>
          <a:bodyPr/>
          <a:lstStyle/>
          <a:p>
            <a:pPr algn="ctr"/>
            <a:r>
              <a:rPr lang="en-US" sz="3000" b="1"/>
              <a:t>References</a:t>
            </a:r>
          </a:p>
        </p:txBody>
      </p:sp>
      <p:sp>
        <p:nvSpPr>
          <p:cNvPr id="56323" name="Rectangle 3"/>
          <p:cNvSpPr>
            <a:spLocks noGrp="1" noChangeArrowheads="1"/>
          </p:cNvSpPr>
          <p:nvPr>
            <p:ph type="body" idx="1"/>
          </p:nvPr>
        </p:nvSpPr>
        <p:spPr>
          <a:xfrm>
            <a:off x="1295400" y="1447800"/>
            <a:ext cx="7086600" cy="5105400"/>
          </a:xfrm>
        </p:spPr>
        <p:txBody>
          <a:bodyPr/>
          <a:lstStyle/>
          <a:p>
            <a:pPr>
              <a:lnSpc>
                <a:spcPct val="90000"/>
              </a:lnSpc>
            </a:pPr>
            <a:r>
              <a:rPr lang="en-US" sz="1800"/>
              <a:t>Landry, A. (2009). Hildegard Peplau: Interpersonal relations 	nursing theorist. Retrieved on June 22, 2012 from: 	http://suite101.com/article/hildegard-peplau-a146646.</a:t>
            </a:r>
          </a:p>
          <a:p>
            <a:pPr>
              <a:lnSpc>
                <a:spcPct val="90000"/>
              </a:lnSpc>
            </a:pPr>
            <a:r>
              <a:rPr lang="en-US" sz="1800"/>
              <a:t>Merritt, M. K. &amp; Proctor, N. (2010). Conceptualizing the 	functional role of mental health consultation-liaison 	nurse in multi-morbidity, using Peplau’s nursing 	theory. </a:t>
            </a:r>
            <a:r>
              <a:rPr lang="en-US" sz="1800" i="1"/>
              <a:t>Contemporary Nurse, 34</a:t>
            </a:r>
            <a:r>
              <a:rPr lang="en-US" sz="1800"/>
              <a:t>(2), 158-166.</a:t>
            </a:r>
          </a:p>
          <a:p>
            <a:pPr>
              <a:lnSpc>
                <a:spcPct val="90000"/>
              </a:lnSpc>
            </a:pPr>
            <a:r>
              <a:rPr lang="en-US" sz="1800"/>
              <a:t>Nystrom, M. (2007). A patient-oriented perspective in 	existential issues: a theoretical argument for 	applying Peplau's interpersonal relation model in 	healthcare science and practice. </a:t>
            </a:r>
            <a:r>
              <a:rPr lang="en-US" sz="1800" i="1"/>
              <a:t>Scandinavian 	Journal of Caring Sciences. 21</a:t>
            </a:r>
            <a:r>
              <a:rPr lang="en-US" sz="1800"/>
              <a:t>(2): 282-288</a:t>
            </a:r>
            <a:r>
              <a:rPr lang="en-US" sz="1800" i="1"/>
              <a:t>. 	</a:t>
            </a:r>
            <a:r>
              <a:rPr lang="en-US" sz="1800"/>
              <a:t>Retrieved 	from EBSCOhost database.</a:t>
            </a:r>
          </a:p>
          <a:p>
            <a:pPr>
              <a:lnSpc>
                <a:spcPct val="90000"/>
              </a:lnSpc>
            </a:pPr>
            <a:r>
              <a:rPr lang="en-US" sz="1800"/>
              <a:t>Pearson, A. (2008). Dead poets, nursing theorists and 	contemporary nursing practice (4). International 	</a:t>
            </a:r>
            <a:r>
              <a:rPr lang="en-US" sz="1800" i="1"/>
              <a:t>Journal Of Nursing Practice, 14</a:t>
            </a:r>
            <a:r>
              <a:rPr lang="en-US" sz="1800"/>
              <a:t>(2), 79-80.</a:t>
            </a:r>
          </a:p>
          <a:p>
            <a:pPr>
              <a:lnSpc>
                <a:spcPct val="90000"/>
              </a:lnSpc>
            </a:pPr>
            <a:r>
              <a:rPr lang="en-US" sz="1800"/>
              <a:t>Zyblock, D. (2010). Nursing presence in contemporary nursing 	practice. Nursing Forum, 45(2), 120-124. doi:10.1111/j.</a:t>
            </a:r>
          </a:p>
          <a:p>
            <a:pPr>
              <a:lnSpc>
                <a:spcPct val="90000"/>
              </a:lnSpc>
              <a:buFont typeface="Wingdings" pitchFamily="2" charset="2"/>
              <a:buNone/>
            </a:pPr>
            <a:r>
              <a:rPr lang="en-US" sz="1800"/>
              <a:t>		1744-6198.2010.00173.x</a:t>
            </a:r>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ChangeArrowheads="1"/>
          </p:cNvSpPr>
          <p:nvPr>
            <p:ph type="title"/>
          </p:nvPr>
        </p:nvSpPr>
        <p:spPr>
          <a:xfrm>
            <a:off x="1447800" y="838200"/>
            <a:ext cx="7086600" cy="685800"/>
          </a:xfrm>
        </p:spPr>
        <p:txBody>
          <a:bodyPr/>
          <a:lstStyle/>
          <a:p>
            <a:pPr algn="ctr"/>
            <a:r>
              <a:rPr lang="en-US" sz="3000" b="1"/>
              <a:t>Peplau’s Life and Education</a:t>
            </a:r>
          </a:p>
        </p:txBody>
      </p:sp>
      <p:sp>
        <p:nvSpPr>
          <p:cNvPr id="31747" name="Rectangle 1027"/>
          <p:cNvSpPr>
            <a:spLocks noGrp="1" noChangeArrowheads="1"/>
          </p:cNvSpPr>
          <p:nvPr>
            <p:ph type="body" idx="1"/>
          </p:nvPr>
        </p:nvSpPr>
        <p:spPr>
          <a:xfrm>
            <a:off x="1219200" y="1524000"/>
            <a:ext cx="7086600" cy="5029200"/>
          </a:xfrm>
        </p:spPr>
        <p:txBody>
          <a:bodyPr/>
          <a:lstStyle/>
          <a:p>
            <a:r>
              <a:rPr lang="en-US" sz="2400"/>
              <a:t>Born on September 1, 1909 </a:t>
            </a:r>
          </a:p>
          <a:p>
            <a:pPr lvl="2"/>
            <a:r>
              <a:rPr lang="en-US" sz="1800"/>
              <a:t>Reading, PA</a:t>
            </a:r>
          </a:p>
          <a:p>
            <a:pPr lvl="2"/>
            <a:r>
              <a:rPr lang="en-US" sz="1800"/>
              <a:t>One of six children to immigrant parents</a:t>
            </a:r>
          </a:p>
          <a:p>
            <a:r>
              <a:rPr lang="en-US" sz="2400"/>
              <a:t>Earned diploma in nursing in 1931</a:t>
            </a:r>
          </a:p>
          <a:p>
            <a:pPr lvl="2"/>
            <a:r>
              <a:rPr lang="en-US" sz="1800"/>
              <a:t>Pottstown, PA School of Nursing </a:t>
            </a:r>
          </a:p>
          <a:p>
            <a:r>
              <a:rPr lang="en-US" sz="2400"/>
              <a:t>In 1943 received bachelor's degree</a:t>
            </a:r>
          </a:p>
          <a:p>
            <a:pPr lvl="2"/>
            <a:r>
              <a:rPr lang="en-US" sz="1800"/>
              <a:t>Interpersonal psychology </a:t>
            </a:r>
          </a:p>
          <a:p>
            <a:pPr lvl="2"/>
            <a:r>
              <a:rPr lang="en-US" sz="1800"/>
              <a:t>Bennington College in Vermont </a:t>
            </a:r>
          </a:p>
          <a:p>
            <a:r>
              <a:rPr lang="en-US" sz="2400"/>
              <a:t>Earned both Master’s and Doctoral degrees </a:t>
            </a:r>
          </a:p>
          <a:p>
            <a:pPr lvl="2"/>
            <a:r>
              <a:rPr lang="en-US" sz="1800"/>
              <a:t>Teachers College, Columbia University </a:t>
            </a:r>
          </a:p>
          <a:p>
            <a:r>
              <a:rPr lang="en-US" sz="2400"/>
              <a:t>Certified in psychoanalysis </a:t>
            </a:r>
          </a:p>
          <a:p>
            <a:pPr lvl="2"/>
            <a:r>
              <a:rPr lang="en-US" sz="1800"/>
              <a:t>William Alanson White Institute of New York City</a:t>
            </a:r>
          </a:p>
        </p:txBody>
      </p:sp>
      <p:sp>
        <p:nvSpPr>
          <p:cNvPr id="6" name="TextBox 5"/>
          <p:cNvSpPr txBox="1"/>
          <p:nvPr/>
        </p:nvSpPr>
        <p:spPr>
          <a:xfrm>
            <a:off x="5011998" y="6305550"/>
            <a:ext cx="3988354"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(Hildegard Peplau, 2010; Lakeman, 1999)</a:t>
            </a:r>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447800" y="914400"/>
            <a:ext cx="7086600" cy="609600"/>
          </a:xfrm>
        </p:spPr>
        <p:txBody>
          <a:bodyPr/>
          <a:lstStyle/>
          <a:p>
            <a:pPr algn="ctr"/>
            <a:r>
              <a:rPr lang="en-US" sz="3000" b="1"/>
              <a:t>Peplau’s Nursing Career</a:t>
            </a:r>
          </a:p>
        </p:txBody>
      </p:sp>
      <p:sp>
        <p:nvSpPr>
          <p:cNvPr id="52227" name="Rectangle 3"/>
          <p:cNvSpPr>
            <a:spLocks noGrp="1" noChangeArrowheads="1"/>
          </p:cNvSpPr>
          <p:nvPr>
            <p:ph type="body" idx="1"/>
          </p:nvPr>
        </p:nvSpPr>
        <p:spPr>
          <a:xfrm>
            <a:off x="1295400" y="1524000"/>
            <a:ext cx="7086600" cy="4648200"/>
          </a:xfrm>
        </p:spPr>
        <p:txBody>
          <a:bodyPr/>
          <a:lstStyle/>
          <a:p>
            <a:pPr>
              <a:lnSpc>
                <a:spcPct val="90000"/>
              </a:lnSpc>
            </a:pPr>
            <a:r>
              <a:rPr lang="en-US" sz="2400"/>
              <a:t>Began career in 1931</a:t>
            </a:r>
          </a:p>
          <a:p>
            <a:pPr lvl="2">
              <a:lnSpc>
                <a:spcPct val="90000"/>
              </a:lnSpc>
            </a:pPr>
            <a:r>
              <a:rPr lang="en-US" sz="1800"/>
              <a:t>Staff nurse in Pennsylvania and New York City </a:t>
            </a:r>
          </a:p>
          <a:p>
            <a:pPr>
              <a:lnSpc>
                <a:spcPct val="90000"/>
              </a:lnSpc>
            </a:pPr>
            <a:r>
              <a:rPr lang="en-US" sz="2400"/>
              <a:t>Earned a recommendation to Bennington College in Vermont </a:t>
            </a:r>
          </a:p>
          <a:p>
            <a:pPr>
              <a:lnSpc>
                <a:spcPct val="90000"/>
              </a:lnSpc>
            </a:pPr>
            <a:r>
              <a:rPr lang="en-US" sz="2400"/>
              <a:t>1943-1945</a:t>
            </a:r>
          </a:p>
          <a:p>
            <a:pPr lvl="2">
              <a:lnSpc>
                <a:spcPct val="90000"/>
              </a:lnSpc>
            </a:pPr>
            <a:r>
              <a:rPr lang="en-US" sz="1800"/>
              <a:t>Served in the United States Army Nurse Corp</a:t>
            </a:r>
          </a:p>
          <a:p>
            <a:pPr>
              <a:lnSpc>
                <a:spcPct val="90000"/>
              </a:lnSpc>
            </a:pPr>
            <a:r>
              <a:rPr lang="en-US" sz="2400"/>
              <a:t>Developed and taught the first graduate program in psychiatric nursing in the United States  </a:t>
            </a:r>
          </a:p>
          <a:p>
            <a:pPr>
              <a:lnSpc>
                <a:spcPct val="90000"/>
              </a:lnSpc>
            </a:pPr>
            <a:r>
              <a:rPr lang="en-US" sz="2400"/>
              <a:t>1954-1974</a:t>
            </a:r>
          </a:p>
          <a:p>
            <a:pPr lvl="2">
              <a:lnSpc>
                <a:spcPct val="90000"/>
              </a:lnSpc>
            </a:pPr>
            <a:r>
              <a:rPr lang="en-US" sz="1800"/>
              <a:t>Taught at the College of Nursing at Rutgers University</a:t>
            </a:r>
          </a:p>
          <a:p>
            <a:pPr>
              <a:lnSpc>
                <a:spcPct val="90000"/>
              </a:lnSpc>
            </a:pPr>
            <a:r>
              <a:rPr lang="en-US" sz="2400"/>
              <a:t>1975 &amp; 1976</a:t>
            </a:r>
          </a:p>
          <a:p>
            <a:pPr lvl="2">
              <a:lnSpc>
                <a:spcPct val="90000"/>
              </a:lnSpc>
            </a:pPr>
            <a:r>
              <a:rPr lang="en-US" sz="1800"/>
              <a:t>Served at the University of Leuven in Belgium </a:t>
            </a:r>
          </a:p>
        </p:txBody>
      </p:sp>
      <p:sp>
        <p:nvSpPr>
          <p:cNvPr id="6" name="TextBox 5"/>
          <p:cNvSpPr txBox="1"/>
          <p:nvPr/>
        </p:nvSpPr>
        <p:spPr>
          <a:xfrm>
            <a:off x="5011998" y="6305550"/>
            <a:ext cx="3988354"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(Hildegard Peplau, 2010; Lakeman, 1999)</a:t>
            </a: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447800" y="914400"/>
            <a:ext cx="7086600" cy="609600"/>
          </a:xfrm>
        </p:spPr>
        <p:txBody>
          <a:bodyPr/>
          <a:lstStyle/>
          <a:p>
            <a:pPr algn="ctr"/>
            <a:r>
              <a:rPr lang="en-US" sz="3000" b="1"/>
              <a:t>Honors and Achievements</a:t>
            </a:r>
          </a:p>
        </p:txBody>
      </p:sp>
      <p:sp>
        <p:nvSpPr>
          <p:cNvPr id="51203" name="Rectangle 3"/>
          <p:cNvSpPr>
            <a:spLocks noGrp="1" noChangeArrowheads="1"/>
          </p:cNvSpPr>
          <p:nvPr>
            <p:ph type="body" idx="1"/>
          </p:nvPr>
        </p:nvSpPr>
        <p:spPr>
          <a:xfrm>
            <a:off x="1295400" y="1676400"/>
            <a:ext cx="7086600" cy="4572000"/>
          </a:xfrm>
        </p:spPr>
        <p:txBody>
          <a:bodyPr/>
          <a:lstStyle/>
          <a:p>
            <a:r>
              <a:rPr lang="en-US"/>
              <a:t>Advisor to the World Health Organization </a:t>
            </a:r>
          </a:p>
          <a:p>
            <a:r>
              <a:rPr lang="en-US"/>
              <a:t>Member of International Council of Nurses </a:t>
            </a:r>
          </a:p>
          <a:p>
            <a:r>
              <a:rPr lang="en-US"/>
              <a:t>Fellow of the Academy of Sigma Theta Tau </a:t>
            </a:r>
          </a:p>
          <a:p>
            <a:r>
              <a:rPr lang="en-US"/>
              <a:t>Named one of “50 Great Americans” </a:t>
            </a:r>
          </a:p>
          <a:p>
            <a:r>
              <a:rPr lang="en-US"/>
              <a:t>Awarded honorary doctoral degrees from several universities</a:t>
            </a:r>
          </a:p>
          <a:p>
            <a:endParaRPr lang="en-US"/>
          </a:p>
        </p:txBody>
      </p:sp>
      <p:sp>
        <p:nvSpPr>
          <p:cNvPr id="6" name="TextBox 5"/>
          <p:cNvSpPr txBox="1"/>
          <p:nvPr/>
        </p:nvSpPr>
        <p:spPr>
          <a:xfrm>
            <a:off x="5011998" y="6305550"/>
            <a:ext cx="3988354"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(Hildegard Peplau, 2010; Lakeman, 1999)</a:t>
            </a:r>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447800" y="914400"/>
            <a:ext cx="7086600" cy="609600"/>
          </a:xfrm>
        </p:spPr>
        <p:txBody>
          <a:bodyPr/>
          <a:lstStyle/>
          <a:p>
            <a:pPr algn="ctr"/>
            <a:r>
              <a:rPr lang="en-US" sz="3000" b="1"/>
              <a:t>Honors and Achievements, cont.</a:t>
            </a:r>
          </a:p>
        </p:txBody>
      </p:sp>
      <p:sp>
        <p:nvSpPr>
          <p:cNvPr id="60419" name="Rectangle 3"/>
          <p:cNvSpPr>
            <a:spLocks noGrp="1" noChangeArrowheads="1"/>
          </p:cNvSpPr>
          <p:nvPr>
            <p:ph type="body" idx="1"/>
          </p:nvPr>
        </p:nvSpPr>
        <p:spPr>
          <a:xfrm>
            <a:off x="1295400" y="1752600"/>
            <a:ext cx="7086600" cy="4572000"/>
          </a:xfrm>
        </p:spPr>
        <p:txBody>
          <a:bodyPr/>
          <a:lstStyle/>
          <a:p>
            <a:pPr>
              <a:lnSpc>
                <a:spcPct val="90000"/>
              </a:lnSpc>
            </a:pPr>
            <a:r>
              <a:rPr lang="en-US"/>
              <a:t>Served as executive director and president to the American Nurses Association </a:t>
            </a:r>
          </a:p>
          <a:p>
            <a:pPr>
              <a:lnSpc>
                <a:spcPct val="90000"/>
              </a:lnSpc>
            </a:pPr>
            <a:r>
              <a:rPr lang="en-US"/>
              <a:t>Served two terms on the board of the International Council of Nurses </a:t>
            </a:r>
          </a:p>
          <a:p>
            <a:pPr>
              <a:lnSpc>
                <a:spcPct val="90000"/>
              </a:lnSpc>
            </a:pPr>
            <a:r>
              <a:rPr lang="en-US"/>
              <a:t>Honored as “living legend” in 1996 </a:t>
            </a:r>
          </a:p>
          <a:p>
            <a:pPr>
              <a:lnSpc>
                <a:spcPct val="90000"/>
              </a:lnSpc>
            </a:pPr>
            <a:r>
              <a:rPr lang="en-US"/>
              <a:t>Received the Christiane Reimann Prize in 1997 </a:t>
            </a:r>
          </a:p>
          <a:p>
            <a:pPr>
              <a:lnSpc>
                <a:spcPct val="90000"/>
              </a:lnSpc>
            </a:pPr>
            <a:r>
              <a:rPr lang="en-US"/>
              <a:t>American Nurses Association Hall of Fame 1998 Inductee</a:t>
            </a:r>
          </a:p>
        </p:txBody>
      </p:sp>
      <p:sp>
        <p:nvSpPr>
          <p:cNvPr id="6" name="TextBox 5"/>
          <p:cNvSpPr txBox="1"/>
          <p:nvPr/>
        </p:nvSpPr>
        <p:spPr>
          <a:xfrm>
            <a:off x="6635285" y="6305550"/>
            <a:ext cx="2421500"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(Hildegard Peplau, 2010)</a:t>
            </a:r>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a:xfrm>
            <a:off x="1447800" y="914400"/>
            <a:ext cx="7315200" cy="533400"/>
          </a:xfrm>
        </p:spPr>
        <p:txBody>
          <a:bodyPr/>
          <a:lstStyle/>
          <a:p>
            <a:pPr algn="ctr"/>
            <a:r>
              <a:rPr lang="en-US" sz="3000" b="1"/>
              <a:t>What Prompted Theory?</a:t>
            </a:r>
          </a:p>
        </p:txBody>
      </p:sp>
      <p:sp>
        <p:nvSpPr>
          <p:cNvPr id="6151" name="Rectangle 7"/>
          <p:cNvSpPr>
            <a:spLocks noGrp="1" noChangeArrowheads="1"/>
          </p:cNvSpPr>
          <p:nvPr>
            <p:ph type="body" idx="1"/>
          </p:nvPr>
        </p:nvSpPr>
        <p:spPr>
          <a:xfrm>
            <a:off x="1295400" y="1524000"/>
            <a:ext cx="7086600" cy="4419600"/>
          </a:xfrm>
        </p:spPr>
        <p:txBody>
          <a:bodyPr/>
          <a:lstStyle/>
          <a:p>
            <a:r>
              <a:rPr lang="en-US"/>
              <a:t>Inferior educational system</a:t>
            </a:r>
          </a:p>
          <a:p>
            <a:r>
              <a:rPr lang="en-US"/>
              <a:t>Theoretical learning was discouraged</a:t>
            </a:r>
          </a:p>
          <a:p>
            <a:r>
              <a:rPr lang="en-US"/>
              <a:t>Doctors didn't let nurses have initiative</a:t>
            </a:r>
          </a:p>
          <a:p>
            <a:r>
              <a:rPr lang="en-US"/>
              <a:t>Women were discriminated against</a:t>
            </a:r>
          </a:p>
          <a:p>
            <a:r>
              <a:rPr lang="en-US"/>
              <a:t>Nurses were seen as being "morally virtuous"  women who try to reduce the suffering of the patients that are in need and faithfully obey the doctors</a:t>
            </a:r>
          </a:p>
          <a:p>
            <a:r>
              <a:rPr lang="en-US"/>
              <a:t>Desire to make nursing more professional</a:t>
            </a:r>
          </a:p>
        </p:txBody>
      </p:sp>
      <p:sp>
        <p:nvSpPr>
          <p:cNvPr id="6" name="TextBox 5"/>
          <p:cNvSpPr txBox="1"/>
          <p:nvPr/>
        </p:nvSpPr>
        <p:spPr>
          <a:xfrm>
            <a:off x="7043753" y="6305550"/>
            <a:ext cx="1917172"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(Gastmans, 1998)</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447800" y="914400"/>
            <a:ext cx="7086600" cy="533400"/>
          </a:xfrm>
        </p:spPr>
        <p:txBody>
          <a:bodyPr/>
          <a:lstStyle/>
          <a:p>
            <a:pPr algn="ctr"/>
            <a:r>
              <a:rPr lang="en-US" sz="3000" b="1"/>
              <a:t>How the Theory Developed</a:t>
            </a:r>
          </a:p>
        </p:txBody>
      </p:sp>
      <p:sp>
        <p:nvSpPr>
          <p:cNvPr id="38915" name="Rectangle 3"/>
          <p:cNvSpPr>
            <a:spLocks noGrp="1" noChangeArrowheads="1"/>
          </p:cNvSpPr>
          <p:nvPr>
            <p:ph type="body" idx="1"/>
          </p:nvPr>
        </p:nvSpPr>
        <p:spPr>
          <a:xfrm>
            <a:off x="1295400" y="1600200"/>
            <a:ext cx="7086600" cy="4495800"/>
          </a:xfrm>
        </p:spPr>
        <p:txBody>
          <a:bodyPr/>
          <a:lstStyle/>
          <a:p>
            <a:r>
              <a:rPr lang="en-US" sz="2400"/>
              <a:t>Wanted to make nursing an autonomous profession</a:t>
            </a:r>
          </a:p>
          <a:p>
            <a:pPr lvl="2"/>
            <a:r>
              <a:rPr lang="en-US" sz="1800"/>
              <a:t>Peplau's view was that a nurse was more than the doctor's handmaiden</a:t>
            </a:r>
          </a:p>
          <a:p>
            <a:pPr lvl="2"/>
            <a:r>
              <a:rPr lang="en-US" sz="1800"/>
              <a:t>Nurses should be more than caretakers</a:t>
            </a:r>
          </a:p>
          <a:p>
            <a:pPr lvl="2"/>
            <a:r>
              <a:rPr lang="en-US" sz="1800"/>
              <a:t>Research in nursing is important for autonomous profession</a:t>
            </a:r>
          </a:p>
          <a:p>
            <a:r>
              <a:rPr lang="en-US" sz="2400"/>
              <a:t>Gave attention to the patient's reaction to illness  </a:t>
            </a:r>
          </a:p>
          <a:p>
            <a:r>
              <a:rPr lang="en-US" sz="2400"/>
              <a:t>Provided most accurate information</a:t>
            </a:r>
          </a:p>
          <a:p>
            <a:r>
              <a:rPr lang="en-US" sz="2400"/>
              <a:t>More independence as nurse pushed the development of theories</a:t>
            </a:r>
          </a:p>
        </p:txBody>
      </p:sp>
      <p:sp>
        <p:nvSpPr>
          <p:cNvPr id="6" name="TextBox 5"/>
          <p:cNvSpPr txBox="1"/>
          <p:nvPr/>
        </p:nvSpPr>
        <p:spPr>
          <a:xfrm>
            <a:off x="7043753" y="6305550"/>
            <a:ext cx="1917172"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(Gastmans, 1998)</a:t>
            </a: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447800" y="914400"/>
            <a:ext cx="7086600" cy="533400"/>
          </a:xfrm>
        </p:spPr>
        <p:txBody>
          <a:bodyPr/>
          <a:lstStyle/>
          <a:p>
            <a:pPr algn="ctr"/>
            <a:r>
              <a:rPr lang="en-US" sz="3000" b="1"/>
              <a:t>How the Theory Developed, cont.</a:t>
            </a:r>
          </a:p>
        </p:txBody>
      </p:sp>
      <p:sp>
        <p:nvSpPr>
          <p:cNvPr id="39939" name="Rectangle 3"/>
          <p:cNvSpPr>
            <a:spLocks noGrp="1" noChangeArrowheads="1"/>
          </p:cNvSpPr>
          <p:nvPr>
            <p:ph type="body" idx="1"/>
          </p:nvPr>
        </p:nvSpPr>
        <p:spPr>
          <a:xfrm>
            <a:off x="1295400" y="1524000"/>
            <a:ext cx="7086600" cy="4572000"/>
          </a:xfrm>
        </p:spPr>
        <p:txBody>
          <a:bodyPr/>
          <a:lstStyle/>
          <a:p>
            <a:pPr>
              <a:lnSpc>
                <a:spcPct val="90000"/>
              </a:lnSpc>
            </a:pPr>
            <a:r>
              <a:rPr lang="en-US" sz="2400"/>
              <a:t>Struggled for greater integration of theory and practice</a:t>
            </a:r>
          </a:p>
          <a:p>
            <a:pPr>
              <a:lnSpc>
                <a:spcPct val="90000"/>
              </a:lnSpc>
            </a:pPr>
            <a:r>
              <a:rPr lang="en-US" sz="2400"/>
              <a:t>Made her own clinical experience </a:t>
            </a:r>
          </a:p>
          <a:p>
            <a:pPr lvl="2">
              <a:lnSpc>
                <a:spcPct val="90000"/>
              </a:lnSpc>
            </a:pPr>
            <a:r>
              <a:rPr lang="en-US"/>
              <a:t>practiced with students</a:t>
            </a:r>
          </a:p>
          <a:p>
            <a:pPr lvl="2">
              <a:lnSpc>
                <a:spcPct val="90000"/>
              </a:lnSpc>
            </a:pPr>
            <a:r>
              <a:rPr lang="en-US"/>
              <a:t>gathered empirical data</a:t>
            </a:r>
          </a:p>
          <a:p>
            <a:pPr lvl="2">
              <a:lnSpc>
                <a:spcPct val="90000"/>
              </a:lnSpc>
            </a:pPr>
            <a:r>
              <a:rPr lang="en-US"/>
              <a:t>tested and confronted students with certain ideas from social sciences</a:t>
            </a:r>
          </a:p>
          <a:p>
            <a:pPr lvl="2">
              <a:lnSpc>
                <a:spcPct val="90000"/>
              </a:lnSpc>
            </a:pPr>
            <a:r>
              <a:rPr lang="en-US"/>
              <a:t>compared findings with practical situations</a:t>
            </a:r>
          </a:p>
          <a:p>
            <a:pPr>
              <a:lnSpc>
                <a:spcPct val="90000"/>
              </a:lnSpc>
            </a:pPr>
            <a:r>
              <a:rPr lang="en-US" sz="2400"/>
              <a:t>Used relative ideas from natural and social sciences</a:t>
            </a:r>
          </a:p>
          <a:p>
            <a:pPr>
              <a:lnSpc>
                <a:spcPct val="90000"/>
              </a:lnSpc>
            </a:pPr>
            <a:r>
              <a:rPr lang="en-US" sz="2400"/>
              <a:t>Nursing promotes health, well-being and care</a:t>
            </a:r>
          </a:p>
          <a:p>
            <a:pPr lvl="2">
              <a:lnSpc>
                <a:spcPct val="90000"/>
              </a:lnSpc>
            </a:pPr>
            <a:r>
              <a:rPr lang="en-US"/>
              <a:t>The best way to attain this is through nurse-patient interaction</a:t>
            </a:r>
            <a:endParaRPr lang="en-US" sz="2400"/>
          </a:p>
        </p:txBody>
      </p:sp>
      <p:sp>
        <p:nvSpPr>
          <p:cNvPr id="6" name="TextBox 5"/>
          <p:cNvSpPr txBox="1"/>
          <p:nvPr/>
        </p:nvSpPr>
        <p:spPr>
          <a:xfrm>
            <a:off x="7043753" y="6305550"/>
            <a:ext cx="1917172"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(Gastmans, 1998)</a:t>
            </a: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47800" y="914400"/>
            <a:ext cx="7086600" cy="685800"/>
          </a:xfrm>
        </p:spPr>
        <p:txBody>
          <a:bodyPr/>
          <a:lstStyle/>
          <a:p>
            <a:pPr algn="ctr"/>
            <a:r>
              <a:rPr lang="en-US" sz="3000" b="1"/>
              <a:t>Four Key Components</a:t>
            </a:r>
          </a:p>
        </p:txBody>
      </p:sp>
      <p:sp>
        <p:nvSpPr>
          <p:cNvPr id="32771" name="Rectangle 3"/>
          <p:cNvSpPr>
            <a:spLocks noGrp="1" noChangeArrowheads="1"/>
          </p:cNvSpPr>
          <p:nvPr>
            <p:ph type="body" idx="1"/>
          </p:nvPr>
        </p:nvSpPr>
        <p:spPr>
          <a:xfrm>
            <a:off x="1295400" y="1828800"/>
            <a:ext cx="7086600" cy="3657600"/>
          </a:xfrm>
        </p:spPr>
        <p:txBody>
          <a:bodyPr/>
          <a:lstStyle/>
          <a:p>
            <a:r>
              <a:rPr lang="en-US" sz="2400"/>
              <a:t>Focus on the relationship between the nurse and patient. </a:t>
            </a:r>
          </a:p>
          <a:p>
            <a:r>
              <a:rPr lang="en-US" sz="2400"/>
              <a:t>This relationship is comprised of four key components:</a:t>
            </a:r>
          </a:p>
          <a:p>
            <a:pPr lvl="2"/>
            <a:r>
              <a:rPr lang="en-US"/>
              <a:t>The nurse</a:t>
            </a:r>
          </a:p>
          <a:p>
            <a:pPr lvl="2"/>
            <a:r>
              <a:rPr lang="en-US"/>
              <a:t>The patient</a:t>
            </a:r>
          </a:p>
          <a:p>
            <a:pPr lvl="2"/>
            <a:r>
              <a:rPr lang="en-US"/>
              <a:t>The professional expertise of the nurse</a:t>
            </a:r>
          </a:p>
          <a:p>
            <a:pPr lvl="2"/>
            <a:r>
              <a:rPr lang="en-US"/>
              <a:t>The patient’s problem or need for which expert nursing services are sought</a:t>
            </a:r>
          </a:p>
        </p:txBody>
      </p:sp>
      <p:sp>
        <p:nvSpPr>
          <p:cNvPr id="6" name="TextBox 5"/>
          <p:cNvSpPr txBox="1"/>
          <p:nvPr/>
        </p:nvSpPr>
        <p:spPr>
          <a:xfrm>
            <a:off x="6424275" y="6305550"/>
            <a:ext cx="2544892" cy="403957"/>
          </a:xfrm>
          <a:prstGeom prst="rect">
            <a:avLst/>
          </a:prstGeom>
          <a:noFill/>
          <a:ln w="28575">
            <a:solidFill>
              <a:schemeClr val="bg1">
                <a:lumMod val="20000"/>
                <a:lumOff val="80000"/>
              </a:schemeClr>
            </a:solidFill>
          </a:ln>
          <a:effectLst>
            <a:glow rad="139700">
              <a:schemeClr val="accent6">
                <a:satMod val="175000"/>
                <a:alpha val="40000"/>
              </a:schemeClr>
            </a:glow>
          </a:effectLst>
        </p:spPr>
        <p:txBody>
          <a:bodyPr>
            <a:spAutoFit/>
          </a:bodyPr>
          <a:lstStyle>
            <a:lvl1pPr eaLnBrk="0" hangingPunct="0">
              <a:defRPr kumimoji="1" sz="2400">
                <a:solidFill>
                  <a:schemeClr val="tx1"/>
                </a:solidFill>
                <a:latin typeface="Arial"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lgn="ctr" eaLnBrk="1" hangingPunct="1"/>
            <a:r>
              <a:rPr kumimoji="0" lang="en-US" sz="1600">
                <a:latin typeface="Tahoma" pitchFamily="34" charset="0"/>
              </a:rPr>
              <a:t>(Fawcett &amp; Swoyer, 1998)</a:t>
            </a:r>
          </a:p>
        </p:txBody>
      </p:sp>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BRANCHTO" val="262"/>
  <p:tag name="HOTSPOTTYPE" val="DefinedInNavigator"/>
  <p:tag name="DEFINEDINNAVIGATOR" val="True"/>
</p:tagLst>
</file>

<file path=ppt/theme/theme1.xml><?xml version="1.0" encoding="utf-8"?>
<a:theme xmlns:a="http://schemas.openxmlformats.org/drawingml/2006/main" name="Recommending A Strategy">
  <a:themeElements>
    <a:clrScheme name="Recommending A Strategy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fontScheme name="Recommending A Strategy">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ecommending A Strategy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Recommending A Strategy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ecommending A Strategy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Recommending A Strategy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Office\Templates\1033\Recommending A Strategy.pot</Template>
  <TotalTime>669</TotalTime>
  <Words>3703</Words>
  <Application>Microsoft Office PowerPoint</Application>
  <PresentationFormat>On-screen Show (4:3)</PresentationFormat>
  <Paragraphs>204</Paragraphs>
  <Slides>19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Times New Roman</vt:lpstr>
      <vt:lpstr>Tahoma</vt:lpstr>
      <vt:lpstr>Wingdings</vt:lpstr>
      <vt:lpstr>Helvetica</vt:lpstr>
      <vt:lpstr>Recommending A Strategy</vt:lpstr>
      <vt:lpstr>Hildegard Peplau  Interpersonal Relations in Nursing</vt:lpstr>
      <vt:lpstr>Peplau’s Life and Education</vt:lpstr>
      <vt:lpstr>Peplau’s Nursing Career</vt:lpstr>
      <vt:lpstr>Honors and Achievements</vt:lpstr>
      <vt:lpstr>Honors and Achievements, cont.</vt:lpstr>
      <vt:lpstr>What Prompted Theory?</vt:lpstr>
      <vt:lpstr>How the Theory Developed</vt:lpstr>
      <vt:lpstr>How the Theory Developed, cont.</vt:lpstr>
      <vt:lpstr>Four Key Components</vt:lpstr>
      <vt:lpstr>Phases of Nurse-Patient Relationship</vt:lpstr>
      <vt:lpstr>Roles of a Nurse</vt:lpstr>
      <vt:lpstr>Impact on Direct Patient Care</vt:lpstr>
      <vt:lpstr>Examples of Impact on Direct Patient Care</vt:lpstr>
      <vt:lpstr>Pre and Post-surgery Example of Direct Patient Care Impact</vt:lpstr>
      <vt:lpstr>What Does the Theory Mean for Nursing?</vt:lpstr>
      <vt:lpstr>Concepts for Enhancing Nurse-Patient Relationships</vt:lpstr>
      <vt:lpstr>PowerPoint Presentation</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Hildegard Peplau  Interpersonal Relations in Nursing</dc:title>
  <dc:creator>nobody</dc:creator>
  <cp:lastModifiedBy>Michael</cp:lastModifiedBy>
  <cp:revision>22</cp:revision>
  <cp:lastPrinted>1601-01-01T00:00:00Z</cp:lastPrinted>
  <dcterms:created xsi:type="dcterms:W3CDTF">2012-06-22T15:36:29Z</dcterms:created>
  <dcterms:modified xsi:type="dcterms:W3CDTF">2012-07-03T01:56:34Z</dcterms:modified>
</cp:coreProperties>
</file>