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8" r:id="rId2"/>
    <p:sldId id="265" r:id="rId3"/>
    <p:sldId id="284" r:id="rId4"/>
    <p:sldId id="268" r:id="rId5"/>
    <p:sldId id="264" r:id="rId6"/>
    <p:sldId id="267" r:id="rId7"/>
    <p:sldId id="266" r:id="rId8"/>
    <p:sldId id="270" r:id="rId9"/>
    <p:sldId id="283" r:id="rId10"/>
    <p:sldId id="271" r:id="rId11"/>
    <p:sldId id="274" r:id="rId12"/>
    <p:sldId id="277" r:id="rId13"/>
    <p:sldId id="276" r:id="rId14"/>
    <p:sldId id="279" r:id="rId15"/>
    <p:sldId id="282" r:id="rId16"/>
    <p:sldId id="285" r:id="rId17"/>
    <p:sldId id="269"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096C2F0-FFE7-40CF-8B01-5ECB041973D5}" type="datetimeFigureOut">
              <a:rPr lang="en-US" smtClean="0"/>
              <a:pPr/>
              <a:t>7/18/2010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EDFA16F6-25CB-4C91-A082-C740CCD0330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096C2F0-FFE7-40CF-8B01-5ECB041973D5}" type="datetimeFigureOut">
              <a:rPr lang="en-US" smtClean="0"/>
              <a:pPr/>
              <a:t>7/18/2010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DFA16F6-25CB-4C91-A082-C740CCD03305}"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B096C2F0-FFE7-40CF-8B01-5ECB041973D5}" type="datetimeFigureOut">
              <a:rPr lang="en-US" smtClean="0"/>
              <a:pPr/>
              <a:t>7/18/2010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EDFA16F6-25CB-4C91-A082-C740CCD03305}"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096C2F0-FFE7-40CF-8B01-5ECB041973D5}" type="datetimeFigureOut">
              <a:rPr lang="en-US" smtClean="0"/>
              <a:pPr/>
              <a:t>7/18/2010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DFA16F6-25CB-4C91-A082-C740CCD03305}"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096C2F0-FFE7-40CF-8B01-5ECB041973D5}" type="datetimeFigureOut">
              <a:rPr lang="en-US" smtClean="0"/>
              <a:pPr/>
              <a:t>7/18/2010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EDFA16F6-25CB-4C91-A082-C740CCD0330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096C2F0-FFE7-40CF-8B01-5ECB041973D5}" type="datetimeFigureOut">
              <a:rPr lang="en-US" smtClean="0"/>
              <a:pPr/>
              <a:t>7/18/2010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DFA16F6-25CB-4C91-A082-C740CCD03305}"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096C2F0-FFE7-40CF-8B01-5ECB041973D5}" type="datetimeFigureOut">
              <a:rPr lang="en-US" smtClean="0"/>
              <a:pPr/>
              <a:t>7/18/2010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DFA16F6-25CB-4C91-A082-C740CCD03305}"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096C2F0-FFE7-40CF-8B01-5ECB041973D5}" type="datetimeFigureOut">
              <a:rPr lang="en-US" smtClean="0"/>
              <a:pPr/>
              <a:t>7/18/2010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DFA16F6-25CB-4C91-A082-C740CCD03305}"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B096C2F0-FFE7-40CF-8B01-5ECB041973D5}" type="datetimeFigureOut">
              <a:rPr lang="en-US" smtClean="0"/>
              <a:pPr/>
              <a:t>7/18/2010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EDFA16F6-25CB-4C91-A082-C740CCD03305}"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096C2F0-FFE7-40CF-8B01-5ECB041973D5}" type="datetimeFigureOut">
              <a:rPr lang="en-US" smtClean="0"/>
              <a:pPr/>
              <a:t>7/18/2010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DFA16F6-25CB-4C91-A082-C740CCD03305}"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B096C2F0-FFE7-40CF-8B01-5ECB041973D5}" type="datetimeFigureOut">
              <a:rPr lang="en-US" smtClean="0"/>
              <a:pPr/>
              <a:t>7/18/2010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DFA16F6-25CB-4C91-A082-C740CCD03305}"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096C2F0-FFE7-40CF-8B01-5ECB041973D5}" type="datetimeFigureOut">
              <a:rPr lang="en-US" smtClean="0"/>
              <a:pPr/>
              <a:t>7/18/2010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EDFA16F6-25CB-4C91-A082-C740CCD033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514600" y="533400"/>
            <a:ext cx="6400800" cy="3657600"/>
          </a:xfrm>
        </p:spPr>
        <p:txBody>
          <a:bodyPr/>
          <a:lstStyle/>
          <a:p>
            <a:r>
              <a:rPr lang="en-US" sz="5400" b="0" cap="none"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Hildegard</a:t>
            </a:r>
            <a:r>
              <a:rPr lang="en-US" sz="5400" b="0" dirty="0" smtClean="0"/>
              <a:t> </a:t>
            </a:r>
            <a:r>
              <a:rPr lang="en-US" sz="5400" dirty="0" err="1" smtClean="0"/>
              <a:t>peplau</a:t>
            </a:r>
            <a:r>
              <a:rPr lang="en-US" sz="5400" dirty="0" smtClean="0"/>
              <a:t/>
            </a:r>
            <a:br>
              <a:rPr lang="en-US" sz="5400" dirty="0" smtClean="0"/>
            </a:br>
            <a:endParaRPr lang="en-US" sz="5400" dirty="0"/>
          </a:p>
        </p:txBody>
      </p:sp>
      <p:sp>
        <p:nvSpPr>
          <p:cNvPr id="3" name="Subtitle 2"/>
          <p:cNvSpPr>
            <a:spLocks noGrp="1"/>
          </p:cNvSpPr>
          <p:nvPr>
            <p:ph type="subTitle" idx="1"/>
          </p:nvPr>
        </p:nvSpPr>
        <p:spPr>
          <a:xfrm>
            <a:off x="3429000" y="4572000"/>
            <a:ext cx="5257800" cy="1329848"/>
          </a:xfrm>
        </p:spPr>
        <p:txBody>
          <a:bodyPr>
            <a:normAutofit lnSpcReduction="10000"/>
          </a:bodyPr>
          <a:lstStyle/>
          <a:p>
            <a:endParaRPr lang="en-US" dirty="0" smtClean="0"/>
          </a:p>
          <a:p>
            <a:r>
              <a:rPr lang="en-US" dirty="0" smtClean="0"/>
              <a:t>Presented by: Mackenzie Boehme, Kaitlin Fleischman, Marianne Miller, Ajay </a:t>
            </a:r>
            <a:r>
              <a:rPr lang="en-US" dirty="0" err="1" smtClean="0"/>
              <a:t>Perecherla</a:t>
            </a:r>
            <a:r>
              <a:rPr lang="en-US" dirty="0" smtClean="0"/>
              <a:t>, Andrea </a:t>
            </a:r>
            <a:r>
              <a:rPr lang="en-US" dirty="0" err="1" smtClean="0"/>
              <a:t>Unzicker</a:t>
            </a:r>
            <a:endParaRPr lang="en-US" dirty="0"/>
          </a:p>
        </p:txBody>
      </p:sp>
      <p:pic>
        <p:nvPicPr>
          <p:cNvPr id="4" name="Picture 4" descr="Hildegard Peplau"/>
          <p:cNvPicPr>
            <a:picLocks noChangeAspect="1" noChangeArrowheads="1"/>
          </p:cNvPicPr>
          <p:nvPr/>
        </p:nvPicPr>
        <p:blipFill>
          <a:blip r:embed="rId2" cstate="print"/>
          <a:srcRect/>
          <a:stretch>
            <a:fillRect/>
          </a:stretch>
        </p:blipFill>
        <p:spPr bwMode="auto">
          <a:xfrm>
            <a:off x="533400" y="1524000"/>
            <a:ext cx="1828800" cy="2438400"/>
          </a:xfrm>
          <a:prstGeom prst="rect">
            <a:avLst/>
          </a:prstGeom>
          <a:noFill/>
        </p:spPr>
      </p:pic>
      <p:sp>
        <p:nvSpPr>
          <p:cNvPr id="5" name="TextBox 4"/>
          <p:cNvSpPr txBox="1"/>
          <p:nvPr/>
        </p:nvSpPr>
        <p:spPr>
          <a:xfrm>
            <a:off x="609600" y="4038600"/>
            <a:ext cx="1752600" cy="261610"/>
          </a:xfrm>
          <a:prstGeom prst="rect">
            <a:avLst/>
          </a:prstGeom>
          <a:noFill/>
        </p:spPr>
        <p:txBody>
          <a:bodyPr wrap="square" rtlCol="0">
            <a:spAutoFit/>
          </a:bodyPr>
          <a:lstStyle/>
          <a:p>
            <a:r>
              <a:rPr lang="en-US" sz="1100" dirty="0" smtClean="0">
                <a:solidFill>
                  <a:schemeClr val="bg1"/>
                </a:solidFill>
              </a:rPr>
              <a:t>Photo: (Callaway, 2002)</a:t>
            </a:r>
            <a:endParaRPr lang="en-US" sz="1100" dirty="0">
              <a:solidFill>
                <a:schemeClr val="bg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3777957"/>
          </a:xfrm>
          <a:prstGeom prst="rect">
            <a:avLst/>
          </a:prstGeom>
          <a:noFill/>
        </p:spPr>
        <p:txBody>
          <a:bodyPr wrap="square" rtlCol="0">
            <a:spAutoFit/>
          </a:bodyPr>
          <a:lstStyle/>
          <a:p>
            <a:pPr hangingPunct="0"/>
            <a:r>
              <a:rPr lang="en-US" sz="2000" dirty="0" smtClean="0">
                <a:solidFill>
                  <a:schemeClr val="bg1"/>
                </a:solidFill>
                <a:latin typeface="Arial" pitchFamily="34" charset="0"/>
                <a:cs typeface="Arial" pitchFamily="34" charset="0"/>
              </a:rPr>
              <a:t>There </a:t>
            </a:r>
            <a:r>
              <a:rPr lang="en-US" sz="2000" dirty="0">
                <a:solidFill>
                  <a:schemeClr val="bg1"/>
                </a:solidFill>
                <a:latin typeface="Arial" pitchFamily="34" charset="0"/>
                <a:cs typeface="Arial" pitchFamily="34" charset="0"/>
              </a:rPr>
              <a:t>are four distinct phases to her </a:t>
            </a:r>
            <a:r>
              <a:rPr lang="en-US" sz="2000" dirty="0" smtClean="0">
                <a:solidFill>
                  <a:schemeClr val="bg1"/>
                </a:solidFill>
                <a:latin typeface="Arial" pitchFamily="34" charset="0"/>
                <a:cs typeface="Arial" pitchFamily="34" charset="0"/>
              </a:rPr>
              <a:t>theory:</a:t>
            </a:r>
          </a:p>
          <a:p>
            <a:pPr hangingPunct="0"/>
            <a:endParaRPr lang="en-US" sz="2000" dirty="0">
              <a:solidFill>
                <a:schemeClr val="bg1"/>
              </a:solidFill>
              <a:latin typeface="Arial" pitchFamily="34" charset="0"/>
              <a:cs typeface="Arial" pitchFamily="34" charset="0"/>
            </a:endParaRPr>
          </a:p>
          <a:p>
            <a:pPr hangingPunct="0"/>
            <a:r>
              <a:rPr lang="en-US" sz="2000" b="1" dirty="0">
                <a:solidFill>
                  <a:schemeClr val="bg1"/>
                </a:solidFill>
                <a:latin typeface="Arial" pitchFamily="34" charset="0"/>
                <a:cs typeface="Arial" pitchFamily="34" charset="0"/>
              </a:rPr>
              <a:t> </a:t>
            </a:r>
            <a:r>
              <a:rPr lang="en-US" sz="2000" b="1" dirty="0" smtClean="0">
                <a:solidFill>
                  <a:schemeClr val="bg1"/>
                </a:solidFill>
                <a:latin typeface="Arial" pitchFamily="34" charset="0"/>
                <a:cs typeface="Arial" pitchFamily="34" charset="0"/>
              </a:rPr>
              <a:t>            </a:t>
            </a:r>
            <a:r>
              <a:rPr lang="en-US" sz="1550" b="1" dirty="0" smtClean="0">
                <a:solidFill>
                  <a:schemeClr val="bg1"/>
                </a:solidFill>
                <a:latin typeface="Arial" pitchFamily="34" charset="0"/>
                <a:cs typeface="Arial" pitchFamily="34" charset="0"/>
              </a:rPr>
              <a:t>4) Resolution Phase </a:t>
            </a:r>
            <a:r>
              <a:rPr lang="en-US" sz="1550" dirty="0" smtClean="0">
                <a:solidFill>
                  <a:schemeClr val="bg1"/>
                </a:solidFill>
                <a:latin typeface="Arial" pitchFamily="34" charset="0"/>
                <a:cs typeface="Arial" pitchFamily="34" charset="0"/>
              </a:rPr>
              <a:t>	</a:t>
            </a:r>
          </a:p>
          <a:p>
            <a:pPr lvl="2" hangingPunct="0">
              <a:buFont typeface="Arial" pitchFamily="34" charset="0"/>
              <a:buChar char="•"/>
            </a:pPr>
            <a:r>
              <a:rPr lang="en-US" sz="1550" dirty="0" smtClean="0">
                <a:solidFill>
                  <a:schemeClr val="bg1"/>
                </a:solidFill>
                <a:latin typeface="Arial" pitchFamily="34" charset="0"/>
                <a:cs typeface="Arial" pitchFamily="34" charset="0"/>
              </a:rPr>
              <a:t> Since </a:t>
            </a:r>
            <a:r>
              <a:rPr lang="en-US" sz="1550" dirty="0">
                <a:solidFill>
                  <a:schemeClr val="bg1"/>
                </a:solidFill>
                <a:latin typeface="Arial" pitchFamily="34" charset="0"/>
                <a:cs typeface="Arial" pitchFamily="34" charset="0"/>
              </a:rPr>
              <a:t>all of the patients needs have been met the nurse-patient relationship must now come to an </a:t>
            </a:r>
            <a:r>
              <a:rPr lang="en-US" sz="1550" dirty="0" smtClean="0">
                <a:solidFill>
                  <a:schemeClr val="bg1"/>
                </a:solidFill>
                <a:latin typeface="Arial" pitchFamily="34" charset="0"/>
                <a:cs typeface="Arial" pitchFamily="34" charset="0"/>
              </a:rPr>
              <a:t>end.</a:t>
            </a:r>
          </a:p>
          <a:p>
            <a:pPr lvl="2" hangingPunct="0">
              <a:buFont typeface="Arial" pitchFamily="34" charset="0"/>
              <a:buChar char="•"/>
            </a:pPr>
            <a:r>
              <a:rPr lang="en-US" sz="1550" dirty="0" smtClean="0">
                <a:solidFill>
                  <a:schemeClr val="bg1"/>
                </a:solidFill>
                <a:latin typeface="Arial" pitchFamily="34" charset="0"/>
                <a:cs typeface="Arial" pitchFamily="34" charset="0"/>
              </a:rPr>
              <a:t>This </a:t>
            </a:r>
            <a:r>
              <a:rPr lang="en-US" sz="1550" dirty="0">
                <a:solidFill>
                  <a:schemeClr val="bg1"/>
                </a:solidFill>
                <a:latin typeface="Arial" pitchFamily="34" charset="0"/>
                <a:cs typeface="Arial" pitchFamily="34" charset="0"/>
              </a:rPr>
              <a:t>tends to be difficult for both people since they are both attached psychologically </a:t>
            </a:r>
            <a:endParaRPr lang="en-US" sz="1550" dirty="0" smtClean="0">
              <a:solidFill>
                <a:schemeClr val="bg1"/>
              </a:solidFill>
              <a:latin typeface="Arial" pitchFamily="34" charset="0"/>
              <a:cs typeface="Arial" pitchFamily="34" charset="0"/>
            </a:endParaRPr>
          </a:p>
          <a:p>
            <a:pPr lvl="2" hangingPunct="0">
              <a:buFont typeface="Arial" pitchFamily="34" charset="0"/>
              <a:buChar char="•"/>
            </a:pPr>
            <a:r>
              <a:rPr lang="en-US" sz="1550" dirty="0">
                <a:solidFill>
                  <a:schemeClr val="bg1"/>
                </a:solidFill>
                <a:latin typeface="Arial" pitchFamily="34" charset="0"/>
                <a:cs typeface="Arial" pitchFamily="34" charset="0"/>
              </a:rPr>
              <a:t> </a:t>
            </a:r>
            <a:r>
              <a:rPr lang="en-US" sz="1550" dirty="0" smtClean="0">
                <a:solidFill>
                  <a:schemeClr val="bg1"/>
                </a:solidFill>
                <a:latin typeface="Arial" pitchFamily="34" charset="0"/>
                <a:cs typeface="Arial" pitchFamily="34" charset="0"/>
              </a:rPr>
              <a:t>Eventually </a:t>
            </a:r>
            <a:r>
              <a:rPr lang="en-US" sz="1550" dirty="0">
                <a:solidFill>
                  <a:schemeClr val="bg1"/>
                </a:solidFill>
                <a:latin typeface="Arial" pitchFamily="34" charset="0"/>
                <a:cs typeface="Arial" pitchFamily="34" charset="0"/>
              </a:rPr>
              <a:t>the relationship between the nurse and the patient is </a:t>
            </a:r>
            <a:r>
              <a:rPr lang="en-US" sz="1550" dirty="0" smtClean="0">
                <a:solidFill>
                  <a:schemeClr val="bg1"/>
                </a:solidFill>
                <a:latin typeface="Arial" pitchFamily="34" charset="0"/>
                <a:cs typeface="Arial" pitchFamily="34" charset="0"/>
              </a:rPr>
              <a:t>ended</a:t>
            </a:r>
          </a:p>
          <a:p>
            <a:pPr lvl="2" hangingPunct="0">
              <a:buFont typeface="Arial" pitchFamily="34" charset="0"/>
              <a:buChar char="•"/>
            </a:pPr>
            <a:r>
              <a:rPr lang="en-US" sz="1550" dirty="0">
                <a:solidFill>
                  <a:schemeClr val="bg1"/>
                </a:solidFill>
                <a:latin typeface="Arial" pitchFamily="34" charset="0"/>
                <a:cs typeface="Arial" pitchFamily="34" charset="0"/>
              </a:rPr>
              <a:t> </a:t>
            </a:r>
            <a:r>
              <a:rPr lang="en-US" sz="1550" dirty="0" smtClean="0">
                <a:solidFill>
                  <a:schemeClr val="bg1"/>
                </a:solidFill>
                <a:latin typeface="Arial" pitchFamily="34" charset="0"/>
                <a:cs typeface="Arial" pitchFamily="34" charset="0"/>
              </a:rPr>
              <a:t>The </a:t>
            </a:r>
            <a:r>
              <a:rPr lang="en-US" sz="1550" dirty="0">
                <a:solidFill>
                  <a:schemeClr val="bg1"/>
                </a:solidFill>
                <a:latin typeface="Arial" pitchFamily="34" charset="0"/>
                <a:cs typeface="Arial" pitchFamily="34" charset="0"/>
              </a:rPr>
              <a:t>patient then makes new goals to be </a:t>
            </a:r>
            <a:r>
              <a:rPr lang="en-US" sz="1550" dirty="0" smtClean="0">
                <a:solidFill>
                  <a:schemeClr val="bg1"/>
                </a:solidFill>
                <a:latin typeface="Arial" pitchFamily="34" charset="0"/>
                <a:cs typeface="Arial" pitchFamily="34" charset="0"/>
              </a:rPr>
              <a:t>accomplished</a:t>
            </a:r>
          </a:p>
          <a:p>
            <a:pPr lvl="2" hangingPunct="0">
              <a:buFont typeface="Arial" pitchFamily="34" charset="0"/>
              <a:buChar char="•"/>
            </a:pPr>
            <a:r>
              <a:rPr lang="en-US" sz="1550" dirty="0">
                <a:solidFill>
                  <a:schemeClr val="bg1"/>
                </a:solidFill>
                <a:latin typeface="Arial" pitchFamily="34" charset="0"/>
                <a:cs typeface="Arial" pitchFamily="34" charset="0"/>
              </a:rPr>
              <a:t> </a:t>
            </a:r>
            <a:r>
              <a:rPr lang="en-US" sz="1550" dirty="0" smtClean="0">
                <a:solidFill>
                  <a:schemeClr val="bg1"/>
                </a:solidFill>
                <a:latin typeface="Arial" pitchFamily="34" charset="0"/>
                <a:cs typeface="Arial" pitchFamily="34" charset="0"/>
              </a:rPr>
              <a:t>This </a:t>
            </a:r>
            <a:r>
              <a:rPr lang="en-US" sz="1550" dirty="0">
                <a:solidFill>
                  <a:schemeClr val="bg1"/>
                </a:solidFill>
                <a:latin typeface="Arial" pitchFamily="34" charset="0"/>
                <a:cs typeface="Arial" pitchFamily="34" charset="0"/>
              </a:rPr>
              <a:t>phase includes planning for alternative sources of </a:t>
            </a:r>
            <a:r>
              <a:rPr lang="en-US" sz="1550" dirty="0" smtClean="0">
                <a:solidFill>
                  <a:schemeClr val="bg1"/>
                </a:solidFill>
                <a:latin typeface="Arial" pitchFamily="34" charset="0"/>
                <a:cs typeface="Arial" pitchFamily="34" charset="0"/>
              </a:rPr>
              <a:t>support</a:t>
            </a:r>
          </a:p>
          <a:p>
            <a:pPr lvl="2" hangingPunct="0"/>
            <a:endParaRPr lang="en-US" sz="2000" dirty="0" smtClean="0">
              <a:solidFill>
                <a:schemeClr val="bg1"/>
              </a:solidFill>
              <a:latin typeface="Arial" pitchFamily="34" charset="0"/>
              <a:cs typeface="Arial" pitchFamily="34" charset="0"/>
            </a:endParaRPr>
          </a:p>
          <a:p>
            <a:pPr lvl="2" hangingPunct="0"/>
            <a:endParaRPr lang="en-US" sz="2000" dirty="0" smtClean="0">
              <a:solidFill>
                <a:schemeClr val="bg1"/>
              </a:solidFill>
              <a:latin typeface="Arial" pitchFamily="34" charset="0"/>
              <a:cs typeface="Arial" pitchFamily="34" charset="0"/>
            </a:endParaRPr>
          </a:p>
          <a:p>
            <a:pPr lvl="2" hangingPunct="0"/>
            <a:r>
              <a:rPr lang="en-US" sz="1550" dirty="0" smtClean="0">
                <a:solidFill>
                  <a:schemeClr val="bg1"/>
                </a:solidFill>
                <a:latin typeface="Arial" pitchFamily="34" charset="0"/>
                <a:cs typeface="Arial" pitchFamily="34" charset="0"/>
              </a:rPr>
              <a:t>(</a:t>
            </a:r>
            <a:r>
              <a:rPr lang="en-US" sz="1550" dirty="0" err="1" smtClean="0">
                <a:solidFill>
                  <a:schemeClr val="bg1"/>
                </a:solidFill>
                <a:latin typeface="Arial" pitchFamily="34" charset="0"/>
                <a:cs typeface="Arial" pitchFamily="34" charset="0"/>
              </a:rPr>
              <a:t>Lakeman</a:t>
            </a:r>
            <a:r>
              <a:rPr lang="en-US" sz="1550" dirty="0" smtClean="0">
                <a:solidFill>
                  <a:schemeClr val="bg1"/>
                </a:solidFill>
                <a:latin typeface="Arial" pitchFamily="34" charset="0"/>
                <a:cs typeface="Arial" pitchFamily="34" charset="0"/>
              </a:rPr>
              <a:t>, 2007)</a:t>
            </a:r>
            <a:endParaRPr lang="en-US" sz="1550" dirty="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Basic Concepts of the Theory  (continued)</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81000"/>
          </a:xfrm>
          <a:prstGeom prst="rect">
            <a:avLst/>
          </a:prstGeom>
          <a:noFill/>
        </p:spPr>
        <p:txBody>
          <a:bodyPr wrap="square" rtlCol="0">
            <a:spAutoFit/>
          </a:bodyPr>
          <a:lstStyle/>
          <a:p>
            <a:pPr algn="ctr"/>
            <a:r>
              <a:rPr lang="en-US" dirty="0" smtClean="0"/>
              <a:t>10</a:t>
            </a:r>
            <a:endParaRPr lang="en-US"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5355312"/>
          </a:xfrm>
          <a:prstGeom prst="rect">
            <a:avLst/>
          </a:prstGeom>
          <a:noFill/>
        </p:spPr>
        <p:txBody>
          <a:bodyPr wrap="square" rtlCol="0">
            <a:spAutoFit/>
          </a:bodyPr>
          <a:lstStyle/>
          <a:p>
            <a:r>
              <a:rPr lang="en-US" b="1" dirty="0" smtClean="0">
                <a:solidFill>
                  <a:schemeClr val="bg1"/>
                </a:solidFill>
                <a:latin typeface="Arial" pitchFamily="34" charset="0"/>
                <a:cs typeface="Arial" pitchFamily="34" charset="0"/>
              </a:rPr>
              <a:t>Case #1:  Victims of Sexual Violence</a:t>
            </a:r>
          </a:p>
          <a:p>
            <a:pPr>
              <a:buFont typeface="Arial" pitchFamily="34" charset="0"/>
              <a:buChar char="•"/>
            </a:pPr>
            <a:r>
              <a:rPr lang="en-US" dirty="0" smtClean="0">
                <a:solidFill>
                  <a:schemeClr val="bg1"/>
                </a:solidFill>
                <a:latin typeface="Arial" pitchFamily="34" charset="0"/>
                <a:cs typeface="Arial" pitchFamily="34" charset="0"/>
              </a:rPr>
              <a:t>Healthcare Professional Participants</a:t>
            </a:r>
          </a:p>
          <a:p>
            <a:pPr lvl="1"/>
            <a:r>
              <a:rPr lang="en-US" dirty="0" smtClean="0">
                <a:solidFill>
                  <a:schemeClr val="bg1"/>
                </a:solidFill>
                <a:latin typeface="Arial" pitchFamily="34" charset="0"/>
                <a:cs typeface="Arial" pitchFamily="34" charset="0"/>
              </a:rPr>
              <a:t>- Nurses, physicians, psychologists, social workers, counselors, 	and therapists</a:t>
            </a:r>
          </a:p>
          <a:p>
            <a:pPr>
              <a:buFont typeface="Arial" pitchFamily="34" charset="0"/>
              <a:buChar char="•"/>
            </a:pPr>
            <a:r>
              <a:rPr lang="en-US" dirty="0" smtClean="0">
                <a:solidFill>
                  <a:schemeClr val="bg1"/>
                </a:solidFill>
                <a:latin typeface="Arial" pitchFamily="34" charset="0"/>
                <a:cs typeface="Arial" pitchFamily="34" charset="0"/>
              </a:rPr>
              <a:t>Study Methods</a:t>
            </a:r>
          </a:p>
          <a:p>
            <a:pPr lvl="1"/>
            <a:r>
              <a:rPr lang="en-US" dirty="0" smtClean="0">
                <a:solidFill>
                  <a:schemeClr val="bg1"/>
                </a:solidFill>
                <a:latin typeface="Arial" pitchFamily="34" charset="0"/>
                <a:cs typeface="Arial" pitchFamily="34" charset="0"/>
              </a:rPr>
              <a:t>- People from each discipline used </a:t>
            </a:r>
            <a:r>
              <a:rPr lang="en-US" dirty="0" err="1" smtClean="0">
                <a:solidFill>
                  <a:schemeClr val="bg1"/>
                </a:solidFill>
                <a:latin typeface="Arial" pitchFamily="34" charset="0"/>
                <a:cs typeface="Arial" pitchFamily="34" charset="0"/>
              </a:rPr>
              <a:t>Peplau's</a:t>
            </a:r>
            <a:r>
              <a:rPr lang="en-US" dirty="0" smtClean="0">
                <a:solidFill>
                  <a:schemeClr val="bg1"/>
                </a:solidFill>
                <a:latin typeface="Arial" pitchFamily="34" charset="0"/>
                <a:cs typeface="Arial" pitchFamily="34" charset="0"/>
              </a:rPr>
              <a:t> Nursing Roles to the 	patient</a:t>
            </a:r>
          </a:p>
          <a:p>
            <a:pPr lvl="1"/>
            <a:r>
              <a:rPr lang="en-US" dirty="0" smtClean="0">
                <a:solidFill>
                  <a:schemeClr val="bg1"/>
                </a:solidFill>
                <a:latin typeface="Arial" pitchFamily="34" charset="0"/>
                <a:cs typeface="Arial" pitchFamily="34" charset="0"/>
              </a:rPr>
              <a:t> - 60 interviews between healthcare professionals were 	conducted for a few days</a:t>
            </a:r>
          </a:p>
          <a:p>
            <a:pPr lvl="1"/>
            <a:r>
              <a:rPr lang="en-US" dirty="0" smtClean="0">
                <a:solidFill>
                  <a:schemeClr val="bg1"/>
                </a:solidFill>
                <a:latin typeface="Arial" pitchFamily="34" charset="0"/>
                <a:cs typeface="Arial" pitchFamily="34" charset="0"/>
              </a:rPr>
              <a:t>- Patient subjects included 50% African Americans, 35% 	Caucasians, and 15% were biracial.  All the subjects lived in 	poverty</a:t>
            </a:r>
          </a:p>
          <a:p>
            <a:pPr>
              <a:buFont typeface="Arial" pitchFamily="34" charset="0"/>
              <a:buChar char="•"/>
            </a:pPr>
            <a:r>
              <a:rPr lang="en-US" dirty="0" smtClean="0">
                <a:solidFill>
                  <a:schemeClr val="bg1"/>
                </a:solidFill>
                <a:latin typeface="Arial" pitchFamily="34" charset="0"/>
                <a:cs typeface="Arial" pitchFamily="34" charset="0"/>
              </a:rPr>
              <a:t>Results</a:t>
            </a:r>
          </a:p>
          <a:p>
            <a:pPr lvl="1"/>
            <a:r>
              <a:rPr lang="en-US" dirty="0" smtClean="0">
                <a:solidFill>
                  <a:schemeClr val="bg1"/>
                </a:solidFill>
                <a:latin typeface="Arial" pitchFamily="34" charset="0"/>
                <a:cs typeface="Arial" pitchFamily="34" charset="0"/>
              </a:rPr>
              <a:t>- Regardless of discipline, the use of </a:t>
            </a:r>
            <a:r>
              <a:rPr lang="en-US" dirty="0" err="1" smtClean="0">
                <a:solidFill>
                  <a:schemeClr val="bg1"/>
                </a:solidFill>
                <a:latin typeface="Arial" pitchFamily="34" charset="0"/>
                <a:cs typeface="Arial" pitchFamily="34" charset="0"/>
              </a:rPr>
              <a:t>Peplau's</a:t>
            </a:r>
            <a:r>
              <a:rPr lang="en-US" dirty="0" smtClean="0">
                <a:solidFill>
                  <a:schemeClr val="bg1"/>
                </a:solidFill>
                <a:latin typeface="Arial" pitchFamily="34" charset="0"/>
                <a:cs typeface="Arial" pitchFamily="34" charset="0"/>
              </a:rPr>
              <a:t> theory to the 	victims provided comfort in gaining the interviewer’s trust</a:t>
            </a:r>
          </a:p>
          <a:p>
            <a:pPr lvl="1">
              <a:buFontTx/>
              <a:buChar char="-"/>
            </a:pPr>
            <a:r>
              <a:rPr lang="en-US" dirty="0" smtClean="0">
                <a:solidFill>
                  <a:schemeClr val="bg1"/>
                </a:solidFill>
                <a:latin typeface="Arial" pitchFamily="34" charset="0"/>
                <a:cs typeface="Arial" pitchFamily="34" charset="0"/>
              </a:rPr>
              <a:t>The people who worked under the counselor role were able to 	understand how the violence affected their lives</a:t>
            </a:r>
          </a:p>
          <a:p>
            <a:endParaRPr lang="en-US" dirty="0" smtClean="0">
              <a:solidFill>
                <a:schemeClr val="bg1"/>
              </a:solidFill>
              <a:latin typeface="Arial" pitchFamily="34" charset="0"/>
              <a:cs typeface="Arial" pitchFamily="34" charset="0"/>
            </a:endParaRPr>
          </a:p>
          <a:p>
            <a:r>
              <a:rPr lang="en-US" dirty="0" smtClean="0">
                <a:solidFill>
                  <a:schemeClr val="bg1"/>
                </a:solidFill>
                <a:latin typeface="Arial" pitchFamily="34" charset="0"/>
                <a:cs typeface="Arial" pitchFamily="34" charset="0"/>
              </a:rPr>
              <a:t>(</a:t>
            </a:r>
            <a:r>
              <a:rPr lang="en-US" dirty="0" err="1" smtClean="0">
                <a:solidFill>
                  <a:schemeClr val="bg1"/>
                </a:solidFill>
                <a:latin typeface="Arial" pitchFamily="34" charset="0"/>
                <a:cs typeface="Arial" pitchFamily="34" charset="0"/>
              </a:rPr>
              <a:t>Erci</a:t>
            </a:r>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Sezgin</a:t>
            </a:r>
            <a:r>
              <a:rPr lang="en-US" dirty="0" smtClean="0">
                <a:solidFill>
                  <a:schemeClr val="bg1"/>
                </a:solidFill>
                <a:latin typeface="Arial" pitchFamily="34" charset="0"/>
                <a:cs typeface="Arial" pitchFamily="34" charset="0"/>
              </a:rPr>
              <a:t> &amp; </a:t>
            </a:r>
            <a:r>
              <a:rPr lang="en-US" dirty="0" err="1" smtClean="0">
                <a:solidFill>
                  <a:schemeClr val="bg1"/>
                </a:solidFill>
                <a:latin typeface="Arial" pitchFamily="34" charset="0"/>
                <a:cs typeface="Arial" pitchFamily="34" charset="0"/>
              </a:rPr>
              <a:t>Kacmaz</a:t>
            </a:r>
            <a:r>
              <a:rPr lang="en-US" dirty="0" smtClean="0">
                <a:solidFill>
                  <a:schemeClr val="bg1"/>
                </a:solidFill>
                <a:latin typeface="Arial" pitchFamily="34" charset="0"/>
                <a:cs typeface="Arial" pitchFamily="34" charset="0"/>
              </a:rPr>
              <a:t>, 2008)</a:t>
            </a: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The Theory &amp; Direct Patient Care </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81000"/>
          </a:xfrm>
          <a:prstGeom prst="rect">
            <a:avLst/>
          </a:prstGeom>
          <a:noFill/>
        </p:spPr>
        <p:txBody>
          <a:bodyPr wrap="square" rtlCol="0">
            <a:spAutoFit/>
          </a:bodyPr>
          <a:lstStyle/>
          <a:p>
            <a:pPr algn="ctr"/>
            <a:r>
              <a:rPr lang="en-US" dirty="0" smtClean="0"/>
              <a:t>11</a:t>
            </a:r>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6463308"/>
          </a:xfrm>
          <a:prstGeom prst="rect">
            <a:avLst/>
          </a:prstGeom>
          <a:noFill/>
        </p:spPr>
        <p:txBody>
          <a:bodyPr wrap="square" rtlCol="0">
            <a:spAutoFit/>
          </a:bodyPr>
          <a:lstStyle/>
          <a:p>
            <a:pPr hangingPunct="0"/>
            <a:r>
              <a:rPr lang="en-US" b="1" dirty="0" smtClean="0">
                <a:solidFill>
                  <a:schemeClr val="bg1"/>
                </a:solidFill>
                <a:latin typeface="Arial" pitchFamily="34" charset="0"/>
                <a:cs typeface="Arial" pitchFamily="34" charset="0"/>
              </a:rPr>
              <a:t>Case #2: Anxiety Disorders in Preoperative and Postoperative 	Patients</a:t>
            </a:r>
          </a:p>
          <a:p>
            <a:pPr>
              <a:buFont typeface="Arial" pitchFamily="34" charset="0"/>
              <a:buChar char="•"/>
            </a:pPr>
            <a:r>
              <a:rPr lang="en-US" dirty="0" smtClean="0">
                <a:solidFill>
                  <a:schemeClr val="bg1"/>
                </a:solidFill>
                <a:latin typeface="Arial" pitchFamily="34" charset="0"/>
                <a:cs typeface="Arial" pitchFamily="34" charset="0"/>
              </a:rPr>
              <a:t>Background/Setting</a:t>
            </a:r>
          </a:p>
          <a:p>
            <a:pPr lvl="1"/>
            <a:r>
              <a:rPr lang="en-US" dirty="0" smtClean="0">
                <a:solidFill>
                  <a:schemeClr val="bg1"/>
                </a:solidFill>
                <a:latin typeface="Arial" pitchFamily="34" charset="0"/>
                <a:cs typeface="Arial" pitchFamily="34" charset="0"/>
              </a:rPr>
              <a:t>- 120 patients who attended the surgery clinic at </a:t>
            </a:r>
            <a:r>
              <a:rPr lang="en-US" dirty="0" err="1" smtClean="0">
                <a:solidFill>
                  <a:schemeClr val="bg1"/>
                </a:solidFill>
                <a:latin typeface="Arial" pitchFamily="34" charset="0"/>
                <a:cs typeface="Arial" pitchFamily="34" charset="0"/>
              </a:rPr>
              <a:t>Atatürk</a:t>
            </a:r>
            <a:r>
              <a:rPr lang="en-US" dirty="0" smtClean="0">
                <a:solidFill>
                  <a:schemeClr val="bg1"/>
                </a:solidFill>
                <a:latin typeface="Arial" pitchFamily="34" charset="0"/>
                <a:cs typeface="Arial" pitchFamily="34" charset="0"/>
              </a:rPr>
              <a:t>  	University Hospital in Erzurum, Turkey between 1 June and 	30 October 2004 for anxiety disorders.</a:t>
            </a:r>
          </a:p>
          <a:p>
            <a:pPr lvl="1"/>
            <a:r>
              <a:rPr lang="en-US" dirty="0" smtClean="0">
                <a:solidFill>
                  <a:schemeClr val="bg1"/>
                </a:solidFill>
                <a:latin typeface="Arial" pitchFamily="34" charset="0"/>
                <a:cs typeface="Arial" pitchFamily="34" charset="0"/>
              </a:rPr>
              <a:t>- 60 were in the study while 60 is control</a:t>
            </a:r>
          </a:p>
          <a:p>
            <a:pPr>
              <a:buFont typeface="Arial" pitchFamily="34" charset="0"/>
              <a:buChar char="•"/>
            </a:pPr>
            <a:r>
              <a:rPr lang="en-US" dirty="0" smtClean="0">
                <a:solidFill>
                  <a:schemeClr val="bg1"/>
                </a:solidFill>
                <a:latin typeface="Arial" pitchFamily="34" charset="0"/>
                <a:cs typeface="Arial" pitchFamily="34" charset="0"/>
              </a:rPr>
              <a:t>Study Methods</a:t>
            </a:r>
          </a:p>
          <a:p>
            <a:pPr lvl="1"/>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Peplau’s</a:t>
            </a:r>
            <a:r>
              <a:rPr lang="en-US" dirty="0" smtClean="0">
                <a:solidFill>
                  <a:schemeClr val="bg1"/>
                </a:solidFill>
                <a:latin typeface="Arial" pitchFamily="34" charset="0"/>
                <a:cs typeface="Arial" pitchFamily="34" charset="0"/>
              </a:rPr>
              <a:t> Interpersonal Relations Model was used to interact 	with the patients involved in the study</a:t>
            </a:r>
          </a:p>
          <a:p>
            <a:pPr>
              <a:buFont typeface="Arial" pitchFamily="34" charset="0"/>
              <a:buChar char="•"/>
            </a:pPr>
            <a:r>
              <a:rPr lang="en-US" dirty="0" smtClean="0">
                <a:solidFill>
                  <a:schemeClr val="bg1"/>
                </a:solidFill>
                <a:latin typeface="Arial" pitchFamily="34" charset="0"/>
                <a:cs typeface="Arial" pitchFamily="34" charset="0"/>
              </a:rPr>
              <a:t> Results</a:t>
            </a:r>
          </a:p>
          <a:p>
            <a:pPr lvl="1">
              <a:buFontTx/>
              <a:buChar char="-"/>
            </a:pPr>
            <a:r>
              <a:rPr lang="en-US" dirty="0" smtClean="0">
                <a:solidFill>
                  <a:schemeClr val="bg1"/>
                </a:solidFill>
                <a:latin typeface="Arial" pitchFamily="34" charset="0"/>
                <a:cs typeface="Arial" pitchFamily="34" charset="0"/>
              </a:rPr>
              <a:t>There was a significant decrease in anxiety in the 60 patients 	involved in the study using the </a:t>
            </a:r>
            <a:r>
              <a:rPr lang="en-US" dirty="0" err="1" smtClean="0">
                <a:solidFill>
                  <a:schemeClr val="bg1"/>
                </a:solidFill>
                <a:latin typeface="Arial" pitchFamily="34" charset="0"/>
                <a:cs typeface="Arial" pitchFamily="34" charset="0"/>
              </a:rPr>
              <a:t>Peplau’s</a:t>
            </a:r>
            <a:r>
              <a:rPr lang="en-US" dirty="0" smtClean="0">
                <a:solidFill>
                  <a:schemeClr val="bg1"/>
                </a:solidFill>
                <a:latin typeface="Arial" pitchFamily="34" charset="0"/>
                <a:cs typeface="Arial" pitchFamily="34" charset="0"/>
              </a:rPr>
              <a:t> Interpersonal 	Relations Model</a:t>
            </a:r>
          </a:p>
          <a:p>
            <a:endParaRPr lang="en-US" dirty="0" smtClean="0">
              <a:solidFill>
                <a:schemeClr val="bg1"/>
              </a:solidFill>
              <a:latin typeface="Arial" pitchFamily="34" charset="0"/>
              <a:cs typeface="Arial" pitchFamily="34" charset="0"/>
            </a:endParaRPr>
          </a:p>
          <a:p>
            <a:r>
              <a:rPr lang="en-US" dirty="0" smtClean="0">
                <a:solidFill>
                  <a:schemeClr val="bg1"/>
                </a:solidFill>
                <a:latin typeface="Arial" pitchFamily="34" charset="0"/>
                <a:cs typeface="Arial" pitchFamily="34" charset="0"/>
              </a:rPr>
              <a:t>(</a:t>
            </a:r>
            <a:r>
              <a:rPr lang="en-US" dirty="0" err="1" smtClean="0">
                <a:solidFill>
                  <a:schemeClr val="bg1"/>
                </a:solidFill>
                <a:latin typeface="Arial" pitchFamily="34" charset="0"/>
                <a:cs typeface="Arial" pitchFamily="34" charset="0"/>
              </a:rPr>
              <a:t>Courey</a:t>
            </a:r>
            <a:r>
              <a:rPr lang="en-US" dirty="0" smtClean="0">
                <a:solidFill>
                  <a:schemeClr val="bg1"/>
                </a:solidFill>
                <a:latin typeface="Arial" pitchFamily="34" charset="0"/>
                <a:cs typeface="Arial" pitchFamily="34" charset="0"/>
              </a:rPr>
              <a:t>, </a:t>
            </a:r>
            <a:r>
              <a:rPr lang="en-US" dirty="0" err="1" smtClean="0">
                <a:solidFill>
                  <a:schemeClr val="bg1"/>
                </a:solidFill>
                <a:latin typeface="Arial" pitchFamily="34" charset="0"/>
                <a:cs typeface="Arial" pitchFamily="34" charset="0"/>
              </a:rPr>
              <a:t>Martsolf</a:t>
            </a:r>
            <a:r>
              <a:rPr lang="en-US" dirty="0" smtClean="0">
                <a:solidFill>
                  <a:schemeClr val="bg1"/>
                </a:solidFill>
                <a:latin typeface="Arial" pitchFamily="34" charset="0"/>
                <a:cs typeface="Arial" pitchFamily="34" charset="0"/>
              </a:rPr>
              <a:t> &amp; </a:t>
            </a:r>
            <a:r>
              <a:rPr lang="en-US" dirty="0" err="1" smtClean="0">
                <a:solidFill>
                  <a:schemeClr val="bg1"/>
                </a:solidFill>
                <a:latin typeface="Arial" pitchFamily="34" charset="0"/>
                <a:cs typeface="Arial" pitchFamily="34" charset="0"/>
              </a:rPr>
              <a:t>Draucker</a:t>
            </a:r>
            <a:r>
              <a:rPr lang="en-US" dirty="0" smtClean="0">
                <a:solidFill>
                  <a:schemeClr val="bg1"/>
                </a:solidFill>
                <a:latin typeface="Arial" pitchFamily="34" charset="0"/>
                <a:cs typeface="Arial" pitchFamily="34" charset="0"/>
              </a:rPr>
              <a:t>, 2008)</a:t>
            </a:r>
          </a:p>
          <a:p>
            <a:pPr lvl="1"/>
            <a:endParaRPr lang="en-US" dirty="0" smtClean="0">
              <a:solidFill>
                <a:schemeClr val="bg1"/>
              </a:solidFill>
              <a:latin typeface="Arial" pitchFamily="34" charset="0"/>
              <a:cs typeface="Arial" pitchFamily="34" charset="0"/>
            </a:endParaRPr>
          </a:p>
          <a:p>
            <a:pPr lvl="1">
              <a:buNone/>
            </a:pPr>
            <a:endParaRPr lang="en-US" dirty="0" smtClean="0">
              <a:solidFill>
                <a:schemeClr val="bg1"/>
              </a:solidFill>
              <a:latin typeface="Arial" pitchFamily="34" charset="0"/>
              <a:cs typeface="Arial" pitchFamily="34" charset="0"/>
            </a:endParaRPr>
          </a:p>
          <a:p>
            <a:pPr algn="r"/>
            <a:endParaRPr lang="en-US" dirty="0" smtClean="0">
              <a:solidFill>
                <a:schemeClr val="bg1"/>
              </a:solidFill>
              <a:latin typeface="Arial" pitchFamily="34" charset="0"/>
              <a:cs typeface="Arial" pitchFamily="34" charset="0"/>
            </a:endParaRPr>
          </a:p>
          <a:p>
            <a:pPr lvl="1"/>
            <a:endParaRPr lang="en-US" dirty="0" smtClean="0">
              <a:solidFill>
                <a:schemeClr val="bg1"/>
              </a:solidFill>
              <a:latin typeface="Arial" pitchFamily="34" charset="0"/>
              <a:cs typeface="Arial" pitchFamily="34" charset="0"/>
            </a:endParaRPr>
          </a:p>
          <a:p>
            <a:pPr lvl="1"/>
            <a:endParaRPr lang="en-US" dirty="0" smtClean="0">
              <a:solidFill>
                <a:schemeClr val="bg1"/>
              </a:solidFill>
              <a:latin typeface="Arial" pitchFamily="34" charset="0"/>
              <a:cs typeface="Arial" pitchFamily="34" charset="0"/>
            </a:endParaRPr>
          </a:p>
          <a:p>
            <a:pPr hangingPunct="0"/>
            <a:endParaRPr lang="en-US" dirty="0" smtClean="0">
              <a:solidFill>
                <a:schemeClr val="bg1"/>
              </a:solidFill>
              <a:latin typeface="Arial" pitchFamily="34" charset="0"/>
              <a:cs typeface="Arial" pitchFamily="34" charset="0"/>
            </a:endParaRPr>
          </a:p>
          <a:p>
            <a:pPr hangingPunct="0"/>
            <a:endParaRPr lang="en-US" dirty="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The Theory &amp; Direct Patient Care  (continued) </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81000"/>
          </a:xfrm>
          <a:prstGeom prst="rect">
            <a:avLst/>
          </a:prstGeom>
          <a:noFill/>
        </p:spPr>
        <p:txBody>
          <a:bodyPr wrap="square" rtlCol="0">
            <a:spAutoFit/>
          </a:bodyPr>
          <a:lstStyle/>
          <a:p>
            <a:pPr algn="ctr"/>
            <a:r>
              <a:rPr lang="en-US" dirty="0" smtClean="0"/>
              <a:t>12</a:t>
            </a:r>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5016758"/>
          </a:xfrm>
          <a:prstGeom prst="rect">
            <a:avLst/>
          </a:prstGeom>
          <a:noFill/>
        </p:spPr>
        <p:txBody>
          <a:bodyPr wrap="square" rtlCol="0">
            <a:spAutoFit/>
          </a:bodyPr>
          <a:lstStyle/>
          <a:p>
            <a:pPr lvl="0">
              <a:buFont typeface="Arial" pitchFamily="34" charset="0"/>
              <a:buChar char="•"/>
            </a:pPr>
            <a:r>
              <a:rPr lang="en-US" sz="2000" dirty="0" smtClean="0">
                <a:solidFill>
                  <a:schemeClr val="bg1"/>
                </a:solidFill>
                <a:latin typeface="Arial" pitchFamily="34" charset="0"/>
                <a:cs typeface="Arial" pitchFamily="34" charset="0"/>
              </a:rPr>
              <a:t>This theory states that the focus should be the relationship between the nurse and patient, not only focus on just the patient.</a:t>
            </a:r>
          </a:p>
          <a:p>
            <a:pPr lvl="0">
              <a:buFont typeface="Arial" pitchFamily="34" charset="0"/>
              <a:buChar char="•"/>
            </a:pPr>
            <a:endParaRPr lang="en-US" sz="2000" dirty="0" smtClean="0">
              <a:solidFill>
                <a:schemeClr val="bg1"/>
              </a:solidFill>
              <a:latin typeface="Arial" pitchFamily="34" charset="0"/>
              <a:cs typeface="Arial" pitchFamily="34" charset="0"/>
            </a:endParaRPr>
          </a:p>
          <a:p>
            <a:pPr lvl="0">
              <a:buFont typeface="Arial" pitchFamily="34" charset="0"/>
              <a:buChar char="•"/>
            </a:pPr>
            <a:r>
              <a:rPr lang="en-US" sz="2000" dirty="0" smtClean="0">
                <a:solidFill>
                  <a:schemeClr val="bg1"/>
                </a:solidFill>
                <a:latin typeface="Arial" pitchFamily="34" charset="0"/>
                <a:cs typeface="Arial" pitchFamily="34" charset="0"/>
              </a:rPr>
              <a:t>It also states that a nurse has to play different roles in order to build a relationship with the patient.</a:t>
            </a:r>
          </a:p>
          <a:p>
            <a:pPr lvl="0">
              <a:buFont typeface="Arial" pitchFamily="34" charset="0"/>
              <a:buChar char="•"/>
            </a:pPr>
            <a:endParaRPr lang="en-US" sz="2000" dirty="0" smtClean="0">
              <a:solidFill>
                <a:schemeClr val="bg1"/>
              </a:solidFill>
              <a:latin typeface="Arial" pitchFamily="34" charset="0"/>
              <a:cs typeface="Arial" pitchFamily="34" charset="0"/>
            </a:endParaRPr>
          </a:p>
          <a:p>
            <a:pPr lvl="0">
              <a:buFont typeface="Arial" pitchFamily="34" charset="0"/>
              <a:buChar char="•"/>
            </a:pPr>
            <a:r>
              <a:rPr lang="en-US" sz="2000" dirty="0" smtClean="0">
                <a:solidFill>
                  <a:schemeClr val="bg1"/>
                </a:solidFill>
                <a:latin typeface="Arial" pitchFamily="34" charset="0"/>
                <a:cs typeface="Arial" pitchFamily="34" charset="0"/>
              </a:rPr>
              <a:t>The nurse must act counselor, resource, teacher, technical expect, surrogate, and leader.</a:t>
            </a:r>
          </a:p>
          <a:p>
            <a:pPr lvl="0">
              <a:buFont typeface="Arial" pitchFamily="34" charset="0"/>
              <a:buChar char="•"/>
            </a:pPr>
            <a:endParaRPr lang="en-US" sz="2000" dirty="0" smtClean="0">
              <a:solidFill>
                <a:schemeClr val="bg1"/>
              </a:solidFill>
              <a:latin typeface="Arial" pitchFamily="34" charset="0"/>
              <a:cs typeface="Arial" pitchFamily="34" charset="0"/>
            </a:endParaRPr>
          </a:p>
          <a:p>
            <a:pPr lvl="0">
              <a:buFont typeface="Arial" pitchFamily="34" charset="0"/>
              <a:buChar char="•"/>
            </a:pPr>
            <a:r>
              <a:rPr lang="en-US" sz="2000" dirty="0" smtClean="0">
                <a:solidFill>
                  <a:schemeClr val="bg1"/>
                </a:solidFill>
                <a:latin typeface="Arial" pitchFamily="34" charset="0"/>
                <a:cs typeface="Arial" pitchFamily="34" charset="0"/>
              </a:rPr>
              <a:t>The nurse must assess which roles are needed when and how to transform into these different roles depending on each individual patient and situation.  </a:t>
            </a:r>
          </a:p>
          <a:p>
            <a:pPr lvl="0">
              <a:buFont typeface="Arial" pitchFamily="34" charset="0"/>
              <a:buChar char="•"/>
            </a:pPr>
            <a:endParaRPr lang="en-US" sz="2000" dirty="0" smtClean="0">
              <a:solidFill>
                <a:schemeClr val="bg1"/>
              </a:solidFill>
              <a:latin typeface="Arial" pitchFamily="34" charset="0"/>
              <a:cs typeface="Arial" pitchFamily="34" charset="0"/>
            </a:endParaRPr>
          </a:p>
          <a:p>
            <a:pPr lvl="0"/>
            <a:r>
              <a:rPr lang="en-US" sz="2000" dirty="0" smtClean="0">
                <a:solidFill>
                  <a:schemeClr val="bg1"/>
                </a:solidFill>
                <a:latin typeface="Arial" pitchFamily="34" charset="0"/>
                <a:cs typeface="Arial" pitchFamily="34" charset="0"/>
              </a:rPr>
              <a:t>(Chitty &amp; Black, 2010)</a:t>
            </a:r>
          </a:p>
          <a:p>
            <a:pPr hangingPunct="0"/>
            <a:endParaRPr lang="en-US" sz="2000" dirty="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The Theory &amp; Nursing</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81000"/>
          </a:xfrm>
          <a:prstGeom prst="rect">
            <a:avLst/>
          </a:prstGeom>
          <a:noFill/>
        </p:spPr>
        <p:txBody>
          <a:bodyPr wrap="square" rtlCol="0">
            <a:spAutoFit/>
          </a:bodyPr>
          <a:lstStyle/>
          <a:p>
            <a:pPr algn="ctr"/>
            <a:r>
              <a:rPr lang="en-US" dirty="0" smtClean="0"/>
              <a:t>13</a:t>
            </a:r>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5632311"/>
          </a:xfrm>
          <a:prstGeom prst="rect">
            <a:avLst/>
          </a:prstGeom>
          <a:noFill/>
        </p:spPr>
        <p:txBody>
          <a:bodyPr wrap="square" rtlCol="0">
            <a:spAutoFit/>
          </a:bodyPr>
          <a:lstStyle/>
          <a:p>
            <a:pPr lvl="0">
              <a:buFont typeface="Arial" pitchFamily="34" charset="0"/>
              <a:buChar char="•"/>
            </a:pPr>
            <a:r>
              <a:rPr lang="en-US" sz="2000" dirty="0" smtClean="0">
                <a:solidFill>
                  <a:schemeClr val="bg1"/>
                </a:solidFill>
                <a:latin typeface="Arial" pitchFamily="34" charset="0"/>
                <a:cs typeface="Arial" pitchFamily="34" charset="0"/>
              </a:rPr>
              <a:t>This theory means that nursing is becoming a more personal career and has a high demand for good people skills.</a:t>
            </a:r>
          </a:p>
          <a:p>
            <a:pPr lvl="0">
              <a:buFont typeface="Arial" pitchFamily="34" charset="0"/>
              <a:buChar char="•"/>
            </a:pPr>
            <a:endParaRPr lang="en-US" sz="2000" dirty="0" smtClean="0">
              <a:solidFill>
                <a:schemeClr val="bg1"/>
              </a:solidFill>
              <a:latin typeface="Arial" pitchFamily="34" charset="0"/>
              <a:cs typeface="Arial" pitchFamily="34" charset="0"/>
            </a:endParaRPr>
          </a:p>
          <a:p>
            <a:pPr lvl="0">
              <a:buFont typeface="Arial" pitchFamily="34" charset="0"/>
              <a:buChar char="•"/>
            </a:pPr>
            <a:r>
              <a:rPr lang="en-US" sz="2000" dirty="0" smtClean="0">
                <a:solidFill>
                  <a:schemeClr val="bg1"/>
                </a:solidFill>
                <a:latin typeface="Arial" pitchFamily="34" charset="0"/>
                <a:cs typeface="Arial" pitchFamily="34" charset="0"/>
              </a:rPr>
              <a:t>Nurses need to </a:t>
            </a:r>
            <a:r>
              <a:rPr lang="en-US" sz="2000" dirty="0" smtClean="0">
                <a:solidFill>
                  <a:schemeClr val="bg1"/>
                </a:solidFill>
                <a:latin typeface="Arial" pitchFamily="34" charset="0"/>
                <a:cs typeface="Arial" pitchFamily="34" charset="0"/>
              </a:rPr>
              <a:t>be </a:t>
            </a:r>
            <a:r>
              <a:rPr lang="en-US" sz="2000" dirty="0" smtClean="0">
                <a:solidFill>
                  <a:schemeClr val="bg1"/>
                </a:solidFill>
                <a:latin typeface="Arial" pitchFamily="34" charset="0"/>
                <a:cs typeface="Arial" pitchFamily="34" charset="0"/>
              </a:rPr>
              <a:t>effective </a:t>
            </a:r>
            <a:r>
              <a:rPr lang="en-US" sz="2000" dirty="0" smtClean="0">
                <a:solidFill>
                  <a:schemeClr val="bg1"/>
                </a:solidFill>
                <a:latin typeface="Arial" pitchFamily="34" charset="0"/>
                <a:cs typeface="Arial" pitchFamily="34" charset="0"/>
              </a:rPr>
              <a:t>communicators, </a:t>
            </a:r>
            <a:r>
              <a:rPr lang="en-US" sz="2000" dirty="0" smtClean="0">
                <a:solidFill>
                  <a:schemeClr val="bg1"/>
                </a:solidFill>
                <a:latin typeface="Arial" pitchFamily="34" charset="0"/>
                <a:cs typeface="Arial" pitchFamily="34" charset="0"/>
              </a:rPr>
              <a:t>to be able to develop a relationship between themselves and the patient.</a:t>
            </a:r>
          </a:p>
          <a:p>
            <a:pPr lvl="0">
              <a:buFont typeface="Arial" pitchFamily="34" charset="0"/>
              <a:buChar char="•"/>
            </a:pPr>
            <a:endParaRPr lang="en-US" sz="2000" dirty="0" smtClean="0">
              <a:solidFill>
                <a:schemeClr val="bg1"/>
              </a:solidFill>
              <a:latin typeface="Arial" pitchFamily="34" charset="0"/>
              <a:cs typeface="Arial" pitchFamily="34" charset="0"/>
            </a:endParaRPr>
          </a:p>
          <a:p>
            <a:pPr lvl="0">
              <a:buFont typeface="Arial" pitchFamily="34" charset="0"/>
              <a:buChar char="•"/>
            </a:pPr>
            <a:r>
              <a:rPr lang="en-US" sz="2000" dirty="0" smtClean="0">
                <a:solidFill>
                  <a:schemeClr val="bg1"/>
                </a:solidFill>
                <a:latin typeface="Arial" pitchFamily="34" charset="0"/>
                <a:cs typeface="Arial" pitchFamily="34" charset="0"/>
              </a:rPr>
              <a:t>Nursing requires nursing to be better-rounded with this theory due to the different roles a nurse needs to perform.</a:t>
            </a:r>
          </a:p>
          <a:p>
            <a:pPr lvl="0">
              <a:buFont typeface="Arial" pitchFamily="34" charset="0"/>
              <a:buChar char="•"/>
            </a:pPr>
            <a:endParaRPr lang="en-US" sz="2000" dirty="0" smtClean="0">
              <a:solidFill>
                <a:schemeClr val="bg1"/>
              </a:solidFill>
              <a:latin typeface="Arial" pitchFamily="34" charset="0"/>
              <a:cs typeface="Arial" pitchFamily="34" charset="0"/>
            </a:endParaRPr>
          </a:p>
          <a:p>
            <a:pPr lvl="0">
              <a:buFont typeface="Arial" pitchFamily="34" charset="0"/>
              <a:buChar char="•"/>
            </a:pPr>
            <a:r>
              <a:rPr lang="en-US" sz="2000" dirty="0" smtClean="0">
                <a:solidFill>
                  <a:schemeClr val="bg1"/>
                </a:solidFill>
                <a:latin typeface="Arial" pitchFamily="34" charset="0"/>
                <a:cs typeface="Arial" pitchFamily="34" charset="0"/>
              </a:rPr>
              <a:t>This theory is not just about getting the patient </a:t>
            </a:r>
            <a:r>
              <a:rPr lang="en-US" sz="2000" dirty="0" smtClean="0">
                <a:solidFill>
                  <a:schemeClr val="bg1"/>
                </a:solidFill>
                <a:latin typeface="Arial" pitchFamily="34" charset="0"/>
                <a:cs typeface="Arial" pitchFamily="34" charset="0"/>
              </a:rPr>
              <a:t>healthy, </a:t>
            </a:r>
            <a:r>
              <a:rPr lang="en-US" sz="2000" dirty="0" smtClean="0">
                <a:solidFill>
                  <a:schemeClr val="bg1"/>
                </a:solidFill>
                <a:latin typeface="Arial" pitchFamily="34" charset="0"/>
                <a:cs typeface="Arial" pitchFamily="34" charset="0"/>
              </a:rPr>
              <a:t>but also having nurses teach new healthier behaviors to patients.</a:t>
            </a:r>
          </a:p>
          <a:p>
            <a:pPr lvl="0">
              <a:buFont typeface="Arial" pitchFamily="34" charset="0"/>
              <a:buChar char="•"/>
            </a:pPr>
            <a:endParaRPr lang="en-US" sz="2000" dirty="0" smtClean="0">
              <a:solidFill>
                <a:schemeClr val="bg1"/>
              </a:solidFill>
              <a:latin typeface="Arial" pitchFamily="34" charset="0"/>
              <a:cs typeface="Arial" pitchFamily="34" charset="0"/>
            </a:endParaRPr>
          </a:p>
          <a:p>
            <a:pPr lvl="0">
              <a:buFont typeface="Arial" pitchFamily="34" charset="0"/>
              <a:buChar char="•"/>
            </a:pPr>
            <a:r>
              <a:rPr lang="en-US" sz="2000" dirty="0" smtClean="0">
                <a:solidFill>
                  <a:schemeClr val="bg1"/>
                </a:solidFill>
                <a:latin typeface="Arial" pitchFamily="34" charset="0"/>
                <a:cs typeface="Arial" pitchFamily="34" charset="0"/>
              </a:rPr>
              <a:t>This theory demands for </a:t>
            </a:r>
            <a:r>
              <a:rPr lang="en-US" sz="2000" dirty="0" smtClean="0">
                <a:solidFill>
                  <a:schemeClr val="bg1"/>
                </a:solidFill>
                <a:latin typeface="Arial" pitchFamily="34" charset="0"/>
                <a:cs typeface="Arial" pitchFamily="34" charset="0"/>
              </a:rPr>
              <a:t>nurses </a:t>
            </a:r>
            <a:r>
              <a:rPr lang="en-US" sz="2000" dirty="0" smtClean="0">
                <a:solidFill>
                  <a:schemeClr val="bg1"/>
                </a:solidFill>
                <a:latin typeface="Arial" pitchFamily="34" charset="0"/>
                <a:cs typeface="Arial" pitchFamily="34" charset="0"/>
              </a:rPr>
              <a:t>to form relationships with patients in order to become more aware of their condition and to develop new behavior patterns for each individual patient.</a:t>
            </a:r>
          </a:p>
          <a:p>
            <a:pPr lvl="0">
              <a:buFont typeface="Arial" pitchFamily="34" charset="0"/>
              <a:buChar char="•"/>
            </a:pPr>
            <a:endParaRPr lang="en-US" sz="2000" dirty="0" smtClean="0">
              <a:solidFill>
                <a:schemeClr val="bg1"/>
              </a:solidFill>
              <a:latin typeface="Arial" pitchFamily="34" charset="0"/>
              <a:cs typeface="Arial" pitchFamily="34" charset="0"/>
            </a:endParaRPr>
          </a:p>
          <a:p>
            <a:pPr lvl="0"/>
            <a:r>
              <a:rPr lang="en-US" sz="2000" dirty="0" smtClean="0">
                <a:solidFill>
                  <a:schemeClr val="bg1"/>
                </a:solidFill>
                <a:latin typeface="Arial" pitchFamily="34" charset="0"/>
                <a:cs typeface="Arial" pitchFamily="34" charset="0"/>
              </a:rPr>
              <a:t>(Chitty &amp; Black, 2010)</a:t>
            </a:r>
          </a:p>
          <a:p>
            <a:pPr hangingPunct="0"/>
            <a:endParaRPr lang="en-US" sz="2000" dirty="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The Theory &amp; Nursing  (continued)</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69332"/>
          </a:xfrm>
          <a:prstGeom prst="rect">
            <a:avLst/>
          </a:prstGeom>
          <a:noFill/>
        </p:spPr>
        <p:txBody>
          <a:bodyPr wrap="square" rtlCol="0">
            <a:spAutoFit/>
          </a:bodyPr>
          <a:lstStyle/>
          <a:p>
            <a:pPr algn="ctr"/>
            <a:r>
              <a:rPr lang="en-US" dirty="0" smtClean="0"/>
              <a:t>14</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5016758"/>
          </a:xfrm>
          <a:prstGeom prst="rect">
            <a:avLst/>
          </a:prstGeom>
          <a:noFill/>
        </p:spPr>
        <p:txBody>
          <a:bodyPr wrap="square" rtlCol="0">
            <a:spAutoFit/>
          </a:bodyPr>
          <a:lstStyle/>
          <a:p>
            <a:pPr hangingPunct="0"/>
            <a:r>
              <a:rPr lang="en-US" sz="2000" dirty="0" smtClean="0">
                <a:solidFill>
                  <a:schemeClr val="bg1"/>
                </a:solidFill>
                <a:latin typeface="Arial" pitchFamily="34" charset="0"/>
                <a:cs typeface="Arial" pitchFamily="34" charset="0"/>
              </a:rPr>
              <a:t> </a:t>
            </a:r>
            <a:r>
              <a:rPr lang="en-US" sz="2000" dirty="0" smtClean="0">
                <a:solidFill>
                  <a:schemeClr val="bg1"/>
                </a:solidFill>
                <a:latin typeface="Arial" pitchFamily="34" charset="0"/>
                <a:cs typeface="Arial" pitchFamily="34" charset="0"/>
              </a:rPr>
              <a:t>Callaway</a:t>
            </a:r>
            <a:r>
              <a:rPr lang="en-US" sz="2000" dirty="0" smtClean="0">
                <a:solidFill>
                  <a:schemeClr val="bg1"/>
                </a:solidFill>
                <a:latin typeface="Arial" pitchFamily="34" charset="0"/>
                <a:cs typeface="Arial" pitchFamily="34" charset="0"/>
              </a:rPr>
              <a:t>, B. J. (2002) </a:t>
            </a:r>
            <a:r>
              <a:rPr lang="en-US" sz="2000" i="1" dirty="0" smtClean="0">
                <a:solidFill>
                  <a:schemeClr val="bg1"/>
                </a:solidFill>
                <a:latin typeface="Arial" pitchFamily="34" charset="0"/>
                <a:cs typeface="Arial" pitchFamily="34" charset="0"/>
              </a:rPr>
              <a:t>Hildegard </a:t>
            </a:r>
            <a:r>
              <a:rPr lang="en-US" sz="2000" i="1" dirty="0" err="1" smtClean="0">
                <a:solidFill>
                  <a:schemeClr val="bg1"/>
                </a:solidFill>
                <a:latin typeface="Arial" pitchFamily="34" charset="0"/>
                <a:cs typeface="Arial" pitchFamily="34" charset="0"/>
              </a:rPr>
              <a:t>Peplau</a:t>
            </a:r>
            <a:r>
              <a:rPr lang="en-US" sz="2000" i="1" dirty="0" smtClean="0">
                <a:solidFill>
                  <a:schemeClr val="bg1"/>
                </a:solidFill>
                <a:latin typeface="Arial" pitchFamily="34" charset="0"/>
                <a:cs typeface="Arial" pitchFamily="34" charset="0"/>
              </a:rPr>
              <a:t>: Psychiatric Nurse of </a:t>
            </a:r>
            <a:r>
              <a:rPr lang="en-US" sz="2000" i="1" dirty="0" smtClean="0">
                <a:solidFill>
                  <a:schemeClr val="bg1"/>
                </a:solidFill>
                <a:latin typeface="Arial" pitchFamily="34" charset="0"/>
                <a:cs typeface="Arial" pitchFamily="34" charset="0"/>
              </a:rPr>
              <a:t>	the </a:t>
            </a:r>
            <a:r>
              <a:rPr lang="en-US" sz="2000" i="1" dirty="0" smtClean="0">
                <a:solidFill>
                  <a:schemeClr val="bg1"/>
                </a:solidFill>
                <a:latin typeface="Arial" pitchFamily="34" charset="0"/>
                <a:cs typeface="Arial" pitchFamily="34" charset="0"/>
              </a:rPr>
              <a:t>Century. </a:t>
            </a:r>
            <a:r>
              <a:rPr lang="en-US" sz="2000" dirty="0" smtClean="0">
                <a:solidFill>
                  <a:schemeClr val="bg1"/>
                </a:solidFill>
                <a:latin typeface="Arial" pitchFamily="34" charset="0"/>
                <a:cs typeface="Arial" pitchFamily="34" charset="0"/>
              </a:rPr>
              <a:t>New York: Springer </a:t>
            </a:r>
            <a:r>
              <a:rPr lang="en-US" sz="2000" dirty="0" smtClean="0">
                <a:solidFill>
                  <a:schemeClr val="bg1"/>
                </a:solidFill>
                <a:latin typeface="Arial" pitchFamily="34" charset="0"/>
                <a:cs typeface="Arial" pitchFamily="34" charset="0"/>
              </a:rPr>
              <a:t>Publishing </a:t>
            </a:r>
            <a:r>
              <a:rPr lang="en-US" sz="2000" dirty="0" smtClean="0">
                <a:solidFill>
                  <a:schemeClr val="bg1"/>
                </a:solidFill>
                <a:latin typeface="Arial" pitchFamily="34" charset="0"/>
                <a:cs typeface="Arial" pitchFamily="34" charset="0"/>
              </a:rPr>
              <a:t>Company. </a:t>
            </a:r>
            <a:r>
              <a:rPr lang="en-US" sz="2000" dirty="0" smtClean="0">
                <a:solidFill>
                  <a:schemeClr val="bg1"/>
                </a:solidFill>
                <a:latin typeface="Arial" pitchFamily="34" charset="0"/>
                <a:cs typeface="Arial" pitchFamily="34" charset="0"/>
              </a:rPr>
              <a:t>	Retrieved </a:t>
            </a:r>
            <a:r>
              <a:rPr lang="en-US" sz="2000" dirty="0" smtClean="0">
                <a:solidFill>
                  <a:schemeClr val="bg1"/>
                </a:solidFill>
                <a:latin typeface="Arial" pitchFamily="34" charset="0"/>
                <a:cs typeface="Arial" pitchFamily="34" charset="0"/>
              </a:rPr>
              <a:t>From: 	http://</a:t>
            </a:r>
            <a:r>
              <a:rPr lang="en-US" sz="2000" dirty="0" smtClean="0">
                <a:solidFill>
                  <a:schemeClr val="bg1"/>
                </a:solidFill>
                <a:latin typeface="Arial" pitchFamily="34" charset="0"/>
                <a:cs typeface="Arial" pitchFamily="34" charset="0"/>
              </a:rPr>
              <a:t>www.questia.com/read/111727432?title=Hildegar	d%20Peplau%3a%20Psychiatric</a:t>
            </a:r>
            <a:r>
              <a:rPr lang="en-US" sz="2000" dirty="0" smtClean="0">
                <a:solidFill>
                  <a:schemeClr val="bg1"/>
                </a:solidFill>
                <a:latin typeface="Arial" pitchFamily="34" charset="0"/>
                <a:cs typeface="Arial" pitchFamily="34" charset="0"/>
              </a:rPr>
              <a:t>	%20Nurse%20of%20the%20Century</a:t>
            </a:r>
          </a:p>
          <a:p>
            <a:pPr hangingPunct="0"/>
            <a:endParaRPr lang="en-US" sz="2000" dirty="0" smtClean="0">
              <a:solidFill>
                <a:schemeClr val="bg1"/>
              </a:solidFill>
              <a:latin typeface="Arial" pitchFamily="34" charset="0"/>
              <a:cs typeface="Arial" pitchFamily="34" charset="0"/>
            </a:endParaRPr>
          </a:p>
          <a:p>
            <a:pPr hangingPunct="0"/>
            <a:r>
              <a:rPr lang="en-US" sz="2000" dirty="0" smtClean="0">
                <a:solidFill>
                  <a:schemeClr val="bg1"/>
                </a:solidFill>
                <a:latin typeface="Arial" pitchFamily="34" charset="0"/>
                <a:cs typeface="Arial" pitchFamily="34" charset="0"/>
              </a:rPr>
              <a:t>Chitty</a:t>
            </a:r>
            <a:r>
              <a:rPr lang="en-US" sz="2000" dirty="0" smtClean="0">
                <a:solidFill>
                  <a:schemeClr val="bg1"/>
                </a:solidFill>
                <a:latin typeface="Arial" pitchFamily="34" charset="0"/>
                <a:cs typeface="Arial" pitchFamily="34" charset="0"/>
              </a:rPr>
              <a:t>, K.K., Black, B.B. (2007) Professional Nursing: </a:t>
            </a:r>
            <a:r>
              <a:rPr lang="en-US" sz="2000" dirty="0" smtClean="0">
                <a:solidFill>
                  <a:schemeClr val="bg1"/>
                </a:solidFill>
                <a:latin typeface="Arial" pitchFamily="34" charset="0"/>
                <a:cs typeface="Arial" pitchFamily="34" charset="0"/>
              </a:rPr>
              <a:t>	Concepts </a:t>
            </a:r>
            <a:r>
              <a:rPr lang="en-US" sz="2000" dirty="0" smtClean="0">
                <a:solidFill>
                  <a:schemeClr val="bg1"/>
                </a:solidFill>
                <a:latin typeface="Arial" pitchFamily="34" charset="0"/>
                <a:cs typeface="Arial" pitchFamily="34" charset="0"/>
              </a:rPr>
              <a:t>and Challenges. St. Louis, MO: </a:t>
            </a:r>
            <a:r>
              <a:rPr lang="en-US" sz="2000" dirty="0" smtClean="0">
                <a:solidFill>
                  <a:schemeClr val="bg1"/>
                </a:solidFill>
                <a:latin typeface="Arial" pitchFamily="34" charset="0"/>
                <a:cs typeface="Arial" pitchFamily="34" charset="0"/>
              </a:rPr>
              <a:t>Saunders	Elsevier</a:t>
            </a:r>
            <a:r>
              <a:rPr lang="en-US" sz="2000" dirty="0" smtClean="0">
                <a:solidFill>
                  <a:schemeClr val="bg1"/>
                </a:solidFill>
                <a:latin typeface="Arial" pitchFamily="34" charset="0"/>
                <a:cs typeface="Arial" pitchFamily="34" charset="0"/>
              </a:rPr>
              <a:t>.</a:t>
            </a:r>
          </a:p>
          <a:p>
            <a:pPr hangingPunct="0"/>
            <a:endParaRPr lang="en-US" sz="2000" dirty="0" smtClean="0">
              <a:solidFill>
                <a:schemeClr val="bg1"/>
              </a:solidFill>
              <a:latin typeface="Arial" pitchFamily="34" charset="0"/>
              <a:cs typeface="Arial" pitchFamily="34" charset="0"/>
            </a:endParaRPr>
          </a:p>
          <a:p>
            <a:pPr hangingPunct="0"/>
            <a:r>
              <a:rPr lang="en-US" sz="2000" dirty="0" err="1" smtClean="0">
                <a:solidFill>
                  <a:schemeClr val="bg1"/>
                </a:solidFill>
                <a:latin typeface="Arial" pitchFamily="34" charset="0"/>
                <a:cs typeface="Arial" pitchFamily="34" charset="0"/>
              </a:rPr>
              <a:t>Courey</a:t>
            </a:r>
            <a:r>
              <a:rPr lang="en-US" sz="2000" dirty="0" smtClean="0">
                <a:solidFill>
                  <a:schemeClr val="bg1"/>
                </a:solidFill>
                <a:latin typeface="Arial" pitchFamily="34" charset="0"/>
                <a:cs typeface="Arial" pitchFamily="34" charset="0"/>
              </a:rPr>
              <a:t>, T. J., </a:t>
            </a:r>
            <a:r>
              <a:rPr lang="en-US" sz="2000" dirty="0" err="1" smtClean="0">
                <a:solidFill>
                  <a:schemeClr val="bg1"/>
                </a:solidFill>
                <a:latin typeface="Arial" pitchFamily="34" charset="0"/>
                <a:cs typeface="Arial" pitchFamily="34" charset="0"/>
              </a:rPr>
              <a:t>Martsolf</a:t>
            </a:r>
            <a:r>
              <a:rPr lang="en-US" sz="2000" dirty="0" smtClean="0">
                <a:solidFill>
                  <a:schemeClr val="bg1"/>
                </a:solidFill>
                <a:latin typeface="Arial" pitchFamily="34" charset="0"/>
                <a:cs typeface="Arial" pitchFamily="34" charset="0"/>
              </a:rPr>
              <a:t>, D. S., &amp; </a:t>
            </a:r>
            <a:r>
              <a:rPr lang="en-US" sz="2000" dirty="0" err="1" smtClean="0">
                <a:solidFill>
                  <a:schemeClr val="bg1"/>
                </a:solidFill>
                <a:latin typeface="Arial" pitchFamily="34" charset="0"/>
                <a:cs typeface="Arial" pitchFamily="34" charset="0"/>
              </a:rPr>
              <a:t>Draucker</a:t>
            </a:r>
            <a:r>
              <a:rPr lang="en-US" sz="2000" dirty="0" smtClean="0">
                <a:solidFill>
                  <a:schemeClr val="bg1"/>
                </a:solidFill>
                <a:latin typeface="Arial" pitchFamily="34" charset="0"/>
                <a:cs typeface="Arial" pitchFamily="34" charset="0"/>
              </a:rPr>
              <a:t>, C. B. (2008</a:t>
            </a:r>
            <a:r>
              <a:rPr lang="en-US" sz="2000" dirty="0" smtClean="0">
                <a:solidFill>
                  <a:schemeClr val="bg1"/>
                </a:solidFill>
                <a:latin typeface="Arial" pitchFamily="34" charset="0"/>
                <a:cs typeface="Arial" pitchFamily="34" charset="0"/>
              </a:rPr>
              <a:t>). 	Hildegard </a:t>
            </a:r>
            <a:r>
              <a:rPr lang="en-US" sz="2000" dirty="0" err="1" smtClean="0">
                <a:solidFill>
                  <a:schemeClr val="bg1"/>
                </a:solidFill>
                <a:latin typeface="Arial" pitchFamily="34" charset="0"/>
                <a:cs typeface="Arial" pitchFamily="34" charset="0"/>
              </a:rPr>
              <a:t>Peplau’s</a:t>
            </a:r>
            <a:r>
              <a:rPr lang="en-US" sz="2000" dirty="0" smtClean="0">
                <a:solidFill>
                  <a:schemeClr val="bg1"/>
                </a:solidFill>
                <a:latin typeface="Arial" pitchFamily="34" charset="0"/>
                <a:cs typeface="Arial" pitchFamily="34" charset="0"/>
              </a:rPr>
              <a:t> Theory and the </a:t>
            </a:r>
            <a:r>
              <a:rPr lang="en-US" sz="2000" dirty="0" smtClean="0">
                <a:solidFill>
                  <a:schemeClr val="bg1"/>
                </a:solidFill>
                <a:latin typeface="Arial" pitchFamily="34" charset="0"/>
                <a:cs typeface="Arial" pitchFamily="34" charset="0"/>
              </a:rPr>
              <a:t>Health </a:t>
            </a:r>
            <a:r>
              <a:rPr lang="en-US" sz="2000" dirty="0" smtClean="0">
                <a:solidFill>
                  <a:schemeClr val="bg1"/>
                </a:solidFill>
                <a:latin typeface="Arial" pitchFamily="34" charset="0"/>
                <a:cs typeface="Arial" pitchFamily="34" charset="0"/>
              </a:rPr>
              <a:t>Care </a:t>
            </a:r>
            <a:r>
              <a:rPr lang="en-US" sz="2000" dirty="0" smtClean="0">
                <a:solidFill>
                  <a:schemeClr val="bg1"/>
                </a:solidFill>
                <a:latin typeface="Arial" pitchFamily="34" charset="0"/>
                <a:cs typeface="Arial" pitchFamily="34" charset="0"/>
              </a:rPr>
              <a:t>	Encounters </a:t>
            </a:r>
            <a:r>
              <a:rPr lang="en-US" sz="2000" dirty="0" smtClean="0">
                <a:solidFill>
                  <a:schemeClr val="bg1"/>
                </a:solidFill>
                <a:latin typeface="Arial" pitchFamily="34" charset="0"/>
                <a:cs typeface="Arial" pitchFamily="34" charset="0"/>
              </a:rPr>
              <a:t>of Survivors of Sexual Violence. </a:t>
            </a:r>
            <a:r>
              <a:rPr lang="en-US" sz="2000" i="1" dirty="0" smtClean="0">
                <a:solidFill>
                  <a:schemeClr val="bg1"/>
                </a:solidFill>
                <a:latin typeface="Arial" pitchFamily="34" charset="0"/>
                <a:cs typeface="Arial" pitchFamily="34" charset="0"/>
              </a:rPr>
              <a:t>Journal of </a:t>
            </a:r>
            <a:r>
              <a:rPr lang="en-US" sz="2000" i="1" dirty="0" smtClean="0">
                <a:solidFill>
                  <a:schemeClr val="bg1"/>
                </a:solidFill>
                <a:latin typeface="Arial" pitchFamily="34" charset="0"/>
                <a:cs typeface="Arial" pitchFamily="34" charset="0"/>
              </a:rPr>
              <a:t>	the American Psychiatric </a:t>
            </a:r>
            <a:r>
              <a:rPr lang="en-US" sz="2000" i="1" dirty="0" smtClean="0">
                <a:solidFill>
                  <a:schemeClr val="bg1"/>
                </a:solidFill>
                <a:latin typeface="Arial" pitchFamily="34" charset="0"/>
                <a:cs typeface="Arial" pitchFamily="34" charset="0"/>
              </a:rPr>
              <a:t>Nurses Association</a:t>
            </a:r>
            <a:r>
              <a:rPr lang="en-US" sz="2000" dirty="0" smtClean="0">
                <a:solidFill>
                  <a:schemeClr val="bg1"/>
                </a:solidFill>
                <a:latin typeface="Arial" pitchFamily="34" charset="0"/>
                <a:cs typeface="Arial" pitchFamily="34" charset="0"/>
              </a:rPr>
              <a:t>, </a:t>
            </a:r>
            <a:r>
              <a:rPr lang="en-US" sz="2000" i="1" dirty="0" smtClean="0">
                <a:solidFill>
                  <a:schemeClr val="bg1"/>
                </a:solidFill>
                <a:latin typeface="Arial" pitchFamily="34" charset="0"/>
                <a:cs typeface="Arial" pitchFamily="34" charset="0"/>
              </a:rPr>
              <a:t>14</a:t>
            </a:r>
            <a:r>
              <a:rPr lang="en-US" sz="2000" dirty="0" smtClean="0">
                <a:solidFill>
                  <a:schemeClr val="bg1"/>
                </a:solidFill>
                <a:latin typeface="Arial" pitchFamily="34" charset="0"/>
                <a:cs typeface="Arial" pitchFamily="34" charset="0"/>
              </a:rPr>
              <a:t>(2), </a:t>
            </a:r>
            <a:r>
              <a:rPr lang="en-US" sz="2000" dirty="0" smtClean="0">
                <a:solidFill>
                  <a:schemeClr val="bg1"/>
                </a:solidFill>
                <a:latin typeface="Arial" pitchFamily="34" charset="0"/>
                <a:cs typeface="Arial" pitchFamily="34" charset="0"/>
              </a:rPr>
              <a:t>	136-143.</a:t>
            </a:r>
            <a:endParaRPr lang="en-US" sz="2000" dirty="0" smtClean="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References</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69332"/>
          </a:xfrm>
          <a:prstGeom prst="rect">
            <a:avLst/>
          </a:prstGeom>
          <a:noFill/>
        </p:spPr>
        <p:txBody>
          <a:bodyPr wrap="square" rtlCol="0">
            <a:spAutoFit/>
          </a:bodyPr>
          <a:lstStyle/>
          <a:p>
            <a:pPr algn="ctr"/>
            <a:r>
              <a:rPr lang="en-US" dirty="0" smtClean="0"/>
              <a:t>15</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3785652"/>
          </a:xfrm>
          <a:prstGeom prst="rect">
            <a:avLst/>
          </a:prstGeom>
          <a:noFill/>
        </p:spPr>
        <p:txBody>
          <a:bodyPr wrap="square" rtlCol="0">
            <a:spAutoFit/>
          </a:bodyPr>
          <a:lstStyle/>
          <a:p>
            <a:pPr hangingPunct="0"/>
            <a:r>
              <a:rPr lang="en-US" sz="2000" dirty="0" err="1" smtClean="0">
                <a:solidFill>
                  <a:schemeClr val="bg1"/>
                </a:solidFill>
                <a:latin typeface="Arial" pitchFamily="34" charset="0"/>
                <a:cs typeface="Arial" pitchFamily="34" charset="0"/>
              </a:rPr>
              <a:t>Erci</a:t>
            </a:r>
            <a:r>
              <a:rPr lang="en-US" sz="2000" dirty="0" smtClean="0">
                <a:solidFill>
                  <a:schemeClr val="bg1"/>
                </a:solidFill>
                <a:latin typeface="Arial" pitchFamily="34" charset="0"/>
                <a:cs typeface="Arial" pitchFamily="34" charset="0"/>
              </a:rPr>
              <a:t>, B., </a:t>
            </a:r>
            <a:r>
              <a:rPr lang="en-US" sz="2000" dirty="0" err="1" smtClean="0">
                <a:solidFill>
                  <a:schemeClr val="bg1"/>
                </a:solidFill>
                <a:latin typeface="Arial" pitchFamily="34" charset="0"/>
                <a:cs typeface="Arial" pitchFamily="34" charset="0"/>
              </a:rPr>
              <a:t>Sezgin</a:t>
            </a:r>
            <a:r>
              <a:rPr lang="en-US" sz="2000" dirty="0" smtClean="0">
                <a:solidFill>
                  <a:schemeClr val="bg1"/>
                </a:solidFill>
                <a:latin typeface="Arial" pitchFamily="34" charset="0"/>
                <a:cs typeface="Arial" pitchFamily="34" charset="0"/>
              </a:rPr>
              <a:t>, S., &amp; </a:t>
            </a:r>
            <a:r>
              <a:rPr lang="en-US" sz="2000" dirty="0" err="1" smtClean="0">
                <a:solidFill>
                  <a:schemeClr val="bg1"/>
                </a:solidFill>
                <a:latin typeface="Arial" pitchFamily="34" charset="0"/>
                <a:cs typeface="Arial" pitchFamily="34" charset="0"/>
              </a:rPr>
              <a:t>Kacmaz</a:t>
            </a:r>
            <a:r>
              <a:rPr lang="en-US" sz="2000" dirty="0" smtClean="0">
                <a:solidFill>
                  <a:schemeClr val="bg1"/>
                </a:solidFill>
                <a:latin typeface="Arial" pitchFamily="34" charset="0"/>
                <a:cs typeface="Arial" pitchFamily="34" charset="0"/>
              </a:rPr>
              <a:t>, Z. (2008). The Impact of </a:t>
            </a:r>
            <a:r>
              <a:rPr lang="en-US" sz="2000" dirty="0" smtClean="0">
                <a:solidFill>
                  <a:schemeClr val="bg1"/>
                </a:solidFill>
                <a:latin typeface="Arial" pitchFamily="34" charset="0"/>
                <a:cs typeface="Arial" pitchFamily="34" charset="0"/>
              </a:rPr>
              <a:t>	Therapeutic </a:t>
            </a:r>
            <a:r>
              <a:rPr lang="en-US" sz="2000" dirty="0" smtClean="0">
                <a:solidFill>
                  <a:schemeClr val="bg1"/>
                </a:solidFill>
                <a:latin typeface="Arial" pitchFamily="34" charset="0"/>
                <a:cs typeface="Arial" pitchFamily="34" charset="0"/>
              </a:rPr>
              <a:t>Relationship on </a:t>
            </a:r>
            <a:r>
              <a:rPr lang="en-US" sz="2000" dirty="0" smtClean="0">
                <a:solidFill>
                  <a:schemeClr val="bg1"/>
                </a:solidFill>
                <a:latin typeface="Arial" pitchFamily="34" charset="0"/>
                <a:cs typeface="Arial" pitchFamily="34" charset="0"/>
              </a:rPr>
              <a:t>Preoperative and 	Postoperative </a:t>
            </a:r>
            <a:r>
              <a:rPr lang="en-US" sz="2000" dirty="0" smtClean="0">
                <a:solidFill>
                  <a:schemeClr val="bg1"/>
                </a:solidFill>
                <a:latin typeface="Arial" pitchFamily="34" charset="0"/>
                <a:cs typeface="Arial" pitchFamily="34" charset="0"/>
              </a:rPr>
              <a:t>Patient Anxiety. </a:t>
            </a:r>
            <a:r>
              <a:rPr lang="en-US" sz="2000" i="1" dirty="0" err="1" smtClean="0">
                <a:solidFill>
                  <a:schemeClr val="bg1"/>
                </a:solidFill>
                <a:latin typeface="Arial" pitchFamily="34" charset="0"/>
                <a:cs typeface="Arial" pitchFamily="34" charset="0"/>
              </a:rPr>
              <a:t>Austailian</a:t>
            </a:r>
            <a:r>
              <a:rPr lang="en-US" sz="2000" i="1" dirty="0" smtClean="0">
                <a:solidFill>
                  <a:schemeClr val="bg1"/>
                </a:solidFill>
                <a:latin typeface="Arial" pitchFamily="34" charset="0"/>
                <a:cs typeface="Arial" pitchFamily="34" charset="0"/>
              </a:rPr>
              <a:t> Journal of </a:t>
            </a:r>
            <a:r>
              <a:rPr lang="en-US" sz="2000" i="1" dirty="0" smtClean="0">
                <a:solidFill>
                  <a:schemeClr val="bg1"/>
                </a:solidFill>
                <a:latin typeface="Arial" pitchFamily="34" charset="0"/>
                <a:cs typeface="Arial" pitchFamily="34" charset="0"/>
              </a:rPr>
              <a:t>	Advanced Nursing</a:t>
            </a:r>
            <a:r>
              <a:rPr lang="en-US" sz="2000" dirty="0" smtClean="0">
                <a:solidFill>
                  <a:schemeClr val="bg1"/>
                </a:solidFill>
                <a:latin typeface="Arial" pitchFamily="34" charset="0"/>
                <a:cs typeface="Arial" pitchFamily="34" charset="0"/>
              </a:rPr>
              <a:t>, </a:t>
            </a:r>
            <a:r>
              <a:rPr lang="en-US" sz="2000" i="1" dirty="0" smtClean="0">
                <a:solidFill>
                  <a:schemeClr val="bg1"/>
                </a:solidFill>
                <a:latin typeface="Arial" pitchFamily="34" charset="0"/>
                <a:cs typeface="Arial" pitchFamily="34" charset="0"/>
              </a:rPr>
              <a:t>26</a:t>
            </a:r>
            <a:r>
              <a:rPr lang="en-US" sz="2000" dirty="0" smtClean="0">
                <a:solidFill>
                  <a:schemeClr val="bg1"/>
                </a:solidFill>
                <a:latin typeface="Arial" pitchFamily="34" charset="0"/>
                <a:cs typeface="Arial" pitchFamily="34" charset="0"/>
              </a:rPr>
              <a:t>(1</a:t>
            </a:r>
            <a:r>
              <a:rPr lang="en-US" sz="2000" dirty="0" smtClean="0">
                <a:solidFill>
                  <a:schemeClr val="bg1"/>
                </a:solidFill>
                <a:latin typeface="Arial" pitchFamily="34" charset="0"/>
                <a:cs typeface="Arial" pitchFamily="34" charset="0"/>
              </a:rPr>
              <a:t>), 59-66.</a:t>
            </a:r>
          </a:p>
          <a:p>
            <a:pPr hangingPunct="0"/>
            <a:endParaRPr lang="en-US" sz="2000" dirty="0" smtClean="0">
              <a:solidFill>
                <a:schemeClr val="bg1"/>
              </a:solidFill>
              <a:latin typeface="Arial" pitchFamily="34" charset="0"/>
              <a:cs typeface="Arial" pitchFamily="34" charset="0"/>
            </a:endParaRPr>
          </a:p>
          <a:p>
            <a:pPr hangingPunct="0"/>
            <a:r>
              <a:rPr lang="en-US" sz="2000" dirty="0" err="1" smtClean="0">
                <a:solidFill>
                  <a:schemeClr val="bg1"/>
                </a:solidFill>
                <a:latin typeface="Arial" pitchFamily="34" charset="0"/>
                <a:cs typeface="Arial" pitchFamily="34" charset="0"/>
              </a:rPr>
              <a:t>Lakeman</a:t>
            </a:r>
            <a:r>
              <a:rPr lang="en-US" sz="2000" dirty="0" smtClean="0">
                <a:solidFill>
                  <a:schemeClr val="bg1"/>
                </a:solidFill>
                <a:latin typeface="Arial" pitchFamily="34" charset="0"/>
                <a:cs typeface="Arial" pitchFamily="34" charset="0"/>
              </a:rPr>
              <a:t>, Richard (1999). Remembering Hildegard </a:t>
            </a:r>
            <a:r>
              <a:rPr lang="en-US" sz="2000" dirty="0" err="1" smtClean="0">
                <a:solidFill>
                  <a:schemeClr val="bg1"/>
                </a:solidFill>
                <a:latin typeface="Arial" pitchFamily="34" charset="0"/>
                <a:cs typeface="Arial" pitchFamily="34" charset="0"/>
              </a:rPr>
              <a:t>Peplau</a:t>
            </a:r>
            <a:r>
              <a:rPr lang="en-US" sz="2000" dirty="0" smtClean="0">
                <a:solidFill>
                  <a:schemeClr val="bg1"/>
                </a:solidFill>
                <a:latin typeface="Arial" pitchFamily="34" charset="0"/>
                <a:cs typeface="Arial" pitchFamily="34" charset="0"/>
              </a:rPr>
              <a:t>. </a:t>
            </a:r>
            <a:r>
              <a:rPr lang="en-US" sz="2000" dirty="0" smtClean="0">
                <a:solidFill>
                  <a:schemeClr val="bg1"/>
                </a:solidFill>
                <a:latin typeface="Arial" pitchFamily="34" charset="0"/>
                <a:cs typeface="Arial" pitchFamily="34" charset="0"/>
              </a:rPr>
              <a:t>	</a:t>
            </a:r>
            <a:r>
              <a:rPr lang="en-US" sz="2000" i="1" dirty="0" smtClean="0">
                <a:solidFill>
                  <a:schemeClr val="bg1"/>
                </a:solidFill>
                <a:latin typeface="Arial" pitchFamily="34" charset="0"/>
                <a:cs typeface="Arial" pitchFamily="34" charset="0"/>
              </a:rPr>
              <a:t>Vision</a:t>
            </a:r>
            <a:r>
              <a:rPr lang="en-US" sz="2000" dirty="0" smtClean="0">
                <a:solidFill>
                  <a:schemeClr val="bg1"/>
                </a:solidFill>
                <a:latin typeface="Arial" pitchFamily="34" charset="0"/>
                <a:cs typeface="Arial" pitchFamily="34" charset="0"/>
              </a:rPr>
              <a:t>, 5(8), 29-31.</a:t>
            </a:r>
            <a:br>
              <a:rPr lang="en-US" sz="2000" dirty="0" smtClean="0">
                <a:solidFill>
                  <a:schemeClr val="bg1"/>
                </a:solidFill>
                <a:latin typeface="Arial" pitchFamily="34" charset="0"/>
                <a:cs typeface="Arial" pitchFamily="34" charset="0"/>
              </a:rPr>
            </a:br>
            <a:endParaRPr lang="en-US" sz="2000" dirty="0" smtClean="0">
              <a:solidFill>
                <a:schemeClr val="bg1"/>
              </a:solidFill>
              <a:latin typeface="Arial" pitchFamily="34" charset="0"/>
              <a:cs typeface="Arial" pitchFamily="34" charset="0"/>
            </a:endParaRPr>
          </a:p>
          <a:p>
            <a:pPr hangingPunct="0"/>
            <a:r>
              <a:rPr lang="en-US" sz="2000" dirty="0" smtClean="0">
                <a:solidFill>
                  <a:schemeClr val="bg1"/>
                </a:solidFill>
                <a:latin typeface="Arial" pitchFamily="34" charset="0"/>
                <a:cs typeface="Arial" pitchFamily="34" charset="0"/>
              </a:rPr>
              <a:t>Theory </a:t>
            </a:r>
            <a:r>
              <a:rPr lang="en-US" sz="2000" dirty="0" smtClean="0">
                <a:solidFill>
                  <a:schemeClr val="bg1"/>
                </a:solidFill>
                <a:latin typeface="Arial" pitchFamily="34" charset="0"/>
                <a:cs typeface="Arial" pitchFamily="34" charset="0"/>
              </a:rPr>
              <a:t>of Interpersonal Relations (2010). </a:t>
            </a:r>
            <a:r>
              <a:rPr lang="en-US" sz="2000" i="1" dirty="0" smtClean="0">
                <a:solidFill>
                  <a:schemeClr val="bg1"/>
                </a:solidFill>
                <a:latin typeface="Arial" pitchFamily="34" charset="0"/>
                <a:cs typeface="Arial" pitchFamily="34" charset="0"/>
              </a:rPr>
              <a:t> Nursing Theories.</a:t>
            </a:r>
            <a:r>
              <a:rPr lang="en-US" sz="2000" dirty="0" smtClean="0">
                <a:solidFill>
                  <a:schemeClr val="bg1"/>
                </a:solidFill>
                <a:latin typeface="Arial" pitchFamily="34" charset="0"/>
                <a:cs typeface="Arial" pitchFamily="34" charset="0"/>
              </a:rPr>
              <a:t> </a:t>
            </a:r>
            <a:r>
              <a:rPr lang="en-US" sz="2000" dirty="0" smtClean="0">
                <a:solidFill>
                  <a:schemeClr val="bg1"/>
                </a:solidFill>
                <a:latin typeface="Arial" pitchFamily="34" charset="0"/>
                <a:cs typeface="Arial" pitchFamily="34" charset="0"/>
              </a:rPr>
              <a:t>	Retrieved </a:t>
            </a:r>
            <a:r>
              <a:rPr lang="en-US" sz="2000" dirty="0" smtClean="0">
                <a:solidFill>
                  <a:schemeClr val="bg1"/>
                </a:solidFill>
                <a:latin typeface="Arial" pitchFamily="34" charset="0"/>
                <a:cs typeface="Arial" pitchFamily="34" charset="0"/>
              </a:rPr>
              <a:t>From: 	http://</a:t>
            </a:r>
            <a:r>
              <a:rPr lang="en-US" sz="2000" dirty="0" smtClean="0">
                <a:solidFill>
                  <a:schemeClr val="bg1"/>
                </a:solidFill>
                <a:latin typeface="Arial" pitchFamily="34" charset="0"/>
                <a:cs typeface="Arial" pitchFamily="34" charset="0"/>
              </a:rPr>
              <a:t>currentnursing.com/nursing_theory/interpersonal	theory.html</a:t>
            </a:r>
            <a:endParaRPr lang="en-US" sz="2000" dirty="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References  (continued)</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69332"/>
          </a:xfrm>
          <a:prstGeom prst="rect">
            <a:avLst/>
          </a:prstGeom>
          <a:noFill/>
        </p:spPr>
        <p:txBody>
          <a:bodyPr wrap="square" rtlCol="0">
            <a:spAutoFit/>
          </a:bodyPr>
          <a:lstStyle/>
          <a:p>
            <a:pPr algn="ctr"/>
            <a:r>
              <a:rPr lang="en-US" dirty="0" smtClean="0"/>
              <a:t>16</a:t>
            </a:r>
            <a:endParaRPr lang="en-US" dirty="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295400"/>
            <a:ext cx="7620000" cy="6001643"/>
          </a:xfrm>
          <a:prstGeom prst="rect">
            <a:avLst/>
          </a:prstGeom>
          <a:noFill/>
        </p:spPr>
        <p:txBody>
          <a:bodyPr wrap="square" rtlCol="0">
            <a:spAutoFit/>
          </a:bodyPr>
          <a:lstStyle/>
          <a:p>
            <a:r>
              <a:rPr lang="en-US" sz="2400" dirty="0" smtClean="0">
                <a:solidFill>
                  <a:schemeClr val="bg1"/>
                </a:solidFill>
                <a:latin typeface="Arial" pitchFamily="34" charset="0"/>
                <a:cs typeface="Arial" pitchFamily="34" charset="0"/>
              </a:rPr>
              <a:t>Question #1</a:t>
            </a:r>
          </a:p>
          <a:p>
            <a:endParaRPr lang="en-US" sz="2400" dirty="0">
              <a:solidFill>
                <a:schemeClr val="bg1"/>
              </a:solidFill>
              <a:latin typeface="Arial" pitchFamily="34" charset="0"/>
              <a:cs typeface="Arial" pitchFamily="34" charset="0"/>
            </a:endParaRPr>
          </a:p>
          <a:p>
            <a:pPr hangingPunct="0"/>
            <a:r>
              <a:rPr lang="en-US" sz="2400" dirty="0">
                <a:solidFill>
                  <a:schemeClr val="bg1"/>
                </a:solidFill>
                <a:latin typeface="Arial" pitchFamily="34" charset="0"/>
                <a:cs typeface="Arial" pitchFamily="34" charset="0"/>
              </a:rPr>
              <a:t>You are taking care of a patient and seem to constantly ask yourself how you can best help the patient understand their health problems and help them to develop behaviors that would be healthier and more beneficial to them. Which nursing theory are you demonstrating? </a:t>
            </a:r>
          </a:p>
          <a:p>
            <a:pPr hangingPunct="0"/>
            <a:r>
              <a:rPr lang="en-US" sz="2400" dirty="0">
                <a:solidFill>
                  <a:schemeClr val="bg1"/>
                </a:solidFill>
                <a:latin typeface="Arial" pitchFamily="34" charset="0"/>
                <a:cs typeface="Arial" pitchFamily="34" charset="0"/>
              </a:rPr>
              <a:t>	1) Nursing Process Theory</a:t>
            </a:r>
          </a:p>
          <a:p>
            <a:pPr hangingPunct="0"/>
            <a:r>
              <a:rPr lang="en-US" sz="2400" dirty="0">
                <a:solidFill>
                  <a:schemeClr val="bg1"/>
                </a:solidFill>
                <a:latin typeface="Arial" pitchFamily="34" charset="0"/>
                <a:cs typeface="Arial" pitchFamily="34" charset="0"/>
              </a:rPr>
              <a:t>	2) Theory of Interpersonal Relations </a:t>
            </a:r>
            <a:r>
              <a:rPr lang="en-US" sz="2400" dirty="0" smtClean="0">
                <a:solidFill>
                  <a:schemeClr val="bg1"/>
                </a:solidFill>
                <a:latin typeface="Arial" pitchFamily="34" charset="0"/>
                <a:cs typeface="Arial" pitchFamily="34" charset="0"/>
              </a:rPr>
              <a:t>in Nursing</a:t>
            </a:r>
            <a:endParaRPr lang="en-US" sz="2400" dirty="0">
              <a:solidFill>
                <a:schemeClr val="bg1"/>
              </a:solidFill>
              <a:latin typeface="Arial" pitchFamily="34" charset="0"/>
              <a:cs typeface="Arial" pitchFamily="34" charset="0"/>
            </a:endParaRPr>
          </a:p>
          <a:p>
            <a:pPr hangingPunct="0"/>
            <a:r>
              <a:rPr lang="en-US" sz="2400" dirty="0">
                <a:solidFill>
                  <a:schemeClr val="bg1"/>
                </a:solidFill>
                <a:latin typeface="Arial" pitchFamily="34" charset="0"/>
                <a:cs typeface="Arial" pitchFamily="34" charset="0"/>
              </a:rPr>
              <a:t>	3) Theory of Culture Care Diversity </a:t>
            </a:r>
            <a:r>
              <a:rPr lang="en-US" sz="2400" dirty="0" smtClean="0">
                <a:solidFill>
                  <a:schemeClr val="bg1"/>
                </a:solidFill>
                <a:latin typeface="Arial" pitchFamily="34" charset="0"/>
                <a:cs typeface="Arial" pitchFamily="34" charset="0"/>
              </a:rPr>
              <a:t>and</a:t>
            </a:r>
          </a:p>
          <a:p>
            <a:pPr hangingPunct="0"/>
            <a:r>
              <a:rPr lang="en-US" sz="2400" dirty="0">
                <a:solidFill>
                  <a:schemeClr val="bg1"/>
                </a:solidFill>
                <a:latin typeface="Arial" pitchFamily="34" charset="0"/>
                <a:cs typeface="Arial" pitchFamily="34" charset="0"/>
              </a:rPr>
              <a:t>	</a:t>
            </a:r>
            <a:r>
              <a:rPr lang="en-US" sz="2400" dirty="0" smtClean="0">
                <a:solidFill>
                  <a:schemeClr val="bg1"/>
                </a:solidFill>
                <a:latin typeface="Arial" pitchFamily="34" charset="0"/>
                <a:cs typeface="Arial" pitchFamily="34" charset="0"/>
              </a:rPr>
              <a:t>	Universality</a:t>
            </a:r>
            <a:endParaRPr lang="en-US" sz="2400" dirty="0">
              <a:solidFill>
                <a:schemeClr val="bg1"/>
              </a:solidFill>
              <a:latin typeface="Arial" pitchFamily="34" charset="0"/>
              <a:cs typeface="Arial" pitchFamily="34" charset="0"/>
            </a:endParaRPr>
          </a:p>
          <a:p>
            <a:pPr hangingPunct="0"/>
            <a:r>
              <a:rPr lang="en-US" sz="2400" dirty="0">
                <a:solidFill>
                  <a:schemeClr val="bg1"/>
                </a:solidFill>
                <a:latin typeface="Arial" pitchFamily="34" charset="0"/>
                <a:cs typeface="Arial" pitchFamily="34" charset="0"/>
              </a:rPr>
              <a:t>	4) Henderson’s </a:t>
            </a:r>
            <a:r>
              <a:rPr lang="en-US" sz="2400" dirty="0" smtClean="0">
                <a:solidFill>
                  <a:schemeClr val="bg1"/>
                </a:solidFill>
                <a:latin typeface="Arial" pitchFamily="34" charset="0"/>
                <a:cs typeface="Arial" pitchFamily="34" charset="0"/>
              </a:rPr>
              <a:t>Philosophy</a:t>
            </a:r>
          </a:p>
          <a:p>
            <a:pPr hangingPunct="0"/>
            <a:r>
              <a:rPr lang="en-US" sz="2400" dirty="0" smtClean="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Answer: 2</a:t>
            </a:r>
          </a:p>
          <a:p>
            <a:pPr hangingPunct="0"/>
            <a:endParaRPr lang="en-US" sz="2400" dirty="0">
              <a:solidFill>
                <a:schemeClr val="bg1"/>
              </a:solidFill>
              <a:latin typeface="Arial" pitchFamily="34" charset="0"/>
              <a:cs typeface="Arial" pitchFamily="34" charset="0"/>
            </a:endParaRPr>
          </a:p>
          <a:p>
            <a:endParaRPr lang="en-US" sz="2400" dirty="0" smtClean="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NCLEX Questions</a:t>
            </a:r>
          </a:p>
        </p:txBody>
      </p:sp>
      <p:sp>
        <p:nvSpPr>
          <p:cNvPr id="6" name="TextBox 5"/>
          <p:cNvSpPr txBox="1"/>
          <p:nvPr/>
        </p:nvSpPr>
        <p:spPr>
          <a:xfrm>
            <a:off x="8458200" y="6248400"/>
            <a:ext cx="457200" cy="381000"/>
          </a:xfrm>
          <a:prstGeom prst="rect">
            <a:avLst/>
          </a:prstGeom>
          <a:noFill/>
        </p:spPr>
        <p:txBody>
          <a:bodyPr wrap="square" rtlCol="0">
            <a:spAutoFit/>
          </a:bodyPr>
          <a:lstStyle/>
          <a:p>
            <a:r>
              <a:rPr lang="en-US" dirty="0" smtClean="0"/>
              <a:t>17</a:t>
            </a:r>
            <a:endParaRPr lang="en-US"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696200" cy="5632311"/>
          </a:xfrm>
          <a:prstGeom prst="rect">
            <a:avLst/>
          </a:prstGeom>
          <a:noFill/>
        </p:spPr>
        <p:txBody>
          <a:bodyPr wrap="square" rtlCol="0">
            <a:spAutoFit/>
          </a:bodyPr>
          <a:lstStyle/>
          <a:p>
            <a:r>
              <a:rPr lang="en-US" sz="2400" dirty="0" smtClean="0">
                <a:solidFill>
                  <a:schemeClr val="bg1"/>
                </a:solidFill>
                <a:latin typeface="Arial" pitchFamily="34" charset="0"/>
                <a:cs typeface="Arial" pitchFamily="34" charset="0"/>
              </a:rPr>
              <a:t>Question #2</a:t>
            </a:r>
          </a:p>
          <a:p>
            <a:endParaRPr lang="en-US" sz="2400" dirty="0">
              <a:solidFill>
                <a:schemeClr val="bg1"/>
              </a:solidFill>
              <a:latin typeface="Arial" pitchFamily="34" charset="0"/>
              <a:cs typeface="Arial" pitchFamily="34" charset="0"/>
            </a:endParaRPr>
          </a:p>
          <a:p>
            <a:pPr hangingPunct="0"/>
            <a:r>
              <a:rPr lang="en-US" sz="2400" dirty="0">
                <a:solidFill>
                  <a:schemeClr val="bg1"/>
                </a:solidFill>
                <a:latin typeface="Arial" pitchFamily="34" charset="0"/>
                <a:cs typeface="Arial" pitchFamily="34" charset="0"/>
              </a:rPr>
              <a:t>A client notices that the nurse seems to be able to relate more effectively not only with herself, but with her family as with as well. She also notices how therapeutic her nurse seems to be whenever she is around. Which nursing theorist is the nurse demonstrating?</a:t>
            </a:r>
          </a:p>
          <a:p>
            <a:pPr hangingPunct="0"/>
            <a:r>
              <a:rPr lang="en-US" sz="2400" dirty="0">
                <a:solidFill>
                  <a:schemeClr val="bg1"/>
                </a:solidFill>
                <a:latin typeface="Arial" pitchFamily="34" charset="0"/>
                <a:cs typeface="Arial" pitchFamily="34" charset="0"/>
              </a:rPr>
              <a:t>	1) Dorothea Orem</a:t>
            </a:r>
          </a:p>
          <a:p>
            <a:pPr hangingPunct="0"/>
            <a:r>
              <a:rPr lang="en-US" sz="2400" dirty="0">
                <a:solidFill>
                  <a:schemeClr val="bg1"/>
                </a:solidFill>
                <a:latin typeface="Arial" pitchFamily="34" charset="0"/>
                <a:cs typeface="Arial" pitchFamily="34" charset="0"/>
              </a:rPr>
              <a:t>	2) Ida Orlando</a:t>
            </a:r>
          </a:p>
          <a:p>
            <a:pPr hangingPunct="0"/>
            <a:r>
              <a:rPr lang="en-US" sz="2400" dirty="0">
                <a:solidFill>
                  <a:schemeClr val="bg1"/>
                </a:solidFill>
                <a:latin typeface="Arial" pitchFamily="34" charset="0"/>
                <a:cs typeface="Arial" pitchFamily="34" charset="0"/>
              </a:rPr>
              <a:t>	3) Madeleine </a:t>
            </a:r>
            <a:r>
              <a:rPr lang="en-US" sz="2400" dirty="0" err="1">
                <a:solidFill>
                  <a:schemeClr val="bg1"/>
                </a:solidFill>
                <a:latin typeface="Arial" pitchFamily="34" charset="0"/>
                <a:cs typeface="Arial" pitchFamily="34" charset="0"/>
              </a:rPr>
              <a:t>Leininger</a:t>
            </a:r>
            <a:endParaRPr lang="en-US" sz="2400" dirty="0">
              <a:solidFill>
                <a:schemeClr val="bg1"/>
              </a:solidFill>
              <a:latin typeface="Arial" pitchFamily="34" charset="0"/>
              <a:cs typeface="Arial" pitchFamily="34" charset="0"/>
            </a:endParaRPr>
          </a:p>
          <a:p>
            <a:pPr hangingPunct="0"/>
            <a:r>
              <a:rPr lang="en-US" sz="2400" dirty="0">
                <a:solidFill>
                  <a:schemeClr val="bg1"/>
                </a:solidFill>
                <a:latin typeface="Arial" pitchFamily="34" charset="0"/>
                <a:cs typeface="Arial" pitchFamily="34" charset="0"/>
              </a:rPr>
              <a:t>	4) Hildegard </a:t>
            </a:r>
            <a:r>
              <a:rPr lang="en-US" sz="2400" dirty="0" err="1" smtClean="0">
                <a:solidFill>
                  <a:schemeClr val="bg1"/>
                </a:solidFill>
                <a:latin typeface="Arial" pitchFamily="34" charset="0"/>
                <a:cs typeface="Arial" pitchFamily="34" charset="0"/>
              </a:rPr>
              <a:t>Peplau</a:t>
            </a:r>
            <a:endParaRPr lang="en-US" sz="2400" dirty="0" smtClean="0">
              <a:solidFill>
                <a:schemeClr val="bg1"/>
              </a:solidFill>
              <a:latin typeface="Arial" pitchFamily="34" charset="0"/>
              <a:cs typeface="Arial" pitchFamily="34" charset="0"/>
            </a:endParaRPr>
          </a:p>
          <a:p>
            <a:pPr hangingPunct="0"/>
            <a:endParaRPr lang="en-US" sz="2400" dirty="0" smtClean="0">
              <a:solidFill>
                <a:schemeClr val="bg1"/>
              </a:solidFill>
              <a:latin typeface="Arial" pitchFamily="34" charset="0"/>
              <a:cs typeface="Arial" pitchFamily="34" charset="0"/>
            </a:endParaRPr>
          </a:p>
          <a:p>
            <a:pPr hangingPunct="0"/>
            <a:r>
              <a:rPr lang="en-US" sz="2400" dirty="0" smtClean="0">
                <a:solidFill>
                  <a:schemeClr val="bg1"/>
                </a:solidFill>
                <a:latin typeface="Arial" pitchFamily="34" charset="0"/>
                <a:cs typeface="Arial" pitchFamily="34" charset="0"/>
              </a:rPr>
              <a:t>						</a:t>
            </a:r>
          </a:p>
          <a:p>
            <a:pPr hangingPunct="0"/>
            <a:r>
              <a:rPr lang="en-US" sz="2400" dirty="0" smtClean="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Answer: 4</a:t>
            </a:r>
            <a:endParaRPr lang="en-US" dirty="0">
              <a:solidFill>
                <a:schemeClr val="bg1"/>
              </a:solidFill>
              <a:latin typeface="Arial" pitchFamily="34" charset="0"/>
              <a:cs typeface="Arial" pitchFamily="34" charset="0"/>
            </a:endParaRPr>
          </a:p>
          <a:p>
            <a:endParaRPr lang="en-US" sz="2400" dirty="0" smtClean="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NCLEX Questions</a:t>
            </a:r>
          </a:p>
        </p:txBody>
      </p:sp>
      <p:sp>
        <p:nvSpPr>
          <p:cNvPr id="6" name="TextBox 5"/>
          <p:cNvSpPr txBox="1"/>
          <p:nvPr/>
        </p:nvSpPr>
        <p:spPr>
          <a:xfrm>
            <a:off x="8458200" y="6248400"/>
            <a:ext cx="457200" cy="381000"/>
          </a:xfrm>
          <a:prstGeom prst="rect">
            <a:avLst/>
          </a:prstGeom>
          <a:noFill/>
        </p:spPr>
        <p:txBody>
          <a:bodyPr wrap="square" rtlCol="0">
            <a:spAutoFit/>
          </a:bodyPr>
          <a:lstStyle/>
          <a:p>
            <a:r>
              <a:rPr lang="en-US" dirty="0" smtClean="0"/>
              <a:t>18</a:t>
            </a:r>
            <a:endParaRPr lang="en-US"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543800" cy="5632311"/>
          </a:xfrm>
          <a:prstGeom prst="rect">
            <a:avLst/>
          </a:prstGeom>
          <a:noFill/>
        </p:spPr>
        <p:txBody>
          <a:bodyPr wrap="square" rtlCol="0">
            <a:spAutoFit/>
          </a:bodyPr>
          <a:lstStyle/>
          <a:p>
            <a:r>
              <a:rPr lang="en-US" sz="2400" dirty="0" smtClean="0">
                <a:solidFill>
                  <a:schemeClr val="bg1"/>
                </a:solidFill>
                <a:latin typeface="Arial" pitchFamily="34" charset="0"/>
                <a:cs typeface="Arial" pitchFamily="34" charset="0"/>
              </a:rPr>
              <a:t>Question #3</a:t>
            </a:r>
          </a:p>
          <a:p>
            <a:endParaRPr lang="en-US" sz="2400" dirty="0">
              <a:solidFill>
                <a:schemeClr val="bg1"/>
              </a:solidFill>
              <a:latin typeface="Arial" pitchFamily="34" charset="0"/>
              <a:cs typeface="Arial" pitchFamily="34" charset="0"/>
            </a:endParaRPr>
          </a:p>
          <a:p>
            <a:r>
              <a:rPr lang="en-US" sz="2400" dirty="0" smtClean="0">
                <a:solidFill>
                  <a:schemeClr val="bg1"/>
                </a:solidFill>
                <a:latin typeface="Arial" pitchFamily="34" charset="0"/>
                <a:cs typeface="Arial" pitchFamily="34" charset="0"/>
              </a:rPr>
              <a:t>According to </a:t>
            </a:r>
            <a:r>
              <a:rPr lang="en-US" sz="2400" dirty="0" err="1" smtClean="0">
                <a:solidFill>
                  <a:schemeClr val="bg1"/>
                </a:solidFill>
                <a:latin typeface="Arial" pitchFamily="34" charset="0"/>
                <a:cs typeface="Arial" pitchFamily="34" charset="0"/>
              </a:rPr>
              <a:t>Peplau</a:t>
            </a:r>
            <a:r>
              <a:rPr lang="en-US" sz="2400" dirty="0" smtClean="0">
                <a:solidFill>
                  <a:schemeClr val="bg1"/>
                </a:solidFill>
                <a:latin typeface="Arial" pitchFamily="34" charset="0"/>
                <a:cs typeface="Arial" pitchFamily="34" charset="0"/>
              </a:rPr>
              <a:t>:</a:t>
            </a:r>
          </a:p>
          <a:p>
            <a:r>
              <a:rPr lang="en-US" sz="2400" dirty="0" smtClean="0">
                <a:solidFill>
                  <a:schemeClr val="bg1"/>
                </a:solidFill>
                <a:latin typeface="Arial" pitchFamily="34" charset="0"/>
                <a:cs typeface="Arial" pitchFamily="34" charset="0"/>
              </a:rPr>
              <a:t>	1) There are six roles that must be 			completed by the nurse</a:t>
            </a:r>
          </a:p>
          <a:p>
            <a:r>
              <a:rPr lang="en-US" sz="2400" dirty="0" smtClean="0">
                <a:solidFill>
                  <a:schemeClr val="bg1"/>
                </a:solidFill>
                <a:latin typeface="Arial" pitchFamily="34" charset="0"/>
                <a:cs typeface="Arial" pitchFamily="34" charset="0"/>
              </a:rPr>
              <a:t>	2) Interpersonal relationships are not 			important</a:t>
            </a:r>
          </a:p>
          <a:p>
            <a:r>
              <a:rPr lang="en-US" sz="2400" dirty="0" smtClean="0">
                <a:solidFill>
                  <a:schemeClr val="bg1"/>
                </a:solidFill>
                <a:latin typeface="Arial" pitchFamily="34" charset="0"/>
                <a:cs typeface="Arial" pitchFamily="34" charset="0"/>
              </a:rPr>
              <a:t>	3) The relationship between the nurse and 		the patient should be based solely 		around the nurse</a:t>
            </a:r>
          </a:p>
          <a:p>
            <a:endParaRPr lang="en-US" sz="2400" dirty="0" smtClean="0">
              <a:solidFill>
                <a:schemeClr val="bg1"/>
              </a:solidFill>
              <a:latin typeface="Arial" pitchFamily="34" charset="0"/>
              <a:cs typeface="Arial" pitchFamily="34" charset="0"/>
            </a:endParaRPr>
          </a:p>
          <a:p>
            <a:endParaRPr lang="en-US" sz="2400" dirty="0" smtClean="0">
              <a:solidFill>
                <a:schemeClr val="bg1"/>
              </a:solidFill>
              <a:latin typeface="Arial" pitchFamily="34" charset="0"/>
              <a:cs typeface="Arial" pitchFamily="34" charset="0"/>
            </a:endParaRPr>
          </a:p>
          <a:p>
            <a:endParaRPr lang="en-US" sz="2400" dirty="0" smtClean="0">
              <a:solidFill>
                <a:schemeClr val="bg1"/>
              </a:solidFill>
              <a:latin typeface="Arial" pitchFamily="34" charset="0"/>
              <a:cs typeface="Arial" pitchFamily="34" charset="0"/>
            </a:endParaRPr>
          </a:p>
          <a:p>
            <a:r>
              <a:rPr lang="en-US" sz="2400" dirty="0" smtClean="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Answer: 1</a:t>
            </a:r>
          </a:p>
          <a:p>
            <a:endParaRPr lang="en-US" sz="2400" dirty="0" smtClean="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NCLEX Questions</a:t>
            </a:r>
          </a:p>
        </p:txBody>
      </p:sp>
      <p:sp>
        <p:nvSpPr>
          <p:cNvPr id="6" name="TextBox 5"/>
          <p:cNvSpPr txBox="1"/>
          <p:nvPr/>
        </p:nvSpPr>
        <p:spPr>
          <a:xfrm>
            <a:off x="8458200" y="6248400"/>
            <a:ext cx="457200" cy="381000"/>
          </a:xfrm>
          <a:prstGeom prst="rect">
            <a:avLst/>
          </a:prstGeom>
          <a:noFill/>
        </p:spPr>
        <p:txBody>
          <a:bodyPr wrap="square" rtlCol="0">
            <a:spAutoFit/>
          </a:bodyPr>
          <a:lstStyle/>
          <a:p>
            <a:r>
              <a:rPr lang="en-US" dirty="0" smtClean="0"/>
              <a:t>19</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2677656"/>
          </a:xfrm>
          <a:prstGeom prst="rect">
            <a:avLst/>
          </a:prstGeom>
          <a:noFill/>
        </p:spPr>
        <p:txBody>
          <a:bodyPr wrap="square" rtlCol="0">
            <a:spAutoFit/>
          </a:bodyPr>
          <a:lstStyle/>
          <a:p>
            <a:pPr>
              <a:buFont typeface="Arial" pitchFamily="34" charset="0"/>
              <a:buChar char="•"/>
            </a:pPr>
            <a:r>
              <a:rPr lang="en-US" sz="2400" dirty="0" smtClean="0">
                <a:solidFill>
                  <a:schemeClr val="bg1"/>
                </a:solidFill>
                <a:latin typeface="Arial" pitchFamily="34" charset="0"/>
                <a:cs typeface="Arial" pitchFamily="34" charset="0"/>
              </a:rPr>
              <a:t> Identify the basic ideas surrounding the theory</a:t>
            </a:r>
          </a:p>
          <a:p>
            <a:pPr>
              <a:buFont typeface="Arial" pitchFamily="34" charset="0"/>
              <a:buChar char="•"/>
            </a:pPr>
            <a:endParaRPr lang="en-US" sz="2400" dirty="0" smtClean="0">
              <a:solidFill>
                <a:schemeClr val="bg1"/>
              </a:solidFill>
              <a:latin typeface="Arial" pitchFamily="34" charset="0"/>
              <a:cs typeface="Arial" pitchFamily="34" charset="0"/>
            </a:endParaRPr>
          </a:p>
          <a:p>
            <a:pPr>
              <a:buFont typeface="Arial" pitchFamily="34" charset="0"/>
              <a:buChar char="•"/>
            </a:pPr>
            <a:r>
              <a:rPr lang="en-US" sz="2400" dirty="0" smtClean="0">
                <a:solidFill>
                  <a:schemeClr val="bg1"/>
                </a:solidFill>
                <a:latin typeface="Arial" pitchFamily="34" charset="0"/>
                <a:cs typeface="Arial" pitchFamily="34" charset="0"/>
              </a:rPr>
              <a:t>Be able to know when the theory is applicable and be comfortable using it in a clinical setting</a:t>
            </a:r>
          </a:p>
          <a:p>
            <a:pPr>
              <a:buFont typeface="Arial" pitchFamily="34" charset="0"/>
              <a:buChar char="•"/>
            </a:pPr>
            <a:endParaRPr lang="en-US" sz="2400" dirty="0" smtClean="0">
              <a:solidFill>
                <a:schemeClr val="bg1"/>
              </a:solidFill>
              <a:latin typeface="Arial" pitchFamily="34" charset="0"/>
              <a:cs typeface="Arial" pitchFamily="34" charset="0"/>
            </a:endParaRPr>
          </a:p>
          <a:p>
            <a:pPr>
              <a:buFont typeface="Arial" pitchFamily="34" charset="0"/>
              <a:buChar char="•"/>
            </a:pPr>
            <a:r>
              <a:rPr lang="en-US" sz="2400" dirty="0" smtClean="0">
                <a:solidFill>
                  <a:schemeClr val="bg1"/>
                </a:solidFill>
                <a:latin typeface="Arial" pitchFamily="34" charset="0"/>
                <a:cs typeface="Arial" pitchFamily="34" charset="0"/>
              </a:rPr>
              <a:t>Be able to answer NCLEX-style questions regarding the theory</a:t>
            </a: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Learning Objectives</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81000"/>
          </a:xfrm>
          <a:prstGeom prst="rect">
            <a:avLst/>
          </a:prstGeom>
          <a:noFill/>
        </p:spPr>
        <p:txBody>
          <a:bodyPr wrap="square" rtlCol="0">
            <a:spAutoFit/>
          </a:bodyPr>
          <a:lstStyle/>
          <a:p>
            <a:pPr algn="ctr"/>
            <a:r>
              <a:rPr lang="en-US" dirty="0" smtClean="0"/>
              <a:t>2</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5632311"/>
          </a:xfrm>
          <a:prstGeom prst="rect">
            <a:avLst/>
          </a:prstGeom>
          <a:noFill/>
        </p:spPr>
        <p:txBody>
          <a:bodyPr wrap="square" rtlCol="0">
            <a:spAutoFit/>
          </a:bodyPr>
          <a:lstStyle/>
          <a:p>
            <a:pPr>
              <a:buFont typeface="Arial" pitchFamily="34" charset="0"/>
              <a:buChar char="•"/>
            </a:pPr>
            <a:r>
              <a:rPr lang="en-US" sz="2000" dirty="0" smtClean="0">
                <a:solidFill>
                  <a:schemeClr val="bg1"/>
                </a:solidFill>
                <a:latin typeface="Arial" pitchFamily="34" charset="0"/>
                <a:cs typeface="Arial" pitchFamily="34" charset="0"/>
              </a:rPr>
              <a:t>Hildegard </a:t>
            </a:r>
            <a:r>
              <a:rPr lang="en-US" sz="2000" dirty="0" err="1" smtClean="0">
                <a:solidFill>
                  <a:schemeClr val="bg1"/>
                </a:solidFill>
                <a:latin typeface="Arial" pitchFamily="34" charset="0"/>
                <a:cs typeface="Arial" pitchFamily="34" charset="0"/>
              </a:rPr>
              <a:t>Peplau</a:t>
            </a:r>
            <a:r>
              <a:rPr lang="en-US" sz="2000" dirty="0" smtClean="0">
                <a:solidFill>
                  <a:schemeClr val="bg1"/>
                </a:solidFill>
                <a:latin typeface="Arial" pitchFamily="34" charset="0"/>
                <a:cs typeface="Arial" pitchFamily="34" charset="0"/>
              </a:rPr>
              <a:t> has been regarded at the “Mother of Psychiatric Nursing”</a:t>
            </a:r>
          </a:p>
          <a:p>
            <a:endParaRPr lang="en-US" sz="2000" dirty="0" smtClean="0">
              <a:solidFill>
                <a:schemeClr val="bg1"/>
              </a:solidFill>
              <a:latin typeface="Arial" pitchFamily="34" charset="0"/>
              <a:cs typeface="Arial" pitchFamily="34" charset="0"/>
            </a:endParaRPr>
          </a:p>
          <a:p>
            <a:pPr>
              <a:buFont typeface="Arial" pitchFamily="34" charset="0"/>
              <a:buChar char="•"/>
            </a:pPr>
            <a:r>
              <a:rPr lang="en-US" sz="2000" dirty="0" err="1" smtClean="0">
                <a:solidFill>
                  <a:schemeClr val="bg1"/>
                </a:solidFill>
                <a:latin typeface="Arial" pitchFamily="34" charset="0"/>
                <a:cs typeface="Arial" pitchFamily="34" charset="0"/>
              </a:rPr>
              <a:t>Peplau</a:t>
            </a:r>
            <a:r>
              <a:rPr lang="en-US" sz="2000" dirty="0" smtClean="0">
                <a:solidFill>
                  <a:schemeClr val="bg1"/>
                </a:solidFill>
                <a:latin typeface="Arial" pitchFamily="34" charset="0"/>
                <a:cs typeface="Arial" pitchFamily="34" charset="0"/>
              </a:rPr>
              <a:t> was born in 1909 in Reading, Pennsylvania</a:t>
            </a:r>
          </a:p>
          <a:p>
            <a:endParaRPr lang="en-US" sz="2000" dirty="0" smtClean="0">
              <a:solidFill>
                <a:schemeClr val="bg1"/>
              </a:solidFill>
              <a:latin typeface="Arial" pitchFamily="34" charset="0"/>
              <a:cs typeface="Arial" pitchFamily="34" charset="0"/>
            </a:endParaRPr>
          </a:p>
          <a:p>
            <a:pPr>
              <a:buFont typeface="Arial" pitchFamily="34" charset="0"/>
              <a:buChar char="•"/>
            </a:pPr>
            <a:r>
              <a:rPr lang="en-US" sz="2000" dirty="0" smtClean="0">
                <a:solidFill>
                  <a:schemeClr val="bg1"/>
                </a:solidFill>
                <a:latin typeface="Arial" pitchFamily="34" charset="0"/>
                <a:cs typeface="Arial" pitchFamily="34" charset="0"/>
              </a:rPr>
              <a:t>She was born to a poor German immigrant family where education beyond high school was unheard of</a:t>
            </a:r>
          </a:p>
          <a:p>
            <a:endParaRPr lang="en-US" sz="2000" dirty="0" smtClean="0">
              <a:solidFill>
                <a:schemeClr val="bg1"/>
              </a:solidFill>
              <a:latin typeface="Arial" pitchFamily="34" charset="0"/>
              <a:cs typeface="Arial" pitchFamily="34" charset="0"/>
            </a:endParaRPr>
          </a:p>
          <a:p>
            <a:pPr>
              <a:buFont typeface="Arial" pitchFamily="34" charset="0"/>
              <a:buChar char="•"/>
            </a:pPr>
            <a:r>
              <a:rPr lang="en-US" sz="2000" dirty="0" smtClean="0">
                <a:solidFill>
                  <a:schemeClr val="bg1"/>
                </a:solidFill>
                <a:latin typeface="Arial" pitchFamily="34" charset="0"/>
                <a:cs typeface="Arial" pitchFamily="34" charset="0"/>
              </a:rPr>
              <a:t>Even with the disapproval of her parents, </a:t>
            </a:r>
            <a:r>
              <a:rPr lang="en-US" sz="2000" dirty="0" err="1" smtClean="0">
                <a:solidFill>
                  <a:schemeClr val="bg1"/>
                </a:solidFill>
                <a:latin typeface="Arial" pitchFamily="34" charset="0"/>
                <a:cs typeface="Arial" pitchFamily="34" charset="0"/>
              </a:rPr>
              <a:t>Peplau</a:t>
            </a:r>
            <a:r>
              <a:rPr lang="en-US" sz="2000" dirty="0" smtClean="0">
                <a:solidFill>
                  <a:schemeClr val="bg1"/>
                </a:solidFill>
                <a:latin typeface="Arial" pitchFamily="34" charset="0"/>
                <a:cs typeface="Arial" pitchFamily="34" charset="0"/>
              </a:rPr>
              <a:t> was determined to become a nurse after working at Mount Sinai hospital in New York City in a staff position</a:t>
            </a:r>
          </a:p>
          <a:p>
            <a:endParaRPr lang="en-US" sz="2000" dirty="0" smtClean="0">
              <a:solidFill>
                <a:schemeClr val="bg1"/>
              </a:solidFill>
              <a:latin typeface="Arial" pitchFamily="34" charset="0"/>
              <a:cs typeface="Arial" pitchFamily="34" charset="0"/>
            </a:endParaRPr>
          </a:p>
          <a:p>
            <a:pPr>
              <a:buFont typeface="Arial" pitchFamily="34" charset="0"/>
              <a:buChar char="•"/>
            </a:pPr>
            <a:r>
              <a:rPr lang="en-US" sz="2000" dirty="0" smtClean="0">
                <a:solidFill>
                  <a:schemeClr val="bg1"/>
                </a:solidFill>
                <a:latin typeface="Arial" pitchFamily="34" charset="0"/>
                <a:cs typeface="Arial" pitchFamily="34" charset="0"/>
              </a:rPr>
              <a:t>She went to Bennington College in Vermont which was where  her fascination with psychiatric nursing began</a:t>
            </a:r>
          </a:p>
          <a:p>
            <a:pPr>
              <a:buFont typeface="Arial" pitchFamily="34" charset="0"/>
              <a:buChar char="•"/>
            </a:pPr>
            <a:endParaRPr lang="en-US" sz="2000" dirty="0" smtClean="0">
              <a:solidFill>
                <a:schemeClr val="bg1"/>
              </a:solidFill>
              <a:latin typeface="Arial" pitchFamily="34" charset="0"/>
              <a:cs typeface="Arial" pitchFamily="34" charset="0"/>
            </a:endParaRPr>
          </a:p>
          <a:p>
            <a:r>
              <a:rPr lang="en-US" sz="2000" dirty="0" smtClean="0">
                <a:solidFill>
                  <a:schemeClr val="bg1"/>
                </a:solidFill>
                <a:latin typeface="Arial" pitchFamily="34" charset="0"/>
                <a:cs typeface="Arial" pitchFamily="34" charset="0"/>
              </a:rPr>
              <a:t>(Callaway, 2002)</a:t>
            </a:r>
          </a:p>
          <a:p>
            <a:endParaRPr lang="en-US" sz="2000" dirty="0" smtClean="0">
              <a:solidFill>
                <a:schemeClr val="bg1"/>
              </a:solidFill>
              <a:latin typeface="Arial" pitchFamily="34" charset="0"/>
              <a:cs typeface="Arial" pitchFamily="34" charset="0"/>
            </a:endParaRPr>
          </a:p>
          <a:p>
            <a:endParaRPr lang="en-US" sz="2000" dirty="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Who is Hildegard </a:t>
            </a:r>
            <a:r>
              <a:rPr lang="en-US" sz="2800" b="1" dirty="0" err="1" smtClean="0">
                <a:solidFill>
                  <a:schemeClr val="bg1"/>
                </a:solidFill>
                <a:latin typeface="Arial" pitchFamily="34" charset="0"/>
                <a:cs typeface="Arial" pitchFamily="34" charset="0"/>
              </a:rPr>
              <a:t>Peplau</a:t>
            </a:r>
            <a:r>
              <a:rPr lang="en-US" sz="2800" b="1" dirty="0" smtClean="0">
                <a:solidFill>
                  <a:schemeClr val="bg1"/>
                </a:solidFill>
                <a:latin typeface="Arial" pitchFamily="34" charset="0"/>
                <a:cs typeface="Arial" pitchFamily="34" charset="0"/>
              </a:rPr>
              <a:t>?</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81000"/>
          </a:xfrm>
          <a:prstGeom prst="rect">
            <a:avLst/>
          </a:prstGeom>
          <a:noFill/>
        </p:spPr>
        <p:txBody>
          <a:bodyPr wrap="square" rtlCol="0">
            <a:spAutoFit/>
          </a:bodyPr>
          <a:lstStyle/>
          <a:p>
            <a:pPr algn="ctr"/>
            <a:r>
              <a:rPr lang="en-US" dirty="0" smtClean="0"/>
              <a:t>3</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5324535"/>
          </a:xfrm>
          <a:prstGeom prst="rect">
            <a:avLst/>
          </a:prstGeom>
          <a:noFill/>
        </p:spPr>
        <p:txBody>
          <a:bodyPr wrap="square" rtlCol="0">
            <a:spAutoFit/>
          </a:bodyPr>
          <a:lstStyle/>
          <a:p>
            <a:pPr>
              <a:buFont typeface="Arial" pitchFamily="34" charset="0"/>
              <a:buChar char="•"/>
            </a:pPr>
            <a:r>
              <a:rPr lang="en-US" sz="2000" dirty="0" smtClean="0">
                <a:solidFill>
                  <a:schemeClr val="bg1"/>
                </a:solidFill>
                <a:latin typeface="Arial" pitchFamily="34" charset="0"/>
                <a:cs typeface="Arial" pitchFamily="34" charset="0"/>
              </a:rPr>
              <a:t>After nursing school </a:t>
            </a:r>
            <a:r>
              <a:rPr lang="en-US" sz="2000" dirty="0" err="1" smtClean="0">
                <a:solidFill>
                  <a:schemeClr val="bg1"/>
                </a:solidFill>
                <a:latin typeface="Arial" pitchFamily="34" charset="0"/>
                <a:cs typeface="Arial" pitchFamily="34" charset="0"/>
              </a:rPr>
              <a:t>Peplau</a:t>
            </a:r>
            <a:r>
              <a:rPr lang="en-US" sz="2000" dirty="0" smtClean="0">
                <a:solidFill>
                  <a:schemeClr val="bg1"/>
                </a:solidFill>
                <a:latin typeface="Arial" pitchFamily="34" charset="0"/>
                <a:cs typeface="Arial" pitchFamily="34" charset="0"/>
              </a:rPr>
              <a:t> joined the Army during World War II where she served in England working in the Military Neuropsychiatry unit</a:t>
            </a:r>
          </a:p>
          <a:p>
            <a:endParaRPr lang="en-US" sz="2000" dirty="0" smtClean="0">
              <a:solidFill>
                <a:schemeClr val="bg1"/>
              </a:solidFill>
              <a:latin typeface="Arial" pitchFamily="34" charset="0"/>
              <a:cs typeface="Arial" pitchFamily="34" charset="0"/>
            </a:endParaRPr>
          </a:p>
          <a:p>
            <a:pPr>
              <a:buFont typeface="Arial" pitchFamily="34" charset="0"/>
              <a:buChar char="•"/>
            </a:pPr>
            <a:r>
              <a:rPr lang="en-US" sz="2000" dirty="0" smtClean="0">
                <a:solidFill>
                  <a:schemeClr val="bg1"/>
                </a:solidFill>
                <a:latin typeface="Arial" pitchFamily="34" charset="0"/>
                <a:cs typeface="Arial" pitchFamily="34" charset="0"/>
              </a:rPr>
              <a:t>She was outspoken and was unhappy with the treatment of these soldiers</a:t>
            </a:r>
          </a:p>
          <a:p>
            <a:endParaRPr lang="en-US" sz="2000" dirty="0" smtClean="0">
              <a:solidFill>
                <a:schemeClr val="bg1"/>
              </a:solidFill>
              <a:latin typeface="Arial" pitchFamily="34" charset="0"/>
              <a:cs typeface="Arial" pitchFamily="34" charset="0"/>
            </a:endParaRPr>
          </a:p>
          <a:p>
            <a:pPr>
              <a:buFont typeface="Arial" pitchFamily="34" charset="0"/>
              <a:buChar char="•"/>
            </a:pPr>
            <a:r>
              <a:rPr lang="en-US" sz="2000" dirty="0" smtClean="0">
                <a:solidFill>
                  <a:schemeClr val="bg1"/>
                </a:solidFill>
                <a:latin typeface="Arial" pitchFamily="34" charset="0"/>
                <a:cs typeface="Arial" pitchFamily="34" charset="0"/>
              </a:rPr>
              <a:t>In 1947, after her time in the military, </a:t>
            </a:r>
            <a:r>
              <a:rPr lang="en-US" sz="2000" dirty="0" err="1" smtClean="0">
                <a:solidFill>
                  <a:schemeClr val="bg1"/>
                </a:solidFill>
                <a:latin typeface="Arial" pitchFamily="34" charset="0"/>
                <a:cs typeface="Arial" pitchFamily="34" charset="0"/>
              </a:rPr>
              <a:t>Peplau</a:t>
            </a:r>
            <a:r>
              <a:rPr lang="en-US" sz="2000" dirty="0" smtClean="0">
                <a:solidFill>
                  <a:schemeClr val="bg1"/>
                </a:solidFill>
                <a:latin typeface="Arial" pitchFamily="34" charset="0"/>
                <a:cs typeface="Arial" pitchFamily="34" charset="0"/>
              </a:rPr>
              <a:t> received her masters degree from Columbia University</a:t>
            </a:r>
          </a:p>
          <a:p>
            <a:endParaRPr lang="en-US" sz="2000" dirty="0" smtClean="0">
              <a:solidFill>
                <a:schemeClr val="bg1"/>
              </a:solidFill>
              <a:latin typeface="Arial" pitchFamily="34" charset="0"/>
              <a:cs typeface="Arial" pitchFamily="34" charset="0"/>
            </a:endParaRPr>
          </a:p>
          <a:p>
            <a:pPr>
              <a:buFont typeface="Arial" pitchFamily="34" charset="0"/>
              <a:buChar char="•"/>
            </a:pPr>
            <a:r>
              <a:rPr lang="en-US" sz="2000" dirty="0" smtClean="0">
                <a:solidFill>
                  <a:schemeClr val="bg1"/>
                </a:solidFill>
                <a:latin typeface="Arial" pitchFamily="34" charset="0"/>
                <a:cs typeface="Arial" pitchFamily="34" charset="0"/>
              </a:rPr>
              <a:t>She then developed the Advanced Psychiatric Nursing program at Columbia and began working on her theory after realizing the impact nurses could have on the treatment of the mentally ill</a:t>
            </a:r>
          </a:p>
          <a:p>
            <a:pPr>
              <a:buFont typeface="Arial" pitchFamily="34" charset="0"/>
              <a:buChar char="•"/>
            </a:pPr>
            <a:endParaRPr lang="en-US" sz="2000" dirty="0" smtClean="0">
              <a:solidFill>
                <a:schemeClr val="bg1"/>
              </a:solidFill>
              <a:latin typeface="Arial" pitchFamily="34" charset="0"/>
              <a:cs typeface="Arial" pitchFamily="34" charset="0"/>
            </a:endParaRPr>
          </a:p>
          <a:p>
            <a:r>
              <a:rPr lang="en-US" sz="2000" dirty="0" smtClean="0">
                <a:solidFill>
                  <a:schemeClr val="bg1"/>
                </a:solidFill>
                <a:latin typeface="Arial" pitchFamily="34" charset="0"/>
                <a:cs typeface="Arial" pitchFamily="34" charset="0"/>
              </a:rPr>
              <a:t>(Callaway, 2002)</a:t>
            </a:r>
          </a:p>
          <a:p>
            <a:endParaRPr lang="en-US" sz="2000" dirty="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Who is Hildegard </a:t>
            </a:r>
            <a:r>
              <a:rPr lang="en-US" sz="2800" b="1" dirty="0" err="1" smtClean="0">
                <a:solidFill>
                  <a:schemeClr val="bg1"/>
                </a:solidFill>
                <a:latin typeface="Arial" pitchFamily="34" charset="0"/>
                <a:cs typeface="Arial" pitchFamily="34" charset="0"/>
              </a:rPr>
              <a:t>Peplau</a:t>
            </a:r>
            <a:r>
              <a:rPr lang="en-US" sz="2800" b="1" dirty="0" smtClean="0">
                <a:solidFill>
                  <a:schemeClr val="bg1"/>
                </a:solidFill>
                <a:latin typeface="Arial" pitchFamily="34" charset="0"/>
                <a:cs typeface="Arial" pitchFamily="34" charset="0"/>
              </a:rPr>
              <a:t>?  (continued)</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81000"/>
          </a:xfrm>
          <a:prstGeom prst="rect">
            <a:avLst/>
          </a:prstGeom>
          <a:noFill/>
        </p:spPr>
        <p:txBody>
          <a:bodyPr wrap="square" rtlCol="0">
            <a:spAutoFit/>
          </a:bodyPr>
          <a:lstStyle/>
          <a:p>
            <a:pPr algn="ctr"/>
            <a:r>
              <a:rPr lang="en-US" dirty="0"/>
              <a:t>4</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4893647"/>
          </a:xfrm>
          <a:prstGeom prst="rect">
            <a:avLst/>
          </a:prstGeom>
          <a:noFill/>
        </p:spPr>
        <p:txBody>
          <a:bodyPr wrap="square" rtlCol="0">
            <a:spAutoFit/>
          </a:bodyPr>
          <a:lstStyle/>
          <a:p>
            <a:pPr>
              <a:buFont typeface="Arial" pitchFamily="34" charset="0"/>
              <a:buChar char="•"/>
            </a:pPr>
            <a:r>
              <a:rPr lang="en-US" sz="2400" dirty="0" err="1" smtClean="0">
                <a:solidFill>
                  <a:schemeClr val="bg1"/>
                </a:solidFill>
                <a:latin typeface="Arial" pitchFamily="34" charset="0"/>
                <a:cs typeface="Arial" pitchFamily="34" charset="0"/>
              </a:rPr>
              <a:t>Peplau</a:t>
            </a:r>
            <a:r>
              <a:rPr lang="en-US" sz="2400" dirty="0" smtClean="0">
                <a:solidFill>
                  <a:schemeClr val="bg1"/>
                </a:solidFill>
                <a:latin typeface="Arial" pitchFamily="34" charset="0"/>
                <a:cs typeface="Arial" pitchFamily="34" charset="0"/>
              </a:rPr>
              <a:t> later received her doctorate in education and used that along with her other degrees to teach and supervise psychiatric nursing</a:t>
            </a:r>
          </a:p>
          <a:p>
            <a:endParaRPr lang="en-US" sz="2400" dirty="0" smtClean="0">
              <a:solidFill>
                <a:schemeClr val="bg1"/>
              </a:solidFill>
              <a:latin typeface="Arial" pitchFamily="34" charset="0"/>
              <a:cs typeface="Arial" pitchFamily="34" charset="0"/>
            </a:endParaRPr>
          </a:p>
          <a:p>
            <a:pPr>
              <a:buFont typeface="Arial" pitchFamily="34" charset="0"/>
              <a:buChar char="•"/>
            </a:pPr>
            <a:r>
              <a:rPr lang="en-US" sz="2400" dirty="0" smtClean="0">
                <a:solidFill>
                  <a:schemeClr val="bg1"/>
                </a:solidFill>
                <a:latin typeface="Arial" pitchFamily="34" charset="0"/>
                <a:cs typeface="Arial" pitchFamily="34" charset="0"/>
              </a:rPr>
              <a:t>She drew from developmental, interactions, and human needs theories in developing her work using her psychiatric background</a:t>
            </a:r>
          </a:p>
          <a:p>
            <a:endParaRPr lang="en-US" sz="2400" dirty="0" smtClean="0">
              <a:solidFill>
                <a:schemeClr val="bg1"/>
              </a:solidFill>
              <a:latin typeface="Arial" pitchFamily="34" charset="0"/>
              <a:cs typeface="Arial" pitchFamily="34" charset="0"/>
            </a:endParaRPr>
          </a:p>
          <a:p>
            <a:pPr>
              <a:buFont typeface="Arial" pitchFamily="34" charset="0"/>
              <a:buChar char="•"/>
            </a:pPr>
            <a:r>
              <a:rPr lang="en-US" sz="2400" dirty="0" smtClean="0">
                <a:solidFill>
                  <a:schemeClr val="bg1"/>
                </a:solidFill>
                <a:latin typeface="Arial" pitchFamily="34" charset="0"/>
                <a:cs typeface="Arial" pitchFamily="34" charset="0"/>
              </a:rPr>
              <a:t>This grew from her interest in nursing care of psychiatric patients </a:t>
            </a:r>
          </a:p>
          <a:p>
            <a:pPr>
              <a:buFont typeface="Arial" pitchFamily="34" charset="0"/>
              <a:buChar char="•"/>
            </a:pPr>
            <a:endParaRPr lang="en-US" sz="2400" dirty="0" smtClean="0">
              <a:solidFill>
                <a:schemeClr val="bg1"/>
              </a:solidFill>
              <a:latin typeface="Arial" pitchFamily="34" charset="0"/>
              <a:cs typeface="Arial" pitchFamily="34" charset="0"/>
            </a:endParaRPr>
          </a:p>
          <a:p>
            <a:r>
              <a:rPr lang="en-US" sz="2400" dirty="0" smtClean="0">
                <a:solidFill>
                  <a:schemeClr val="bg1"/>
                </a:solidFill>
                <a:latin typeface="Arial" pitchFamily="34" charset="0"/>
                <a:cs typeface="Arial" pitchFamily="34" charset="0"/>
              </a:rPr>
              <a:t>(Chitty &amp; Black, 2010)</a:t>
            </a:r>
          </a:p>
          <a:p>
            <a:endParaRPr lang="en-US" sz="2400" dirty="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How the Theory Came to Be</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81000"/>
          </a:xfrm>
          <a:prstGeom prst="rect">
            <a:avLst/>
          </a:prstGeom>
          <a:noFill/>
        </p:spPr>
        <p:txBody>
          <a:bodyPr wrap="square" rtlCol="0">
            <a:spAutoFit/>
          </a:bodyPr>
          <a:lstStyle/>
          <a:p>
            <a:pPr algn="ctr"/>
            <a:r>
              <a:rPr lang="en-US" dirty="0" smtClean="0"/>
              <a:t>5</a:t>
            </a: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5632311"/>
          </a:xfrm>
          <a:prstGeom prst="rect">
            <a:avLst/>
          </a:prstGeom>
          <a:noFill/>
        </p:spPr>
        <p:txBody>
          <a:bodyPr wrap="square" rtlCol="0">
            <a:spAutoFit/>
          </a:bodyPr>
          <a:lstStyle/>
          <a:p>
            <a:pPr>
              <a:buFont typeface="Arial" pitchFamily="34" charset="0"/>
              <a:buChar char="•"/>
            </a:pPr>
            <a:r>
              <a:rPr lang="en-US" sz="2400" dirty="0" smtClean="0">
                <a:solidFill>
                  <a:schemeClr val="bg1"/>
                </a:solidFill>
                <a:latin typeface="Arial" pitchFamily="34" charset="0"/>
                <a:cs typeface="Arial" pitchFamily="34" charset="0"/>
              </a:rPr>
              <a:t>She believed that all nursing is based on interpersonal process and the nurse-patient relationship</a:t>
            </a:r>
          </a:p>
          <a:p>
            <a:endParaRPr lang="en-US" sz="2400" dirty="0" smtClean="0">
              <a:solidFill>
                <a:schemeClr val="bg1"/>
              </a:solidFill>
              <a:latin typeface="Arial" pitchFamily="34" charset="0"/>
              <a:cs typeface="Arial" pitchFamily="34" charset="0"/>
            </a:endParaRPr>
          </a:p>
          <a:p>
            <a:pPr>
              <a:buFont typeface="Arial" pitchFamily="34" charset="0"/>
              <a:buChar char="•"/>
            </a:pPr>
            <a:r>
              <a:rPr lang="en-US" sz="2400" dirty="0" smtClean="0">
                <a:solidFill>
                  <a:schemeClr val="bg1"/>
                </a:solidFill>
                <a:latin typeface="Arial" pitchFamily="34" charset="0"/>
                <a:cs typeface="Arial" pitchFamily="34" charset="0"/>
              </a:rPr>
              <a:t>Her own definition of nursing helped to shape her own theory: </a:t>
            </a:r>
          </a:p>
          <a:p>
            <a:r>
              <a:rPr lang="en-US" sz="2400" dirty="0" smtClean="0">
                <a:solidFill>
                  <a:schemeClr val="bg1"/>
                </a:solidFill>
                <a:latin typeface="Arial" pitchFamily="34" charset="0"/>
                <a:cs typeface="Arial" pitchFamily="34" charset="0"/>
              </a:rPr>
              <a:t>	“Nursing is a significant, therapeutic, 	interpersonal process….Nursing is and 	educative instrument…that aims to promote 	forward movement of personality in the 	direction of creative, constructive, productive, 	personal and community living”</a:t>
            </a:r>
          </a:p>
          <a:p>
            <a:endParaRPr lang="en-US" sz="2400" dirty="0" smtClean="0">
              <a:solidFill>
                <a:schemeClr val="bg1"/>
              </a:solidFill>
              <a:latin typeface="Arial" pitchFamily="34" charset="0"/>
              <a:cs typeface="Arial" pitchFamily="34" charset="0"/>
            </a:endParaRPr>
          </a:p>
          <a:p>
            <a:r>
              <a:rPr lang="en-US" sz="2400" dirty="0" smtClean="0">
                <a:solidFill>
                  <a:schemeClr val="bg1"/>
                </a:solidFill>
                <a:latin typeface="Arial" pitchFamily="34" charset="0"/>
                <a:cs typeface="Arial" pitchFamily="34" charset="0"/>
              </a:rPr>
              <a:t>(Chitty &amp; Black, 2010)</a:t>
            </a:r>
          </a:p>
          <a:p>
            <a:endParaRPr lang="en-US" sz="2400" dirty="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How the Theory Came to Be (continued)</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81000"/>
          </a:xfrm>
          <a:prstGeom prst="rect">
            <a:avLst/>
          </a:prstGeom>
          <a:noFill/>
        </p:spPr>
        <p:txBody>
          <a:bodyPr wrap="square" rtlCol="0">
            <a:spAutoFit/>
          </a:bodyPr>
          <a:lstStyle/>
          <a:p>
            <a:pPr algn="ctr"/>
            <a:r>
              <a:rPr lang="en-US" dirty="0"/>
              <a:t>6</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4592026"/>
          </a:xfrm>
          <a:prstGeom prst="rect">
            <a:avLst/>
          </a:prstGeom>
          <a:noFill/>
        </p:spPr>
        <p:txBody>
          <a:bodyPr wrap="square" rtlCol="0">
            <a:spAutoFit/>
          </a:bodyPr>
          <a:lstStyle/>
          <a:p>
            <a:r>
              <a:rPr lang="en-US" sz="1720" dirty="0" smtClean="0">
                <a:solidFill>
                  <a:schemeClr val="bg1"/>
                </a:solidFill>
                <a:latin typeface="Arial" pitchFamily="34" charset="0"/>
                <a:cs typeface="Arial" pitchFamily="34" charset="0"/>
              </a:rPr>
              <a:t>She also used her definition of roles of the nurse to help develop her theory:</a:t>
            </a:r>
          </a:p>
          <a:p>
            <a:endParaRPr lang="en-US" sz="1720" dirty="0" smtClean="0">
              <a:solidFill>
                <a:schemeClr val="bg1"/>
              </a:solidFill>
              <a:latin typeface="Arial" pitchFamily="34" charset="0"/>
              <a:cs typeface="Arial" pitchFamily="34" charset="0"/>
            </a:endParaRPr>
          </a:p>
          <a:p>
            <a:r>
              <a:rPr lang="en-US" sz="1720" b="1" dirty="0">
                <a:solidFill>
                  <a:schemeClr val="bg1"/>
                </a:solidFill>
                <a:latin typeface="Arial" pitchFamily="34" charset="0"/>
                <a:cs typeface="Arial" pitchFamily="34" charset="0"/>
              </a:rPr>
              <a:t> </a:t>
            </a:r>
            <a:r>
              <a:rPr lang="en-US" sz="1720" b="1" dirty="0" smtClean="0">
                <a:solidFill>
                  <a:schemeClr val="bg1"/>
                </a:solidFill>
                <a:latin typeface="Arial" pitchFamily="34" charset="0"/>
                <a:cs typeface="Arial" pitchFamily="34" charset="0"/>
              </a:rPr>
              <a:t>    Roles of nurse:</a:t>
            </a:r>
            <a:endParaRPr lang="en-US" sz="1720" dirty="0">
              <a:solidFill>
                <a:schemeClr val="bg1"/>
              </a:solidFill>
              <a:latin typeface="Arial" pitchFamily="34" charset="0"/>
              <a:cs typeface="Arial" pitchFamily="34" charset="0"/>
            </a:endParaRPr>
          </a:p>
          <a:p>
            <a:pPr lvl="1">
              <a:buFont typeface="Arial" pitchFamily="34" charset="0"/>
              <a:buChar char="•"/>
            </a:pPr>
            <a:r>
              <a:rPr lang="en-US" sz="1720" dirty="0" smtClean="0">
                <a:solidFill>
                  <a:schemeClr val="bg1"/>
                </a:solidFill>
                <a:latin typeface="Arial" pitchFamily="34" charset="0"/>
                <a:cs typeface="Arial" pitchFamily="34" charset="0"/>
              </a:rPr>
              <a:t>Stranger</a:t>
            </a:r>
          </a:p>
          <a:p>
            <a:pPr lvl="1"/>
            <a:endParaRPr lang="en-US" sz="1720" dirty="0" smtClean="0">
              <a:solidFill>
                <a:schemeClr val="bg1"/>
              </a:solidFill>
              <a:latin typeface="Arial" pitchFamily="34" charset="0"/>
              <a:cs typeface="Arial" pitchFamily="34" charset="0"/>
            </a:endParaRPr>
          </a:p>
          <a:p>
            <a:pPr lvl="1">
              <a:buFont typeface="Arial" pitchFamily="34" charset="0"/>
              <a:buChar char="•"/>
            </a:pPr>
            <a:r>
              <a:rPr lang="en-US" sz="1720" dirty="0" smtClean="0">
                <a:solidFill>
                  <a:schemeClr val="bg1"/>
                </a:solidFill>
                <a:latin typeface="Arial" pitchFamily="34" charset="0"/>
                <a:cs typeface="Arial" pitchFamily="34" charset="0"/>
              </a:rPr>
              <a:t>Teacher</a:t>
            </a:r>
          </a:p>
          <a:p>
            <a:pPr lvl="1"/>
            <a:endParaRPr lang="en-US" sz="1720" dirty="0" smtClean="0">
              <a:solidFill>
                <a:schemeClr val="bg1"/>
              </a:solidFill>
              <a:latin typeface="Arial" pitchFamily="34" charset="0"/>
              <a:cs typeface="Arial" pitchFamily="34" charset="0"/>
            </a:endParaRPr>
          </a:p>
          <a:p>
            <a:pPr lvl="1">
              <a:buFont typeface="Arial" pitchFamily="34" charset="0"/>
              <a:buChar char="•"/>
            </a:pPr>
            <a:r>
              <a:rPr lang="en-US" sz="1720" dirty="0" smtClean="0">
                <a:solidFill>
                  <a:schemeClr val="bg1"/>
                </a:solidFill>
                <a:latin typeface="Arial" pitchFamily="34" charset="0"/>
                <a:cs typeface="Arial" pitchFamily="34" charset="0"/>
              </a:rPr>
              <a:t>Resource Person</a:t>
            </a:r>
          </a:p>
          <a:p>
            <a:pPr lvl="1">
              <a:buFont typeface="Arial" pitchFamily="34" charset="0"/>
              <a:buChar char="•"/>
            </a:pPr>
            <a:endParaRPr lang="en-US" sz="1720" dirty="0" smtClean="0">
              <a:solidFill>
                <a:schemeClr val="bg1"/>
              </a:solidFill>
              <a:latin typeface="Arial" pitchFamily="34" charset="0"/>
              <a:cs typeface="Arial" pitchFamily="34" charset="0"/>
            </a:endParaRPr>
          </a:p>
          <a:p>
            <a:pPr lvl="1">
              <a:buFont typeface="Arial" pitchFamily="34" charset="0"/>
              <a:buChar char="•"/>
            </a:pPr>
            <a:r>
              <a:rPr lang="en-US" sz="1720" dirty="0" smtClean="0">
                <a:solidFill>
                  <a:schemeClr val="bg1"/>
                </a:solidFill>
                <a:latin typeface="Arial" pitchFamily="34" charset="0"/>
                <a:cs typeface="Arial" pitchFamily="34" charset="0"/>
              </a:rPr>
              <a:t>Counselors</a:t>
            </a:r>
          </a:p>
          <a:p>
            <a:pPr lvl="1">
              <a:buFont typeface="Arial" pitchFamily="34" charset="0"/>
              <a:buChar char="•"/>
            </a:pPr>
            <a:endParaRPr lang="en-US" sz="1720" dirty="0" smtClean="0">
              <a:solidFill>
                <a:schemeClr val="bg1"/>
              </a:solidFill>
              <a:latin typeface="Arial" pitchFamily="34" charset="0"/>
              <a:cs typeface="Arial" pitchFamily="34" charset="0"/>
            </a:endParaRPr>
          </a:p>
          <a:p>
            <a:pPr lvl="1">
              <a:buFont typeface="Arial" pitchFamily="34" charset="0"/>
              <a:buChar char="•"/>
            </a:pPr>
            <a:r>
              <a:rPr lang="en-US" sz="1720" dirty="0" smtClean="0">
                <a:solidFill>
                  <a:schemeClr val="bg1"/>
                </a:solidFill>
                <a:latin typeface="Arial" pitchFamily="34" charset="0"/>
                <a:cs typeface="Arial" pitchFamily="34" charset="0"/>
              </a:rPr>
              <a:t>Surrogate</a:t>
            </a:r>
          </a:p>
          <a:p>
            <a:pPr lvl="1"/>
            <a:endParaRPr lang="en-US" sz="1720" dirty="0" smtClean="0">
              <a:solidFill>
                <a:schemeClr val="bg1"/>
              </a:solidFill>
              <a:latin typeface="Arial" pitchFamily="34" charset="0"/>
              <a:cs typeface="Arial" pitchFamily="34" charset="0"/>
            </a:endParaRPr>
          </a:p>
          <a:p>
            <a:pPr lvl="1">
              <a:buFont typeface="Arial" pitchFamily="34" charset="0"/>
              <a:buChar char="•"/>
            </a:pPr>
            <a:r>
              <a:rPr lang="en-US" sz="1720" dirty="0" smtClean="0">
                <a:solidFill>
                  <a:schemeClr val="bg1"/>
                </a:solidFill>
                <a:latin typeface="Arial" pitchFamily="34" charset="0"/>
                <a:cs typeface="Arial" pitchFamily="34" charset="0"/>
              </a:rPr>
              <a:t>Leader</a:t>
            </a:r>
          </a:p>
          <a:p>
            <a:pPr lvl="1">
              <a:buFont typeface="Arial" pitchFamily="34" charset="0"/>
              <a:buChar char="•"/>
            </a:pPr>
            <a:endParaRPr lang="en-US" sz="1720" dirty="0" smtClean="0">
              <a:solidFill>
                <a:schemeClr val="bg1"/>
              </a:solidFill>
              <a:latin typeface="Arial" pitchFamily="34" charset="0"/>
              <a:cs typeface="Arial" pitchFamily="34" charset="0"/>
            </a:endParaRPr>
          </a:p>
          <a:p>
            <a:pPr lvl="1"/>
            <a:r>
              <a:rPr lang="en-US" sz="1720" dirty="0" smtClean="0">
                <a:solidFill>
                  <a:schemeClr val="bg1"/>
                </a:solidFill>
                <a:latin typeface="Arial" pitchFamily="34" charset="0"/>
                <a:cs typeface="Arial" pitchFamily="34" charset="0"/>
              </a:rPr>
              <a:t>(Theory of Interpersonal Relations, 2010)</a:t>
            </a: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How the Theory Came to Be (continued)</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81000"/>
          </a:xfrm>
          <a:prstGeom prst="rect">
            <a:avLst/>
          </a:prstGeom>
          <a:noFill/>
        </p:spPr>
        <p:txBody>
          <a:bodyPr wrap="square" rtlCol="0">
            <a:spAutoFit/>
          </a:bodyPr>
          <a:lstStyle/>
          <a:p>
            <a:pPr algn="ctr"/>
            <a:r>
              <a:rPr lang="en-US" dirty="0"/>
              <a:t>7</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4909036"/>
          </a:xfrm>
          <a:prstGeom prst="rect">
            <a:avLst/>
          </a:prstGeom>
          <a:noFill/>
        </p:spPr>
        <p:txBody>
          <a:bodyPr wrap="square" rtlCol="0">
            <a:spAutoFit/>
          </a:bodyPr>
          <a:lstStyle/>
          <a:p>
            <a:pPr hangingPunct="0"/>
            <a:r>
              <a:rPr lang="en-US" sz="2000" dirty="0" smtClean="0">
                <a:solidFill>
                  <a:schemeClr val="bg1"/>
                </a:solidFill>
                <a:latin typeface="Arial" pitchFamily="34" charset="0"/>
                <a:cs typeface="Arial" pitchFamily="34" charset="0"/>
              </a:rPr>
              <a:t>There </a:t>
            </a:r>
            <a:r>
              <a:rPr lang="en-US" sz="2000" dirty="0">
                <a:solidFill>
                  <a:schemeClr val="bg1"/>
                </a:solidFill>
                <a:latin typeface="Arial" pitchFamily="34" charset="0"/>
                <a:cs typeface="Arial" pitchFamily="34" charset="0"/>
              </a:rPr>
              <a:t>are four distinct phases to her </a:t>
            </a:r>
            <a:r>
              <a:rPr lang="en-US" sz="2000" dirty="0" smtClean="0">
                <a:solidFill>
                  <a:schemeClr val="bg1"/>
                </a:solidFill>
                <a:latin typeface="Arial" pitchFamily="34" charset="0"/>
                <a:cs typeface="Arial" pitchFamily="34" charset="0"/>
              </a:rPr>
              <a:t>theory:</a:t>
            </a:r>
          </a:p>
          <a:p>
            <a:pPr hangingPunct="0"/>
            <a:endParaRPr lang="en-US" sz="1900" dirty="0">
              <a:solidFill>
                <a:schemeClr val="bg1"/>
              </a:solidFill>
              <a:latin typeface="Arial" pitchFamily="34" charset="0"/>
              <a:cs typeface="Arial" pitchFamily="34" charset="0"/>
            </a:endParaRPr>
          </a:p>
          <a:p>
            <a:pPr hangingPunct="0"/>
            <a:r>
              <a:rPr lang="en-US" sz="1900" dirty="0" smtClean="0">
                <a:solidFill>
                  <a:schemeClr val="bg1"/>
                </a:solidFill>
                <a:latin typeface="Arial" pitchFamily="34" charset="0"/>
                <a:cs typeface="Arial" pitchFamily="34" charset="0"/>
              </a:rPr>
              <a:t>            </a:t>
            </a:r>
            <a:r>
              <a:rPr lang="en-US" sz="1550" b="1" dirty="0" smtClean="0">
                <a:solidFill>
                  <a:schemeClr val="bg1"/>
                </a:solidFill>
                <a:latin typeface="Arial" pitchFamily="34" charset="0"/>
                <a:cs typeface="Arial" pitchFamily="34" charset="0"/>
              </a:rPr>
              <a:t>1</a:t>
            </a:r>
            <a:r>
              <a:rPr lang="en-US" sz="1550" b="1" dirty="0">
                <a:solidFill>
                  <a:schemeClr val="bg1"/>
                </a:solidFill>
                <a:latin typeface="Arial" pitchFamily="34" charset="0"/>
                <a:cs typeface="Arial" pitchFamily="34" charset="0"/>
              </a:rPr>
              <a:t>) Orientation Phase</a:t>
            </a:r>
          </a:p>
          <a:p>
            <a:pPr lvl="2" hangingPunct="0">
              <a:buFont typeface="Arial" pitchFamily="34" charset="0"/>
              <a:buChar char="•"/>
            </a:pPr>
            <a:r>
              <a:rPr lang="en-US" sz="1550" dirty="0" smtClean="0">
                <a:solidFill>
                  <a:schemeClr val="bg1"/>
                </a:solidFill>
                <a:latin typeface="Arial" pitchFamily="34" charset="0"/>
                <a:cs typeface="Arial" pitchFamily="34" charset="0"/>
              </a:rPr>
              <a:t> Starts </a:t>
            </a:r>
            <a:r>
              <a:rPr lang="en-US" sz="1550" dirty="0">
                <a:solidFill>
                  <a:schemeClr val="bg1"/>
                </a:solidFill>
                <a:latin typeface="Arial" pitchFamily="34" charset="0"/>
                <a:cs typeface="Arial" pitchFamily="34" charset="0"/>
              </a:rPr>
              <a:t>when client meets nurse as stranger </a:t>
            </a:r>
            <a:endParaRPr lang="en-US" sz="1550" dirty="0" smtClean="0">
              <a:solidFill>
                <a:schemeClr val="bg1"/>
              </a:solidFill>
              <a:latin typeface="Arial" pitchFamily="34" charset="0"/>
              <a:cs typeface="Arial" pitchFamily="34" charset="0"/>
            </a:endParaRPr>
          </a:p>
          <a:p>
            <a:pPr lvl="2" hangingPunct="0">
              <a:buFont typeface="Arial" pitchFamily="34" charset="0"/>
              <a:buChar char="•"/>
            </a:pPr>
            <a:r>
              <a:rPr lang="en-US" sz="1550" dirty="0" smtClean="0">
                <a:solidFill>
                  <a:schemeClr val="bg1"/>
                </a:solidFill>
                <a:latin typeface="Arial" pitchFamily="34" charset="0"/>
                <a:cs typeface="Arial" pitchFamily="34" charset="0"/>
              </a:rPr>
              <a:t> Defining </a:t>
            </a:r>
            <a:r>
              <a:rPr lang="en-US" sz="1550" dirty="0">
                <a:solidFill>
                  <a:schemeClr val="bg1"/>
                </a:solidFill>
                <a:latin typeface="Arial" pitchFamily="34" charset="0"/>
                <a:cs typeface="Arial" pitchFamily="34" charset="0"/>
              </a:rPr>
              <a:t>problem and deciding type of service needed </a:t>
            </a:r>
            <a:endParaRPr lang="en-US" sz="1550" dirty="0" smtClean="0">
              <a:solidFill>
                <a:schemeClr val="bg1"/>
              </a:solidFill>
              <a:latin typeface="Arial" pitchFamily="34" charset="0"/>
              <a:cs typeface="Arial" pitchFamily="34" charset="0"/>
            </a:endParaRPr>
          </a:p>
          <a:p>
            <a:pPr lvl="2" hangingPunct="0">
              <a:buFont typeface="Arial" pitchFamily="34" charset="0"/>
              <a:buChar char="•"/>
            </a:pPr>
            <a:r>
              <a:rPr lang="en-US" sz="1550" dirty="0">
                <a:solidFill>
                  <a:schemeClr val="bg1"/>
                </a:solidFill>
                <a:latin typeface="Arial" pitchFamily="34" charset="0"/>
                <a:cs typeface="Arial" pitchFamily="34" charset="0"/>
              </a:rPr>
              <a:t> </a:t>
            </a:r>
            <a:r>
              <a:rPr lang="en-US" sz="1550" dirty="0" smtClean="0">
                <a:solidFill>
                  <a:schemeClr val="bg1"/>
                </a:solidFill>
                <a:latin typeface="Arial" pitchFamily="34" charset="0"/>
                <a:cs typeface="Arial" pitchFamily="34" charset="0"/>
              </a:rPr>
              <a:t>Client </a:t>
            </a:r>
            <a:r>
              <a:rPr lang="en-US" sz="1550" dirty="0">
                <a:solidFill>
                  <a:schemeClr val="bg1"/>
                </a:solidFill>
                <a:latin typeface="Arial" pitchFamily="34" charset="0"/>
                <a:cs typeface="Arial" pitchFamily="34" charset="0"/>
              </a:rPr>
              <a:t>seeks </a:t>
            </a:r>
            <a:r>
              <a:rPr lang="en-US" sz="1550" dirty="0" smtClean="0">
                <a:solidFill>
                  <a:schemeClr val="bg1"/>
                </a:solidFill>
                <a:latin typeface="Arial" pitchFamily="34" charset="0"/>
                <a:cs typeface="Arial" pitchFamily="34" charset="0"/>
              </a:rPr>
              <a:t>assistance, conveys needs, asks questions </a:t>
            </a:r>
          </a:p>
          <a:p>
            <a:pPr lvl="2" hangingPunct="0">
              <a:buFont typeface="Arial" pitchFamily="34" charset="0"/>
              <a:buChar char="•"/>
            </a:pPr>
            <a:r>
              <a:rPr lang="en-US" sz="1550" dirty="0">
                <a:solidFill>
                  <a:schemeClr val="bg1"/>
                </a:solidFill>
                <a:latin typeface="Arial" pitchFamily="34" charset="0"/>
                <a:cs typeface="Arial" pitchFamily="34" charset="0"/>
              </a:rPr>
              <a:t> </a:t>
            </a:r>
            <a:r>
              <a:rPr lang="en-US" sz="1550" dirty="0" smtClean="0">
                <a:solidFill>
                  <a:schemeClr val="bg1"/>
                </a:solidFill>
                <a:latin typeface="Arial" pitchFamily="34" charset="0"/>
                <a:cs typeface="Arial" pitchFamily="34" charset="0"/>
              </a:rPr>
              <a:t>Patient </a:t>
            </a:r>
            <a:r>
              <a:rPr lang="en-US" sz="1550" dirty="0">
                <a:solidFill>
                  <a:schemeClr val="bg1"/>
                </a:solidFill>
                <a:latin typeface="Arial" pitchFamily="34" charset="0"/>
                <a:cs typeface="Arial" pitchFamily="34" charset="0"/>
              </a:rPr>
              <a:t>and nurse learn each others expectations and </a:t>
            </a:r>
            <a:r>
              <a:rPr lang="en-US" sz="1550" dirty="0" smtClean="0">
                <a:solidFill>
                  <a:schemeClr val="bg1"/>
                </a:solidFill>
                <a:latin typeface="Arial" pitchFamily="34" charset="0"/>
                <a:cs typeface="Arial" pitchFamily="34" charset="0"/>
              </a:rPr>
              <a:t>make sure </a:t>
            </a:r>
            <a:r>
              <a:rPr lang="en-US" sz="1550" dirty="0">
                <a:solidFill>
                  <a:schemeClr val="bg1"/>
                </a:solidFill>
                <a:latin typeface="Arial" pitchFamily="34" charset="0"/>
                <a:cs typeface="Arial" pitchFamily="34" charset="0"/>
              </a:rPr>
              <a:t>roles are </a:t>
            </a:r>
            <a:r>
              <a:rPr lang="en-US" sz="1550" dirty="0" smtClean="0">
                <a:solidFill>
                  <a:schemeClr val="bg1"/>
                </a:solidFill>
                <a:latin typeface="Arial" pitchFamily="34" charset="0"/>
                <a:cs typeface="Arial" pitchFamily="34" charset="0"/>
              </a:rPr>
              <a:t>understood</a:t>
            </a:r>
          </a:p>
          <a:p>
            <a:pPr lvl="2" hangingPunct="0">
              <a:buFont typeface="Arial" pitchFamily="34" charset="0"/>
              <a:buChar char="•"/>
            </a:pPr>
            <a:r>
              <a:rPr lang="en-US" sz="1550" dirty="0">
                <a:solidFill>
                  <a:schemeClr val="bg1"/>
                </a:solidFill>
                <a:latin typeface="Arial" pitchFamily="34" charset="0"/>
                <a:cs typeface="Arial" pitchFamily="34" charset="0"/>
              </a:rPr>
              <a:t> </a:t>
            </a:r>
            <a:r>
              <a:rPr lang="en-US" sz="1550" dirty="0" smtClean="0">
                <a:solidFill>
                  <a:schemeClr val="bg1"/>
                </a:solidFill>
                <a:latin typeface="Arial" pitchFamily="34" charset="0"/>
                <a:cs typeface="Arial" pitchFamily="34" charset="0"/>
              </a:rPr>
              <a:t>The </a:t>
            </a:r>
            <a:r>
              <a:rPr lang="en-US" sz="1550" dirty="0">
                <a:solidFill>
                  <a:schemeClr val="bg1"/>
                </a:solidFill>
                <a:latin typeface="Arial" pitchFamily="34" charset="0"/>
                <a:cs typeface="Arial" pitchFamily="34" charset="0"/>
              </a:rPr>
              <a:t>tasks of this phase are to build trust, rapport, establish a therapeutic </a:t>
            </a:r>
            <a:r>
              <a:rPr lang="en-US" sz="1550" dirty="0" smtClean="0">
                <a:solidFill>
                  <a:schemeClr val="bg1"/>
                </a:solidFill>
                <a:latin typeface="Arial" pitchFamily="34" charset="0"/>
                <a:cs typeface="Arial" pitchFamily="34" charset="0"/>
              </a:rPr>
              <a:t>environment, assess </a:t>
            </a:r>
            <a:r>
              <a:rPr lang="en-US" sz="1550" dirty="0">
                <a:solidFill>
                  <a:schemeClr val="bg1"/>
                </a:solidFill>
                <a:latin typeface="Arial" pitchFamily="34" charset="0"/>
                <a:cs typeface="Arial" pitchFamily="34" charset="0"/>
              </a:rPr>
              <a:t>the patients strengths and weakness and establish a mode of </a:t>
            </a:r>
            <a:r>
              <a:rPr lang="en-US" sz="1550" dirty="0" smtClean="0">
                <a:solidFill>
                  <a:schemeClr val="bg1"/>
                </a:solidFill>
                <a:latin typeface="Arial" pitchFamily="34" charset="0"/>
                <a:cs typeface="Arial" pitchFamily="34" charset="0"/>
              </a:rPr>
              <a:t>communication </a:t>
            </a:r>
            <a:r>
              <a:rPr lang="en-US" sz="1550" dirty="0">
                <a:solidFill>
                  <a:schemeClr val="bg1"/>
                </a:solidFill>
                <a:latin typeface="Arial" pitchFamily="34" charset="0"/>
                <a:cs typeface="Arial" pitchFamily="34" charset="0"/>
              </a:rPr>
              <a:t>acceptable to both patient and </a:t>
            </a:r>
            <a:r>
              <a:rPr lang="en-US" sz="1550" dirty="0" smtClean="0">
                <a:solidFill>
                  <a:schemeClr val="bg1"/>
                </a:solidFill>
                <a:latin typeface="Arial" pitchFamily="34" charset="0"/>
                <a:cs typeface="Arial" pitchFamily="34" charset="0"/>
              </a:rPr>
              <a:t>nurse</a:t>
            </a:r>
          </a:p>
          <a:p>
            <a:pPr lvl="2" hangingPunct="0">
              <a:buFont typeface="Arial" pitchFamily="34" charset="0"/>
              <a:buChar char="•"/>
            </a:pPr>
            <a:r>
              <a:rPr lang="en-US" sz="1550" dirty="0">
                <a:solidFill>
                  <a:schemeClr val="bg1"/>
                </a:solidFill>
                <a:latin typeface="Arial" pitchFamily="34" charset="0"/>
                <a:cs typeface="Arial" pitchFamily="34" charset="0"/>
              </a:rPr>
              <a:t> </a:t>
            </a:r>
            <a:r>
              <a:rPr lang="en-US" sz="1550" dirty="0" smtClean="0">
                <a:solidFill>
                  <a:schemeClr val="bg1"/>
                </a:solidFill>
                <a:latin typeface="Arial" pitchFamily="34" charset="0"/>
                <a:cs typeface="Arial" pitchFamily="34" charset="0"/>
              </a:rPr>
              <a:t>When </a:t>
            </a:r>
            <a:r>
              <a:rPr lang="en-US" sz="1550" dirty="0">
                <a:solidFill>
                  <a:schemeClr val="bg1"/>
                </a:solidFill>
                <a:latin typeface="Arial" pitchFamily="34" charset="0"/>
                <a:cs typeface="Arial" pitchFamily="34" charset="0"/>
              </a:rPr>
              <a:t>patient begins to identify problems is when they move to the next </a:t>
            </a:r>
            <a:r>
              <a:rPr lang="en-US" sz="1550" dirty="0" smtClean="0">
                <a:solidFill>
                  <a:schemeClr val="bg1"/>
                </a:solidFill>
                <a:latin typeface="Arial" pitchFamily="34" charset="0"/>
                <a:cs typeface="Arial" pitchFamily="34" charset="0"/>
              </a:rPr>
              <a:t>phase</a:t>
            </a:r>
          </a:p>
          <a:p>
            <a:pPr lvl="2" hangingPunct="0"/>
            <a:endParaRPr lang="en-US" sz="1550" dirty="0" smtClean="0">
              <a:solidFill>
                <a:schemeClr val="bg1"/>
              </a:solidFill>
              <a:latin typeface="Arial" pitchFamily="34" charset="0"/>
              <a:cs typeface="Arial" pitchFamily="34" charset="0"/>
            </a:endParaRPr>
          </a:p>
          <a:p>
            <a:pPr lvl="2" hangingPunct="0"/>
            <a:endParaRPr lang="en-US" sz="1550" dirty="0" smtClean="0">
              <a:solidFill>
                <a:schemeClr val="bg1"/>
              </a:solidFill>
              <a:latin typeface="Arial" pitchFamily="34" charset="0"/>
              <a:cs typeface="Arial" pitchFamily="34" charset="0"/>
            </a:endParaRPr>
          </a:p>
          <a:p>
            <a:pPr lvl="2" hangingPunct="0"/>
            <a:r>
              <a:rPr lang="en-US" sz="1550" dirty="0" smtClean="0">
                <a:solidFill>
                  <a:schemeClr val="bg1"/>
                </a:solidFill>
                <a:latin typeface="Arial" pitchFamily="34" charset="0"/>
                <a:cs typeface="Arial" pitchFamily="34" charset="0"/>
              </a:rPr>
              <a:t>(</a:t>
            </a:r>
            <a:r>
              <a:rPr lang="en-US" sz="1550" dirty="0" err="1" smtClean="0">
                <a:solidFill>
                  <a:schemeClr val="bg1"/>
                </a:solidFill>
                <a:latin typeface="Arial" pitchFamily="34" charset="0"/>
                <a:cs typeface="Arial" pitchFamily="34" charset="0"/>
              </a:rPr>
              <a:t>Lakeman</a:t>
            </a:r>
            <a:r>
              <a:rPr lang="en-US" sz="1550" dirty="0" smtClean="0">
                <a:solidFill>
                  <a:schemeClr val="bg1"/>
                </a:solidFill>
                <a:latin typeface="Arial" pitchFamily="34" charset="0"/>
                <a:cs typeface="Arial" pitchFamily="34" charset="0"/>
              </a:rPr>
              <a:t>, 2007)</a:t>
            </a:r>
            <a:endParaRPr lang="en-US" sz="1550" dirty="0">
              <a:solidFill>
                <a:schemeClr val="bg1"/>
              </a:solidFill>
              <a:latin typeface="Arial" pitchFamily="34" charset="0"/>
              <a:cs typeface="Arial" pitchFamily="34" charset="0"/>
            </a:endParaRPr>
          </a:p>
          <a:p>
            <a:pPr lvl="2" hangingPunct="0">
              <a:buFont typeface="Arial" pitchFamily="34" charset="0"/>
              <a:buChar char="•"/>
            </a:pPr>
            <a:endParaRPr lang="en-US" sz="1900" dirty="0">
              <a:solidFill>
                <a:schemeClr val="bg1"/>
              </a:solidFill>
              <a:latin typeface="Arial" pitchFamily="34" charset="0"/>
              <a:cs typeface="Arial" pitchFamily="34" charset="0"/>
            </a:endParaRPr>
          </a:p>
          <a:p>
            <a:pPr hangingPunct="0"/>
            <a:r>
              <a:rPr lang="en-US" sz="1900" dirty="0">
                <a:solidFill>
                  <a:schemeClr val="bg1"/>
                </a:solidFill>
                <a:latin typeface="Arial" pitchFamily="34" charset="0"/>
                <a:cs typeface="Arial" pitchFamily="34" charset="0"/>
              </a:rPr>
              <a:t> </a:t>
            </a:r>
            <a:r>
              <a:rPr lang="en-US" sz="1900" dirty="0" smtClean="0">
                <a:solidFill>
                  <a:schemeClr val="bg1"/>
                </a:solidFill>
                <a:latin typeface="Arial" pitchFamily="34" charset="0"/>
                <a:cs typeface="Arial" pitchFamily="34" charset="0"/>
              </a:rPr>
              <a:t>            </a:t>
            </a:r>
            <a:endParaRPr lang="en-US" sz="1900" dirty="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Basic Concepts of the Theory</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69332"/>
          </a:xfrm>
          <a:prstGeom prst="rect">
            <a:avLst/>
          </a:prstGeom>
          <a:noFill/>
        </p:spPr>
        <p:txBody>
          <a:bodyPr wrap="square" rtlCol="0">
            <a:spAutoFit/>
          </a:bodyPr>
          <a:lstStyle/>
          <a:p>
            <a:pPr algn="ctr"/>
            <a:r>
              <a:rPr lang="en-US" dirty="0"/>
              <a:t>8</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533400" y="1447800"/>
            <a:ext cx="7239000" cy="5647700"/>
          </a:xfrm>
          <a:prstGeom prst="rect">
            <a:avLst/>
          </a:prstGeom>
          <a:noFill/>
        </p:spPr>
        <p:txBody>
          <a:bodyPr wrap="square" rtlCol="0">
            <a:spAutoFit/>
          </a:bodyPr>
          <a:lstStyle/>
          <a:p>
            <a:pPr hangingPunct="0"/>
            <a:r>
              <a:rPr lang="en-US" sz="2000" dirty="0" smtClean="0">
                <a:solidFill>
                  <a:schemeClr val="bg1"/>
                </a:solidFill>
                <a:latin typeface="Arial" pitchFamily="34" charset="0"/>
                <a:cs typeface="Arial" pitchFamily="34" charset="0"/>
              </a:rPr>
              <a:t>There </a:t>
            </a:r>
            <a:r>
              <a:rPr lang="en-US" sz="2000" dirty="0">
                <a:solidFill>
                  <a:schemeClr val="bg1"/>
                </a:solidFill>
                <a:latin typeface="Arial" pitchFamily="34" charset="0"/>
                <a:cs typeface="Arial" pitchFamily="34" charset="0"/>
              </a:rPr>
              <a:t>are four distinct phases to her </a:t>
            </a:r>
            <a:r>
              <a:rPr lang="en-US" sz="2000" dirty="0" smtClean="0">
                <a:solidFill>
                  <a:schemeClr val="bg1"/>
                </a:solidFill>
                <a:latin typeface="Arial" pitchFamily="34" charset="0"/>
                <a:cs typeface="Arial" pitchFamily="34" charset="0"/>
              </a:rPr>
              <a:t>theory:</a:t>
            </a:r>
            <a:endParaRPr lang="en-US" sz="2000" dirty="0">
              <a:solidFill>
                <a:schemeClr val="bg1"/>
              </a:solidFill>
              <a:latin typeface="Arial" pitchFamily="34" charset="0"/>
              <a:cs typeface="Arial" pitchFamily="34" charset="0"/>
            </a:endParaRPr>
          </a:p>
          <a:p>
            <a:pPr hangingPunct="0"/>
            <a:r>
              <a:rPr lang="en-US" sz="1550" dirty="0" smtClean="0">
                <a:solidFill>
                  <a:schemeClr val="bg1"/>
                </a:solidFill>
                <a:latin typeface="Arial" pitchFamily="34" charset="0"/>
                <a:cs typeface="Arial" pitchFamily="34" charset="0"/>
              </a:rPr>
              <a:t>            </a:t>
            </a:r>
            <a:endParaRPr lang="en-US" sz="1550" dirty="0">
              <a:solidFill>
                <a:schemeClr val="bg1"/>
              </a:solidFill>
              <a:latin typeface="Arial" pitchFamily="34" charset="0"/>
              <a:cs typeface="Arial" pitchFamily="34" charset="0"/>
            </a:endParaRPr>
          </a:p>
          <a:p>
            <a:pPr hangingPunct="0"/>
            <a:r>
              <a:rPr lang="en-US" sz="1550" dirty="0">
                <a:solidFill>
                  <a:schemeClr val="bg1"/>
                </a:solidFill>
                <a:latin typeface="Arial" pitchFamily="34" charset="0"/>
                <a:cs typeface="Arial" pitchFamily="34" charset="0"/>
              </a:rPr>
              <a:t> </a:t>
            </a:r>
            <a:r>
              <a:rPr lang="en-US" sz="1550" dirty="0" smtClean="0">
                <a:solidFill>
                  <a:schemeClr val="bg1"/>
                </a:solidFill>
                <a:latin typeface="Arial" pitchFamily="34" charset="0"/>
                <a:cs typeface="Arial" pitchFamily="34" charset="0"/>
              </a:rPr>
              <a:t>          </a:t>
            </a:r>
            <a:r>
              <a:rPr lang="en-US" sz="1550" b="1" dirty="0" smtClean="0">
                <a:solidFill>
                  <a:schemeClr val="bg1"/>
                </a:solidFill>
                <a:latin typeface="Arial" pitchFamily="34" charset="0"/>
                <a:cs typeface="Arial" pitchFamily="34" charset="0"/>
              </a:rPr>
              <a:t>  2) Identification Phase </a:t>
            </a:r>
          </a:p>
          <a:p>
            <a:pPr lvl="2" hangingPunct="0">
              <a:buFont typeface="Arial" pitchFamily="34" charset="0"/>
              <a:buChar char="•"/>
            </a:pPr>
            <a:r>
              <a:rPr lang="en-US" sz="1550" dirty="0" smtClean="0">
                <a:solidFill>
                  <a:schemeClr val="bg1"/>
                </a:solidFill>
                <a:latin typeface="Arial" pitchFamily="34" charset="0"/>
                <a:cs typeface="Arial" pitchFamily="34" charset="0"/>
              </a:rPr>
              <a:t> </a:t>
            </a:r>
            <a:r>
              <a:rPr lang="en-US" sz="1550" dirty="0">
                <a:solidFill>
                  <a:schemeClr val="bg1"/>
                </a:solidFill>
                <a:latin typeface="Arial" pitchFamily="34" charset="0"/>
                <a:cs typeface="Arial" pitchFamily="34" charset="0"/>
              </a:rPr>
              <a:t>Patient begins to be able to deal with problem and feel that he/she </a:t>
            </a:r>
            <a:r>
              <a:rPr lang="en-US" sz="1550" dirty="0" smtClean="0">
                <a:solidFill>
                  <a:schemeClr val="bg1"/>
                </a:solidFill>
                <a:latin typeface="Arial" pitchFamily="34" charset="0"/>
                <a:cs typeface="Arial" pitchFamily="34" charset="0"/>
              </a:rPr>
              <a:t>belongs </a:t>
            </a:r>
          </a:p>
          <a:p>
            <a:pPr lvl="2" hangingPunct="0">
              <a:buFont typeface="Arial" pitchFamily="34" charset="0"/>
              <a:buChar char="•"/>
            </a:pPr>
            <a:r>
              <a:rPr lang="en-US" sz="1550" dirty="0" smtClean="0">
                <a:solidFill>
                  <a:schemeClr val="bg1"/>
                </a:solidFill>
                <a:latin typeface="Arial" pitchFamily="34" charset="0"/>
                <a:cs typeface="Arial" pitchFamily="34" charset="0"/>
              </a:rPr>
              <a:t>Trust </a:t>
            </a:r>
            <a:r>
              <a:rPr lang="en-US" sz="1550" dirty="0">
                <a:solidFill>
                  <a:schemeClr val="bg1"/>
                </a:solidFill>
                <a:latin typeface="Arial" pitchFamily="34" charset="0"/>
                <a:cs typeface="Arial" pitchFamily="34" charset="0"/>
              </a:rPr>
              <a:t>begins to </a:t>
            </a:r>
            <a:r>
              <a:rPr lang="en-US" sz="1550" dirty="0" smtClean="0">
                <a:solidFill>
                  <a:schemeClr val="bg1"/>
                </a:solidFill>
                <a:latin typeface="Arial" pitchFamily="34" charset="0"/>
                <a:cs typeface="Arial" pitchFamily="34" charset="0"/>
              </a:rPr>
              <a:t>develop</a:t>
            </a:r>
          </a:p>
          <a:p>
            <a:pPr lvl="2" hangingPunct="0">
              <a:buFont typeface="Arial" pitchFamily="34" charset="0"/>
              <a:buChar char="•"/>
            </a:pPr>
            <a:r>
              <a:rPr lang="en-US" sz="1550" dirty="0" smtClean="0">
                <a:solidFill>
                  <a:schemeClr val="bg1"/>
                </a:solidFill>
                <a:latin typeface="Arial" pitchFamily="34" charset="0"/>
                <a:cs typeface="Arial" pitchFamily="34" charset="0"/>
              </a:rPr>
              <a:t> </a:t>
            </a:r>
            <a:r>
              <a:rPr lang="en-US" sz="1550" dirty="0">
                <a:solidFill>
                  <a:schemeClr val="bg1"/>
                </a:solidFill>
                <a:latin typeface="Arial" pitchFamily="34" charset="0"/>
                <a:cs typeface="Arial" pitchFamily="34" charset="0"/>
              </a:rPr>
              <a:t>The nurse helps the patient to be able to express any needs or </a:t>
            </a:r>
            <a:r>
              <a:rPr lang="en-US" sz="1550" dirty="0" smtClean="0">
                <a:solidFill>
                  <a:schemeClr val="bg1"/>
                </a:solidFill>
                <a:latin typeface="Arial" pitchFamily="34" charset="0"/>
                <a:cs typeface="Arial" pitchFamily="34" charset="0"/>
              </a:rPr>
              <a:t>feelings</a:t>
            </a:r>
          </a:p>
          <a:p>
            <a:pPr lvl="2" hangingPunct="0">
              <a:buFont typeface="Arial" pitchFamily="34" charset="0"/>
              <a:buChar char="•"/>
            </a:pPr>
            <a:r>
              <a:rPr lang="en-US" sz="1550" dirty="0">
                <a:solidFill>
                  <a:schemeClr val="bg1"/>
                </a:solidFill>
                <a:latin typeface="Arial" pitchFamily="34" charset="0"/>
                <a:cs typeface="Arial" pitchFamily="34" charset="0"/>
              </a:rPr>
              <a:t> </a:t>
            </a:r>
            <a:r>
              <a:rPr lang="en-US" sz="1550" dirty="0" smtClean="0">
                <a:solidFill>
                  <a:schemeClr val="bg1"/>
                </a:solidFill>
                <a:latin typeface="Arial" pitchFamily="34" charset="0"/>
                <a:cs typeface="Arial" pitchFamily="34" charset="0"/>
              </a:rPr>
              <a:t>Also</a:t>
            </a:r>
            <a:r>
              <a:rPr lang="en-US" sz="1550" dirty="0">
                <a:solidFill>
                  <a:schemeClr val="bg1"/>
                </a:solidFill>
                <a:latin typeface="Arial" pitchFamily="34" charset="0"/>
                <a:cs typeface="Arial" pitchFamily="34" charset="0"/>
              </a:rPr>
              <a:t>, shows acceptance and provides </a:t>
            </a:r>
            <a:r>
              <a:rPr lang="en-US" sz="1550" dirty="0" smtClean="0">
                <a:solidFill>
                  <a:schemeClr val="bg1"/>
                </a:solidFill>
                <a:latin typeface="Arial" pitchFamily="34" charset="0"/>
                <a:cs typeface="Arial" pitchFamily="34" charset="0"/>
              </a:rPr>
              <a:t>information</a:t>
            </a:r>
          </a:p>
          <a:p>
            <a:pPr lvl="2" hangingPunct="0">
              <a:buFont typeface="Arial" pitchFamily="34" charset="0"/>
              <a:buChar char="•"/>
            </a:pPr>
            <a:endParaRPr lang="en-US" sz="1550" dirty="0">
              <a:solidFill>
                <a:schemeClr val="bg1"/>
              </a:solidFill>
              <a:latin typeface="Arial" pitchFamily="34" charset="0"/>
              <a:cs typeface="Arial" pitchFamily="34" charset="0"/>
            </a:endParaRPr>
          </a:p>
          <a:p>
            <a:pPr hangingPunct="0"/>
            <a:r>
              <a:rPr lang="en-US" sz="1550" dirty="0" smtClean="0">
                <a:solidFill>
                  <a:schemeClr val="bg1"/>
                </a:solidFill>
                <a:latin typeface="Arial" pitchFamily="34" charset="0"/>
                <a:cs typeface="Arial" pitchFamily="34" charset="0"/>
              </a:rPr>
              <a:t>       </a:t>
            </a:r>
            <a:r>
              <a:rPr lang="en-US" sz="1550" b="1" dirty="0" smtClean="0">
                <a:solidFill>
                  <a:schemeClr val="bg1"/>
                </a:solidFill>
                <a:latin typeface="Arial" pitchFamily="34" charset="0"/>
                <a:cs typeface="Arial" pitchFamily="34" charset="0"/>
              </a:rPr>
              <a:t>      3) Exploitation Phase</a:t>
            </a:r>
          </a:p>
          <a:p>
            <a:pPr lvl="2" hangingPunct="0">
              <a:buFont typeface="Arial" pitchFamily="34" charset="0"/>
              <a:buChar char="•"/>
            </a:pPr>
            <a:r>
              <a:rPr lang="en-US" sz="1550" dirty="0" smtClean="0">
                <a:solidFill>
                  <a:schemeClr val="bg1"/>
                </a:solidFill>
                <a:latin typeface="Arial" pitchFamily="34" charset="0"/>
                <a:cs typeface="Arial" pitchFamily="34" charset="0"/>
              </a:rPr>
              <a:t> Learns about different alternatives to problem solving</a:t>
            </a:r>
          </a:p>
          <a:p>
            <a:pPr lvl="2" hangingPunct="0">
              <a:buFont typeface="Arial" pitchFamily="34" charset="0"/>
              <a:buChar char="•"/>
            </a:pPr>
            <a:r>
              <a:rPr lang="en-US" sz="1550" dirty="0" smtClean="0">
                <a:solidFill>
                  <a:schemeClr val="bg1"/>
                </a:solidFill>
                <a:latin typeface="Arial" pitchFamily="34" charset="0"/>
                <a:cs typeface="Arial" pitchFamily="34" charset="0"/>
              </a:rPr>
              <a:t> Since they still feel a need for attention, the patient may still make small requests </a:t>
            </a:r>
          </a:p>
          <a:p>
            <a:pPr lvl="2" hangingPunct="0">
              <a:buFont typeface="Arial" pitchFamily="34" charset="0"/>
              <a:buChar char="•"/>
            </a:pPr>
            <a:r>
              <a:rPr lang="en-US" sz="1550" dirty="0" smtClean="0">
                <a:solidFill>
                  <a:schemeClr val="bg1"/>
                </a:solidFill>
                <a:latin typeface="Arial" pitchFamily="34" charset="0"/>
                <a:cs typeface="Arial" pitchFamily="34" charset="0"/>
              </a:rPr>
              <a:t> The principles of interview techniques must be used in order to explore, understand and adequately deal with the underlying problem </a:t>
            </a:r>
          </a:p>
          <a:p>
            <a:pPr lvl="2" hangingPunct="0">
              <a:buFont typeface="Arial" pitchFamily="34" charset="0"/>
              <a:buChar char="•"/>
            </a:pPr>
            <a:r>
              <a:rPr lang="en-US" sz="1550" dirty="0" smtClean="0">
                <a:solidFill>
                  <a:schemeClr val="bg1"/>
                </a:solidFill>
                <a:latin typeface="Arial" pitchFamily="34" charset="0"/>
                <a:cs typeface="Arial" pitchFamily="34" charset="0"/>
              </a:rPr>
              <a:t> During this phase communication is key and must be used appropriately in order for the patient to continue moving forward</a:t>
            </a:r>
          </a:p>
          <a:p>
            <a:pPr lvl="2" hangingPunct="0">
              <a:buFont typeface="Arial" pitchFamily="34" charset="0"/>
              <a:buChar char="•"/>
            </a:pPr>
            <a:r>
              <a:rPr lang="en-US" sz="1550" dirty="0" smtClean="0">
                <a:solidFill>
                  <a:schemeClr val="bg1"/>
                </a:solidFill>
                <a:latin typeface="Arial" pitchFamily="34" charset="0"/>
                <a:cs typeface="Arial" pitchFamily="34" charset="0"/>
              </a:rPr>
              <a:t> Nurse helps the patient access all the ways in which to progress to the final step</a:t>
            </a:r>
          </a:p>
          <a:p>
            <a:pPr lvl="2" hangingPunct="0"/>
            <a:endParaRPr lang="en-US" sz="1550" dirty="0" smtClean="0">
              <a:solidFill>
                <a:schemeClr val="bg1"/>
              </a:solidFill>
              <a:latin typeface="Arial" pitchFamily="34" charset="0"/>
              <a:cs typeface="Arial" pitchFamily="34" charset="0"/>
            </a:endParaRPr>
          </a:p>
          <a:p>
            <a:pPr lvl="2" hangingPunct="0"/>
            <a:r>
              <a:rPr lang="en-US" sz="1550" dirty="0" smtClean="0">
                <a:solidFill>
                  <a:schemeClr val="bg1"/>
                </a:solidFill>
                <a:latin typeface="Arial" pitchFamily="34" charset="0"/>
                <a:cs typeface="Arial" pitchFamily="34" charset="0"/>
              </a:rPr>
              <a:t>(</a:t>
            </a:r>
            <a:r>
              <a:rPr lang="en-US" sz="1550" dirty="0" err="1" smtClean="0">
                <a:solidFill>
                  <a:schemeClr val="bg1"/>
                </a:solidFill>
                <a:latin typeface="Arial" pitchFamily="34" charset="0"/>
                <a:cs typeface="Arial" pitchFamily="34" charset="0"/>
              </a:rPr>
              <a:t>Lakeman</a:t>
            </a:r>
            <a:r>
              <a:rPr lang="en-US" sz="1550" dirty="0" smtClean="0">
                <a:solidFill>
                  <a:schemeClr val="bg1"/>
                </a:solidFill>
                <a:latin typeface="Arial" pitchFamily="34" charset="0"/>
                <a:cs typeface="Arial" pitchFamily="34" charset="0"/>
              </a:rPr>
              <a:t>, 2007)</a:t>
            </a:r>
          </a:p>
          <a:p>
            <a:pPr lvl="2" hangingPunct="0"/>
            <a:endParaRPr lang="en-US" sz="1550" dirty="0" smtClean="0">
              <a:solidFill>
                <a:schemeClr val="bg1"/>
              </a:solidFill>
              <a:latin typeface="Arial" pitchFamily="34" charset="0"/>
              <a:cs typeface="Arial" pitchFamily="34" charset="0"/>
            </a:endParaRPr>
          </a:p>
        </p:txBody>
      </p:sp>
      <p:sp>
        <p:nvSpPr>
          <p:cNvPr id="5" name="TextBox 4"/>
          <p:cNvSpPr txBox="1"/>
          <p:nvPr/>
        </p:nvSpPr>
        <p:spPr>
          <a:xfrm>
            <a:off x="228600" y="304801"/>
            <a:ext cx="8229600" cy="523220"/>
          </a:xfrm>
          <a:prstGeom prst="rect">
            <a:avLst/>
          </a:prstGeom>
          <a:noFill/>
        </p:spPr>
        <p:txBody>
          <a:bodyPr wrap="square" rtlCol="0">
            <a:spAutoFit/>
          </a:bodyPr>
          <a:lstStyle/>
          <a:p>
            <a:r>
              <a:rPr lang="en-US" sz="2800" b="1" dirty="0" smtClean="0">
                <a:solidFill>
                  <a:schemeClr val="bg1"/>
                </a:solidFill>
                <a:latin typeface="Arial" pitchFamily="34" charset="0"/>
                <a:cs typeface="Arial" pitchFamily="34" charset="0"/>
              </a:rPr>
              <a:t>Basic Concepts of the Theory  (continued)</a:t>
            </a:r>
            <a:endParaRPr lang="en-US" sz="2800" b="1" dirty="0">
              <a:solidFill>
                <a:schemeClr val="bg1"/>
              </a:solidFill>
              <a:latin typeface="Arial" pitchFamily="34" charset="0"/>
              <a:cs typeface="Arial" pitchFamily="34" charset="0"/>
            </a:endParaRPr>
          </a:p>
        </p:txBody>
      </p:sp>
      <p:sp>
        <p:nvSpPr>
          <p:cNvPr id="6" name="TextBox 5"/>
          <p:cNvSpPr txBox="1"/>
          <p:nvPr/>
        </p:nvSpPr>
        <p:spPr>
          <a:xfrm>
            <a:off x="8458200" y="6248400"/>
            <a:ext cx="457200" cy="369332"/>
          </a:xfrm>
          <a:prstGeom prst="rect">
            <a:avLst/>
          </a:prstGeom>
          <a:noFill/>
        </p:spPr>
        <p:txBody>
          <a:bodyPr wrap="square" rtlCol="0">
            <a:spAutoFit/>
          </a:bodyPr>
          <a:lstStyle/>
          <a:p>
            <a:pPr algn="ctr"/>
            <a:r>
              <a:rPr lang="en-US" dirty="0" smtClean="0"/>
              <a:t>9</a:t>
            </a:r>
            <a:endParaRPr lang="en-US"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423</TotalTime>
  <Words>1128</Words>
  <Application>Microsoft Office PowerPoint</Application>
  <PresentationFormat>On-screen Show (4:3)</PresentationFormat>
  <Paragraphs>220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Opulent</vt:lpstr>
      <vt:lpstr>Hildegard peplau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Owner</cp:lastModifiedBy>
  <cp:revision>47</cp:revision>
  <dcterms:created xsi:type="dcterms:W3CDTF">2010-07-13T01:07:12Z</dcterms:created>
  <dcterms:modified xsi:type="dcterms:W3CDTF">2010-07-18T17:29:02Z</dcterms:modified>
</cp:coreProperties>
</file>