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8" r:id="rId1"/>
  </p:sldMasterIdLst>
  <p:notesMasterIdLst>
    <p:notesMasterId r:id="rId23"/>
  </p:notesMasterIdLst>
  <p:sldIdLst>
    <p:sldId id="276" r:id="rId2"/>
    <p:sldId id="271" r:id="rId3"/>
    <p:sldId id="272" r:id="rId4"/>
    <p:sldId id="273" r:id="rId5"/>
    <p:sldId id="256" r:id="rId6"/>
    <p:sldId id="257" r:id="rId7"/>
    <p:sldId id="258" r:id="rId8"/>
    <p:sldId id="266" r:id="rId9"/>
    <p:sldId id="267" r:id="rId10"/>
    <p:sldId id="259" r:id="rId11"/>
    <p:sldId id="270" r:id="rId12"/>
    <p:sldId id="260" r:id="rId13"/>
    <p:sldId id="269" r:id="rId14"/>
    <p:sldId id="261" r:id="rId15"/>
    <p:sldId id="262" r:id="rId16"/>
    <p:sldId id="263" r:id="rId17"/>
    <p:sldId id="264" r:id="rId18"/>
    <p:sldId id="265" r:id="rId19"/>
    <p:sldId id="268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8" d="100"/>
          <a:sy n="88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BC31-2112-BE40-91B8-303F830E7ED6}" type="datetimeFigureOut">
              <a:rPr lang="en-US" smtClean="0"/>
              <a:pPr/>
              <a:t>4/29/11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D5664-20E5-5640-9386-EF4AA04811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Pursue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5664-20E5-5640-9386-EF4AA048110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5664-20E5-5640-9386-EF4AA04811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5664-20E5-5640-9386-EF4AA048110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8EC6-FA18-BD4E-8394-DDF5DA28675A}" type="datetimeFigureOut">
              <a:rPr lang="en-US" smtClean="0"/>
              <a:pPr/>
              <a:t>4/29/11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8EC6-FA18-BD4E-8394-DDF5DA28675A}" type="datetimeFigureOut">
              <a:rPr lang="en-US" smtClean="0"/>
              <a:pPr/>
              <a:t>4/29/11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F2C1-A859-F942-A372-138D47ECC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8EC6-FA18-BD4E-8394-DDF5DA28675A}" type="datetimeFigureOut">
              <a:rPr lang="en-US" smtClean="0"/>
              <a:pPr/>
              <a:t>4/29/11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F2C1-A859-F942-A372-138D47ECC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8EC6-FA18-BD4E-8394-DDF5DA28675A}" type="datetimeFigureOut">
              <a:rPr lang="en-US" smtClean="0"/>
              <a:pPr/>
              <a:t>4/29/11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F2C1-A859-F942-A372-138D47ECC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8EC6-FA18-BD4E-8394-DDF5DA28675A}" type="datetimeFigureOut">
              <a:rPr lang="en-US" smtClean="0"/>
              <a:pPr/>
              <a:t>4/29/11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F2C1-A859-F942-A372-138D47ECC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8EC6-FA18-BD4E-8394-DDF5DA28675A}" type="datetimeFigureOut">
              <a:rPr lang="en-US" smtClean="0"/>
              <a:pPr/>
              <a:t>4/29/11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F2C1-A859-F942-A372-138D47ECC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8EC6-FA18-BD4E-8394-DDF5DA28675A}" type="datetimeFigureOut">
              <a:rPr lang="en-US" smtClean="0"/>
              <a:pPr/>
              <a:t>4/29/11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F2C1-A859-F942-A372-138D47ECC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8EC6-FA18-BD4E-8394-DDF5DA28675A}" type="datetimeFigureOut">
              <a:rPr lang="en-US" smtClean="0"/>
              <a:pPr/>
              <a:t>4/29/11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F2C1-A859-F942-A372-138D47ECC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8EC6-FA18-BD4E-8394-DDF5DA28675A}" type="datetimeFigureOut">
              <a:rPr lang="en-US" smtClean="0"/>
              <a:pPr/>
              <a:t>4/29/11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F2C1-A859-F942-A372-138D47ECC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8EC6-FA18-BD4E-8394-DDF5DA28675A}" type="datetimeFigureOut">
              <a:rPr lang="en-US" smtClean="0"/>
              <a:pPr/>
              <a:t>4/29/11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F2C1-A859-F942-A372-138D47ECC9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7C18EC6-FA18-BD4E-8394-DDF5DA28675A}" type="datetimeFigureOut">
              <a:rPr lang="en-US" smtClean="0"/>
              <a:pPr/>
              <a:t>4/29/11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F7EF2C1-A859-F942-A372-138D47ECC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7C18EC6-FA18-BD4E-8394-DDF5DA28675A}" type="datetimeFigureOut">
              <a:rPr lang="en-US" smtClean="0"/>
              <a:pPr/>
              <a:t>4/29/11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F7EF2C1-A859-F942-A372-138D47ECC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vert.or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Palliative Care Final Presentation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few weeks:</a:t>
            </a:r>
          </a:p>
          <a:p>
            <a:pPr lvl="1"/>
            <a:r>
              <a:rPr lang="en-US" dirty="0" smtClean="0"/>
              <a:t>Fever</a:t>
            </a:r>
          </a:p>
          <a:p>
            <a:pPr lvl="1"/>
            <a:r>
              <a:rPr lang="en-US" dirty="0" smtClean="0"/>
              <a:t>Headache</a:t>
            </a:r>
          </a:p>
          <a:p>
            <a:pPr lvl="1"/>
            <a:r>
              <a:rPr lang="en-US" dirty="0" smtClean="0"/>
              <a:t>Sore throat</a:t>
            </a:r>
          </a:p>
          <a:p>
            <a:pPr lvl="1"/>
            <a:r>
              <a:rPr lang="en-US" dirty="0" smtClean="0"/>
              <a:t>Swollen lymph glands</a:t>
            </a:r>
          </a:p>
          <a:p>
            <a:pPr lvl="1"/>
            <a:r>
              <a:rPr lang="en-US" dirty="0" smtClean="0"/>
              <a:t>Rash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Years later</a:t>
            </a:r>
          </a:p>
          <a:p>
            <a:pPr lvl="1"/>
            <a:r>
              <a:rPr lang="en-US" dirty="0" smtClean="0"/>
              <a:t>Swollen lymph nodes</a:t>
            </a:r>
          </a:p>
          <a:p>
            <a:pPr lvl="1"/>
            <a:r>
              <a:rPr lang="en-US" dirty="0" smtClean="0"/>
              <a:t>Diarrhea</a:t>
            </a:r>
          </a:p>
          <a:p>
            <a:pPr lvl="1"/>
            <a:r>
              <a:rPr lang="en-US" dirty="0" smtClean="0"/>
              <a:t>Weight loss</a:t>
            </a:r>
          </a:p>
          <a:p>
            <a:pPr lvl="1"/>
            <a:r>
              <a:rPr lang="en-US" dirty="0" smtClean="0"/>
              <a:t>Fever</a:t>
            </a:r>
          </a:p>
          <a:p>
            <a:pPr lvl="1"/>
            <a:r>
              <a:rPr lang="en-US" dirty="0" smtClean="0"/>
              <a:t>Cough and shortness of breath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ymptoms-of-aid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5754" r="-65754"/>
          <a:stretch>
            <a:fillRect/>
          </a:stretch>
        </p:blipFill>
        <p:spPr>
          <a:xfrm>
            <a:off x="457200" y="533400"/>
            <a:ext cx="8229600" cy="55927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 to 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no treatment is given for HIV, the disease typically progresses to AIDS in approximately 10 years.</a:t>
            </a:r>
          </a:p>
        </p:txBody>
      </p:sp>
      <p:pic>
        <p:nvPicPr>
          <p:cNvPr id="5" name="Content Placeholder 4" descr="5030662508_d554cee7df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1676" r="-11676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 C The Continuing HIV AIDS Epidemic in the U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304800" y="762000"/>
            <a:ext cx="9753707" cy="53641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Soaking night sweats</a:t>
            </a:r>
          </a:p>
          <a:p>
            <a:r>
              <a:rPr lang="en-US" dirty="0" smtClean="0"/>
              <a:t>Shaking chills or fever &gt; 100 F for several weeks</a:t>
            </a:r>
          </a:p>
          <a:p>
            <a:r>
              <a:rPr lang="en-US" dirty="0" smtClean="0"/>
              <a:t>Cough and shortness of breath</a:t>
            </a:r>
          </a:p>
          <a:p>
            <a:r>
              <a:rPr lang="en-US" dirty="0" smtClean="0"/>
              <a:t>Chronic diarrhea</a:t>
            </a:r>
          </a:p>
          <a:p>
            <a:r>
              <a:rPr lang="en-US" dirty="0" smtClean="0"/>
              <a:t>Persistent white spots or unusual lesions on tongue or mouth</a:t>
            </a:r>
          </a:p>
          <a:p>
            <a:r>
              <a:rPr lang="en-US" dirty="0" smtClean="0"/>
              <a:t>Headaches</a:t>
            </a:r>
          </a:p>
          <a:p>
            <a:r>
              <a:rPr lang="en-US" dirty="0" smtClean="0"/>
              <a:t>Persistent, unexplained fatigue</a:t>
            </a:r>
          </a:p>
          <a:p>
            <a:r>
              <a:rPr lang="en-US" dirty="0" smtClean="0"/>
              <a:t>Blurred and distorted vision</a:t>
            </a:r>
          </a:p>
          <a:p>
            <a:r>
              <a:rPr lang="en-US" dirty="0" smtClean="0"/>
              <a:t>Weight loss</a:t>
            </a:r>
          </a:p>
          <a:p>
            <a:r>
              <a:rPr lang="en-US" dirty="0" smtClean="0"/>
              <a:t>Skin rashes or bumps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HIV transmitted?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During sex</a:t>
            </a:r>
          </a:p>
          <a:p>
            <a:r>
              <a:rPr lang="en-US" dirty="0" smtClean="0"/>
              <a:t>Blood transfusions</a:t>
            </a:r>
          </a:p>
          <a:p>
            <a:r>
              <a:rPr lang="en-US" dirty="0" smtClean="0"/>
              <a:t>Sharing needles</a:t>
            </a:r>
          </a:p>
          <a:p>
            <a:r>
              <a:rPr lang="en-US" dirty="0" smtClean="0"/>
              <a:t>From mother to child</a:t>
            </a:r>
          </a:p>
          <a:p>
            <a:endParaRPr lang="en-US" dirty="0"/>
          </a:p>
        </p:txBody>
      </p:sp>
      <p:pic>
        <p:nvPicPr>
          <p:cNvPr id="5" name="Content Placeholder 4" descr="msm-1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9452" b="-29452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age, race, sex or sexual orientation</a:t>
            </a:r>
          </a:p>
          <a:p>
            <a:r>
              <a:rPr lang="en-US" dirty="0" smtClean="0"/>
              <a:t>Having unprotected sex</a:t>
            </a:r>
          </a:p>
          <a:p>
            <a:r>
              <a:rPr lang="en-US" dirty="0" smtClean="0"/>
              <a:t>Previous STD</a:t>
            </a:r>
          </a:p>
          <a:p>
            <a:r>
              <a:rPr lang="en-US" dirty="0" smtClean="0"/>
              <a:t>Use of IV drugs</a:t>
            </a:r>
          </a:p>
          <a:p>
            <a:r>
              <a:rPr lang="en-US" dirty="0" smtClean="0"/>
              <a:t>Uncircumcised males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no cure for HIV/AIDS. Drugs can be used to control the virus. Combining at least three drugs from two different drug classes helps to avoid creating any immunity of the virus to a single drug.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Drugs often used:</a:t>
            </a:r>
          </a:p>
          <a:p>
            <a:pPr lvl="1"/>
            <a:r>
              <a:rPr lang="en-US" dirty="0" smtClean="0"/>
              <a:t>Non-nucleoside reverse transcriptase inhibitors (</a:t>
            </a:r>
            <a:r>
              <a:rPr lang="en-US" dirty="0" err="1" smtClean="0"/>
              <a:t>NNRTIs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Nucleoside reverse transcriptase inhibitors (</a:t>
            </a:r>
            <a:r>
              <a:rPr lang="en-US" dirty="0" err="1" smtClean="0"/>
              <a:t>NRTIs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Protease inhibitors (</a:t>
            </a:r>
            <a:r>
              <a:rPr lang="en-US" dirty="0" err="1" smtClean="0"/>
              <a:t>Pis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Entry or fusion inhibitors</a:t>
            </a:r>
          </a:p>
          <a:p>
            <a:pPr lvl="1"/>
            <a:r>
              <a:rPr lang="en-US" dirty="0" err="1" smtClean="0"/>
              <a:t>Integrase</a:t>
            </a:r>
            <a:r>
              <a:rPr lang="en-US" dirty="0" smtClean="0"/>
              <a:t> inhibitors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&amp; Support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Emotional</a:t>
            </a:r>
          </a:p>
          <a:p>
            <a:r>
              <a:rPr lang="en-US" dirty="0" smtClean="0"/>
              <a:t>Social</a:t>
            </a:r>
          </a:p>
          <a:p>
            <a:r>
              <a:rPr lang="en-US" dirty="0" smtClean="0"/>
              <a:t>Financial</a:t>
            </a:r>
          </a:p>
          <a:p>
            <a:r>
              <a:rPr lang="en-US" dirty="0" smtClean="0"/>
              <a:t>Support group</a:t>
            </a:r>
          </a:p>
          <a:p>
            <a:r>
              <a:rPr lang="en-US" dirty="0" smtClean="0"/>
              <a:t>Social workers</a:t>
            </a:r>
          </a:p>
          <a:p>
            <a:r>
              <a:rPr lang="en-US" dirty="0" smtClean="0"/>
              <a:t>Counselors</a:t>
            </a:r>
          </a:p>
          <a:p>
            <a:r>
              <a:rPr lang="en-US" dirty="0" smtClean="0"/>
              <a:t>Nurses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V-AIDS-2010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7884" r="-17884"/>
          <a:stretch>
            <a:fillRect/>
          </a:stretch>
        </p:blipFill>
        <p:spPr>
          <a:xfrm>
            <a:off x="-457200" y="685800"/>
            <a:ext cx="9892262" cy="54403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Readings</a:t>
            </a:r>
          </a:p>
          <a:p>
            <a:pPr lvl="1"/>
            <a:r>
              <a:rPr lang="en-US" dirty="0" smtClean="0"/>
              <a:t>In </a:t>
            </a:r>
            <a:r>
              <a:rPr lang="en-US" u="sng" dirty="0" smtClean="0"/>
              <a:t>Palliative Care</a:t>
            </a:r>
            <a:r>
              <a:rPr lang="en-US" dirty="0" smtClean="0"/>
              <a:t> by Linda L. Emanuel and S. Lawrence </a:t>
            </a:r>
            <a:r>
              <a:rPr lang="en-US" dirty="0" err="1" smtClean="0"/>
              <a:t>Librach</a:t>
            </a:r>
            <a:r>
              <a:rPr lang="en-US" dirty="0" smtClean="0"/>
              <a:t> read chapter 2 entitled HIV/AIDS.</a:t>
            </a:r>
          </a:p>
          <a:p>
            <a:pPr lvl="1"/>
            <a:r>
              <a:rPr lang="en-US" dirty="0" smtClean="0"/>
              <a:t>Read the research article entitled </a:t>
            </a:r>
            <a:r>
              <a:rPr lang="en-US" u="sng" dirty="0" smtClean="0"/>
              <a:t>The changing face of HIV/AIDS</a:t>
            </a:r>
            <a:r>
              <a:rPr lang="en-US" dirty="0" smtClean="0"/>
              <a:t> by </a:t>
            </a:r>
            <a:r>
              <a:rPr lang="en-US" dirty="0" err="1" smtClean="0"/>
              <a:t>Bersch</a:t>
            </a:r>
            <a:r>
              <a:rPr lang="en-US" dirty="0" smtClean="0"/>
              <a:t> &amp; </a:t>
            </a:r>
            <a:r>
              <a:rPr lang="en-US" dirty="0" err="1" smtClean="0"/>
              <a:t>DiRamio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Read the research article by Gilbert and Walker.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activity</a:t>
            </a:r>
          </a:p>
          <a:p>
            <a:pPr lvl="1"/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http://www.avert.org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. Navigate through the different learning activities and tabs along the top of the page. Complete the HIV/AIDS quiz when you are finished.</a:t>
            </a: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Evaluation</a:t>
            </a:r>
          </a:p>
          <a:p>
            <a:pPr lvl="1"/>
            <a:r>
              <a:rPr lang="en-US" dirty="0" smtClean="0"/>
              <a:t>Answer the following questions.</a:t>
            </a:r>
          </a:p>
          <a:p>
            <a:pPr lvl="2"/>
            <a:r>
              <a:rPr lang="en-US" dirty="0" smtClean="0"/>
              <a:t>What do you think obstructs nurses from caring for HIV patients?</a:t>
            </a:r>
          </a:p>
          <a:p>
            <a:pPr lvl="2"/>
            <a:r>
              <a:rPr lang="en-US" dirty="0" smtClean="0"/>
              <a:t>List 3 interventions that you would perform while caring for an HIV/AIDS patient.</a:t>
            </a:r>
          </a:p>
          <a:p>
            <a:pPr lvl="2"/>
            <a:r>
              <a:rPr lang="en-US" dirty="0" smtClean="0"/>
              <a:t>Create a teaching plan for an HIV/AIDS patient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Reflection activity</a:t>
            </a:r>
          </a:p>
          <a:p>
            <a:pPr lvl="1"/>
            <a:r>
              <a:rPr lang="en-US" dirty="0" smtClean="0"/>
              <a:t>Look at the picture and answer the question “What if you were HIV positive?”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/>
          <a:srcRect l="-5542" r="-55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 Lecture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iv-aids-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20800"/>
            <a:ext cx="8001000" cy="431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HIV?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HIV or human immunodeficiency virus is a sexually transmitted disease that damages the immune system and interferes with the body’s ability to fight the organisms that cause disease.</a:t>
            </a:r>
            <a:endParaRPr lang="en-US" dirty="0"/>
          </a:p>
        </p:txBody>
      </p:sp>
      <p:pic>
        <p:nvPicPr>
          <p:cNvPr id="5" name="Content Placeholder 4" descr="avertp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840" b="-24840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AIDS?	</a:t>
            </a:r>
            <a:endParaRPr lang="en-US" dirty="0"/>
          </a:p>
        </p:txBody>
      </p:sp>
      <p:pic>
        <p:nvPicPr>
          <p:cNvPr id="5" name="Content Placeholder 4" descr="17dfc255c15f2d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551" b="-24551"/>
          <a:stretch>
            <a:fillRect/>
          </a:stretch>
        </p:blipFill>
        <p:spPr>
          <a:xfrm>
            <a:off x="457200" y="1417638"/>
            <a:ext cx="40386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Palatino"/>
                <a:cs typeface="Palatino"/>
              </a:rPr>
              <a:t>AIDS is a chronic, potentially life-threatening condition caused by HIV.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HIVPrevalenceGlobal2006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4262" r="-14262"/>
          <a:stretch>
            <a:fillRect/>
          </a:stretch>
        </p:blipFill>
        <p:spPr>
          <a:xfrm>
            <a:off x="-609600" y="457200"/>
            <a:ext cx="10307927" cy="5668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V_fig_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405" b="-2405"/>
          <a:stretch>
            <a:fillRect/>
          </a:stretch>
        </p:blipFill>
        <p:spPr>
          <a:xfrm>
            <a:off x="381000" y="990600"/>
            <a:ext cx="8534400" cy="469359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Forte">
      <a:dk1>
        <a:srgbClr val="FFFFFF"/>
      </a:dk1>
      <a:lt1>
        <a:srgbClr val="000000"/>
      </a:lt1>
      <a:dk2>
        <a:srgbClr val="292828"/>
      </a:dk2>
      <a:lt2>
        <a:srgbClr val="DEDEDE"/>
      </a:lt2>
      <a:accent1>
        <a:srgbClr val="C70F0C"/>
      </a:accent1>
      <a:accent2>
        <a:srgbClr val="DD6B0D"/>
      </a:accent2>
      <a:accent3>
        <a:srgbClr val="FAA700"/>
      </a:accent3>
      <a:accent4>
        <a:srgbClr val="93E50D"/>
      </a:accent4>
      <a:accent5>
        <a:srgbClr val="17C7BA"/>
      </a:accent5>
      <a:accent6>
        <a:srgbClr val="0A96E4"/>
      </a:accent6>
      <a:hlink>
        <a:srgbClr val="8F3BED"/>
      </a:hlink>
      <a:folHlink>
        <a:srgbClr val="C29EEB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374</TotalTime>
  <Words>448</Words>
  <Application>Microsoft Macintosh PowerPoint</Application>
  <PresentationFormat>On-screen Show (4:3)</PresentationFormat>
  <Paragraphs>82</Paragraphs>
  <Slides>21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Module 7</vt:lpstr>
      <vt:lpstr>Part A:</vt:lpstr>
      <vt:lpstr>Part B:</vt:lpstr>
      <vt:lpstr>Part C</vt:lpstr>
      <vt:lpstr>Slide 5</vt:lpstr>
      <vt:lpstr>What is HIV?</vt:lpstr>
      <vt:lpstr>What is AIDS? </vt:lpstr>
      <vt:lpstr>Slide 8</vt:lpstr>
      <vt:lpstr>Slide 9</vt:lpstr>
      <vt:lpstr>Symptoms </vt:lpstr>
      <vt:lpstr>Slide 11</vt:lpstr>
      <vt:lpstr>Progression to AIDS</vt:lpstr>
      <vt:lpstr>Slide 13</vt:lpstr>
      <vt:lpstr>Advanced Symptoms</vt:lpstr>
      <vt:lpstr>How is HIV transmitted?</vt:lpstr>
      <vt:lpstr>Risk Factors</vt:lpstr>
      <vt:lpstr>Treatments</vt:lpstr>
      <vt:lpstr>Coping &amp; Support </vt:lpstr>
      <vt:lpstr>Slide 19</vt:lpstr>
      <vt:lpstr>Part D</vt:lpstr>
      <vt:lpstr>Part E</vt:lpstr>
    </vt:vector>
  </TitlesOfParts>
  <Company>Lakeview College of Nursing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Hanna Hawkins</dc:creator>
  <cp:lastModifiedBy>Hanna Hawkins</cp:lastModifiedBy>
  <cp:revision>3</cp:revision>
  <dcterms:created xsi:type="dcterms:W3CDTF">2011-04-30T01:43:56Z</dcterms:created>
  <dcterms:modified xsi:type="dcterms:W3CDTF">2011-04-30T02:41:55Z</dcterms:modified>
</cp:coreProperties>
</file>