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57" r:id="rId5"/>
    <p:sldId id="258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DB5B1A-7FFA-4EEF-9C45-81A32622FF6D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546DB4A-AE42-416A-91D6-5DD2E1B43D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Created by: </a:t>
            </a:r>
            <a:r>
              <a:rPr lang="en-US" dirty="0" err="1" smtClean="0">
                <a:solidFill>
                  <a:schemeClr val="tx1"/>
                </a:solidFill>
              </a:rPr>
              <a:t>Breana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Bushur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000" dirty="0" smtClean="0"/>
              <a:t>Haloperidol (</a:t>
            </a:r>
            <a:r>
              <a:rPr lang="en-US" sz="5000" dirty="0" err="1" smtClean="0"/>
              <a:t>Haldol</a:t>
            </a:r>
            <a:r>
              <a:rPr lang="en-US" sz="5000" dirty="0" smtClean="0"/>
              <a:t>)</a:t>
            </a:r>
            <a:br>
              <a:rPr lang="en-US" sz="5000" dirty="0" smtClean="0"/>
            </a:br>
            <a:r>
              <a:rPr lang="en-US" sz="5000" dirty="0" smtClean="0"/>
              <a:t>(Antipsychotic)</a:t>
            </a:r>
            <a:endParaRPr lang="en-US" sz="5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Mosby’ Nurse Drug Reference</a:t>
            </a:r>
            <a:r>
              <a:rPr lang="en-US" dirty="0"/>
              <a:t> (2006) St. Louis: CV Mosby.</a:t>
            </a:r>
          </a:p>
          <a:p>
            <a:r>
              <a:rPr lang="en-US" dirty="0"/>
              <a:t>Platt, Danielle, Moss, Mary, (2007). </a:t>
            </a:r>
            <a:r>
              <a:rPr lang="en-US" i="1" dirty="0" smtClean="0"/>
              <a:t>Mental Health Nursing: </a:t>
            </a:r>
            <a:r>
              <a:rPr lang="en-US" i="1" dirty="0"/>
              <a:t>Review Module (</a:t>
            </a:r>
            <a:r>
              <a:rPr lang="en-US" dirty="0"/>
              <a:t>7.1 ed.). ATI: LLC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Mechanism of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Therapeutic class: Traditional/conventional antipsychotic</a:t>
            </a:r>
          </a:p>
          <a:p>
            <a:pPr>
              <a:buNone/>
            </a:pPr>
            <a:r>
              <a:rPr lang="en-US" sz="2800" dirty="0" smtClean="0"/>
              <a:t>Drug handbook definition</a:t>
            </a:r>
          </a:p>
          <a:p>
            <a:r>
              <a:rPr lang="en-US" sz="2800" dirty="0" smtClean="0"/>
              <a:t>A </a:t>
            </a:r>
            <a:r>
              <a:rPr lang="en-US" sz="2800" dirty="0" err="1" smtClean="0"/>
              <a:t>butyrophenone</a:t>
            </a:r>
            <a:r>
              <a:rPr lang="en-US" sz="2800" dirty="0" smtClean="0"/>
              <a:t> that probably exerts antipsychotic effects by blocking postsynaptic dopamine receptors in brain.</a:t>
            </a:r>
          </a:p>
          <a:p>
            <a:pPr>
              <a:buNone/>
            </a:pPr>
            <a:r>
              <a:rPr lang="en-US" sz="2800" dirty="0" smtClean="0"/>
              <a:t>ATI book definition</a:t>
            </a:r>
          </a:p>
          <a:p>
            <a:r>
              <a:rPr lang="en-US" sz="2800" dirty="0" smtClean="0"/>
              <a:t>For traditional antipsychotics medications, they block dopamine, ACH, histamine, &amp; </a:t>
            </a:r>
            <a:r>
              <a:rPr lang="en-US" sz="2800" dirty="0" err="1" smtClean="0"/>
              <a:t>norepinephrine</a:t>
            </a:r>
            <a:r>
              <a:rPr lang="en-US" sz="2800" dirty="0" smtClean="0"/>
              <a:t> in the brain and periphery.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Therapeutic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Treatment of acute &amp; chronic psychosis</a:t>
            </a:r>
          </a:p>
          <a:p>
            <a:r>
              <a:rPr lang="en-US" dirty="0" smtClean="0"/>
              <a:t>Schizophrenia</a:t>
            </a:r>
          </a:p>
          <a:p>
            <a:r>
              <a:rPr lang="en-US" dirty="0" smtClean="0"/>
              <a:t>Bipolar Disorder</a:t>
            </a:r>
          </a:p>
          <a:p>
            <a:r>
              <a:rPr lang="en-US" dirty="0" err="1" smtClean="0"/>
              <a:t>Tourette’s</a:t>
            </a:r>
            <a:r>
              <a:rPr lang="en-US" dirty="0" smtClean="0"/>
              <a:t> Disorder</a:t>
            </a:r>
          </a:p>
          <a:p>
            <a:r>
              <a:rPr lang="en-US" dirty="0" smtClean="0"/>
              <a:t>Dementia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Dosage &amp; Available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Administration: PO, IM, IV</a:t>
            </a:r>
          </a:p>
          <a:p>
            <a:pPr>
              <a:buNone/>
            </a:pPr>
            <a:r>
              <a:rPr lang="en-US" sz="2800" dirty="0" smtClean="0"/>
              <a:t>Available forms (</a:t>
            </a:r>
            <a:r>
              <a:rPr lang="en-US" sz="2800" dirty="0" err="1" smtClean="0"/>
              <a:t>Haldol</a:t>
            </a:r>
            <a:r>
              <a:rPr lang="en-US" sz="2800" dirty="0" smtClean="0"/>
              <a:t>, </a:t>
            </a:r>
            <a:r>
              <a:rPr lang="en-US" sz="2800" dirty="0" err="1" smtClean="0"/>
              <a:t>Decanoate</a:t>
            </a:r>
            <a:r>
              <a:rPr lang="en-US" sz="2800" dirty="0" smtClean="0"/>
              <a:t>, Lactate)</a:t>
            </a:r>
          </a:p>
          <a:p>
            <a:r>
              <a:rPr lang="en-US" sz="2800" dirty="0" smtClean="0"/>
              <a:t>PO (</a:t>
            </a:r>
            <a:r>
              <a:rPr lang="en-US" sz="2800" dirty="0" err="1" smtClean="0"/>
              <a:t>Haldol</a:t>
            </a:r>
            <a:r>
              <a:rPr lang="en-US" sz="2800" dirty="0" smtClean="0"/>
              <a:t>) : 0.5mg, 1mg, 2mg, 5mg, 10mg, &amp; 20mg</a:t>
            </a:r>
          </a:p>
          <a:p>
            <a:r>
              <a:rPr lang="en-US" sz="2800" dirty="0" smtClean="0"/>
              <a:t>Injection (</a:t>
            </a:r>
            <a:r>
              <a:rPr lang="en-US" sz="2800" dirty="0" err="1" smtClean="0"/>
              <a:t>Decanoate&amp;lactate</a:t>
            </a:r>
            <a:r>
              <a:rPr lang="en-US" sz="2800" dirty="0" smtClean="0"/>
              <a:t>): 50mg/ml, 100mg/ml</a:t>
            </a:r>
          </a:p>
          <a:p>
            <a:pPr>
              <a:buNone/>
            </a:pPr>
            <a:r>
              <a:rPr lang="en-US" sz="2800" dirty="0" smtClean="0"/>
              <a:t>Dosages</a:t>
            </a:r>
          </a:p>
          <a:p>
            <a:r>
              <a:rPr lang="en-US" sz="2800" dirty="0" smtClean="0"/>
              <a:t>Adult &amp; children over 12: 0.5mg – 5mg BID or TID</a:t>
            </a:r>
          </a:p>
          <a:p>
            <a:r>
              <a:rPr lang="en-US" sz="2800" dirty="0" smtClean="0"/>
              <a:t>Children 3-12 years: 0.5mg daily divided BID or TID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500" dirty="0" smtClean="0"/>
              <a:t>PO</a:t>
            </a:r>
          </a:p>
          <a:p>
            <a:r>
              <a:rPr lang="en-US" sz="2500" dirty="0" smtClean="0"/>
              <a:t>Protect drug from light. Slight yellowing is common. Discard discolored solutions.</a:t>
            </a:r>
          </a:p>
          <a:p>
            <a:r>
              <a:rPr lang="en-US" sz="2500" dirty="0" smtClean="0"/>
              <a:t>Cost: for one bottle with 100 tablets is around $10. </a:t>
            </a:r>
          </a:p>
          <a:p>
            <a:pPr>
              <a:buNone/>
            </a:pPr>
            <a:r>
              <a:rPr lang="en-US" sz="2500" dirty="0" smtClean="0"/>
              <a:t>IV</a:t>
            </a:r>
          </a:p>
          <a:p>
            <a:r>
              <a:rPr lang="en-US" sz="2500" dirty="0" smtClean="0"/>
              <a:t>Only the lactate form can be given IV. </a:t>
            </a:r>
            <a:endParaRPr lang="en-US" sz="2500" dirty="0"/>
          </a:p>
          <a:p>
            <a:r>
              <a:rPr lang="en-US" sz="2500" dirty="0" smtClean="0"/>
              <a:t>Store in a controlled room temperature.</a:t>
            </a:r>
          </a:p>
          <a:p>
            <a:pPr>
              <a:buNone/>
            </a:pPr>
            <a:r>
              <a:rPr lang="en-US" sz="2500" dirty="0" smtClean="0"/>
              <a:t>IM</a:t>
            </a:r>
          </a:p>
          <a:p>
            <a:r>
              <a:rPr lang="en-US" sz="2500" dirty="0" smtClean="0"/>
              <a:t>Protect drug from light. Slight yellowing is common</a:t>
            </a:r>
          </a:p>
          <a:p>
            <a:r>
              <a:rPr lang="en-US" sz="2500" dirty="0" smtClean="0"/>
              <a:t>Do not give the </a:t>
            </a:r>
            <a:r>
              <a:rPr lang="en-US" sz="2500" dirty="0" err="1" smtClean="0"/>
              <a:t>decanoate</a:t>
            </a:r>
            <a:r>
              <a:rPr lang="en-US" sz="2500" dirty="0" smtClean="0"/>
              <a:t> form in an IV solution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Adverse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CNS: severe extrapyramidal reactions (tardive dyskinesia, neuroleptic malignant syndrome, seizures, sedation..etc</a:t>
            </a:r>
          </a:p>
          <a:p>
            <a:r>
              <a:rPr lang="en-US" dirty="0" smtClean="0"/>
              <a:t>CV: tachycardia, hypotension, torsades de pointes, ECG changes</a:t>
            </a:r>
          </a:p>
          <a:p>
            <a:r>
              <a:rPr lang="en-US" dirty="0" smtClean="0"/>
              <a:t>EENT: blurred vision</a:t>
            </a:r>
          </a:p>
          <a:p>
            <a:r>
              <a:rPr lang="en-US" dirty="0" smtClean="0"/>
              <a:t>GI: dry mouth, constipation, nausea, vomiting</a:t>
            </a:r>
          </a:p>
          <a:p>
            <a:r>
              <a:rPr lang="en-US" dirty="0" smtClean="0"/>
              <a:t>GU: urine retention, menstrual irregularities</a:t>
            </a:r>
          </a:p>
          <a:p>
            <a:r>
              <a:rPr lang="en-US" dirty="0" smtClean="0"/>
              <a:t>Hematologic: leukopenia, orthostatic hypotension</a:t>
            </a:r>
          </a:p>
          <a:p>
            <a:r>
              <a:rPr lang="en-US" dirty="0" smtClean="0"/>
              <a:t>Skin: rash, diaphoresis</a:t>
            </a:r>
          </a:p>
          <a:p>
            <a:r>
              <a:rPr lang="en-US" dirty="0" smtClean="0"/>
              <a:t>Hepatic: jaundice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Drug-Drug interactions:</a:t>
            </a:r>
          </a:p>
          <a:p>
            <a:r>
              <a:rPr lang="en-US" dirty="0" err="1" smtClean="0"/>
              <a:t>Anticholingeric</a:t>
            </a:r>
            <a:r>
              <a:rPr lang="en-US" dirty="0" smtClean="0"/>
              <a:t> agents</a:t>
            </a:r>
          </a:p>
          <a:p>
            <a:r>
              <a:rPr lang="en-US" dirty="0" smtClean="0"/>
              <a:t>CNS </a:t>
            </a:r>
            <a:r>
              <a:rPr lang="en-US" dirty="0" err="1" smtClean="0"/>
              <a:t>depressents</a:t>
            </a:r>
            <a:r>
              <a:rPr lang="en-US" dirty="0" smtClean="0"/>
              <a:t> w/ concurrent use of alcohol, </a:t>
            </a:r>
            <a:r>
              <a:rPr lang="en-US" dirty="0" err="1" smtClean="0"/>
              <a:t>opioids</a:t>
            </a:r>
            <a:r>
              <a:rPr lang="en-US" dirty="0" smtClean="0"/>
              <a:t>, &amp; antihistamines</a:t>
            </a:r>
          </a:p>
          <a:p>
            <a:r>
              <a:rPr lang="en-US" dirty="0" smtClean="0"/>
              <a:t>Lithium</a:t>
            </a:r>
            <a:endParaRPr lang="en-US" dirty="0"/>
          </a:p>
          <a:p>
            <a:r>
              <a:rPr lang="en-US" dirty="0" err="1" smtClean="0"/>
              <a:t>Levodopa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* No food interactions listed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Contraindications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Patients hypersensitive to drug</a:t>
            </a:r>
          </a:p>
          <a:p>
            <a:r>
              <a:rPr lang="en-US" dirty="0" smtClean="0"/>
              <a:t>Use cautiously in elderly &amp; debilitated patients; history of seizures; severe CV disorders, allergies, glaucoma, &amp; urine retention</a:t>
            </a:r>
          </a:p>
          <a:p>
            <a:r>
              <a:rPr lang="en-US" dirty="0" smtClean="0"/>
              <a:t>Overdose S/S: severe extrapyramidal reactions, hypotension, &amp; sedation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Monitor patient for tardive dyskinesia, which may occur after prolonged use. </a:t>
            </a:r>
          </a:p>
          <a:p>
            <a:r>
              <a:rPr lang="en-US" dirty="0" smtClean="0"/>
              <a:t>Watch for signs and symptoms of neuroleptic malignant syndrome which is rare but commonly fatal. </a:t>
            </a:r>
          </a:p>
          <a:p>
            <a:r>
              <a:rPr lang="en-US" dirty="0" smtClean="0"/>
              <a:t>Do not withdraw drug abruptly unless required by severe adverse reactions.</a:t>
            </a:r>
          </a:p>
          <a:p>
            <a:r>
              <a:rPr lang="en-US" dirty="0" smtClean="0"/>
              <a:t>Warn patient to avoid activities that require alertness until effects of the drug are known.</a:t>
            </a:r>
          </a:p>
          <a:p>
            <a:r>
              <a:rPr lang="en-US" dirty="0" smtClean="0"/>
              <a:t>Warn patient to avoid alcohol during therapy</a:t>
            </a:r>
          </a:p>
          <a:p>
            <a:r>
              <a:rPr lang="en-US" dirty="0" smtClean="0"/>
              <a:t>Show patient ways to relieve dry mouth.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51</TotalTime>
  <Words>453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Haloperidol (Haldol) (Antipsychotic)</vt:lpstr>
      <vt:lpstr>Mechanism of Action</vt:lpstr>
      <vt:lpstr>Therapeutic Uses</vt:lpstr>
      <vt:lpstr>Dosage &amp; Available forms</vt:lpstr>
      <vt:lpstr>Administration</vt:lpstr>
      <vt:lpstr>Adverse Reactions</vt:lpstr>
      <vt:lpstr>Interactions</vt:lpstr>
      <vt:lpstr>Contraindications</vt:lpstr>
      <vt:lpstr>Nursing Considerations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Haloperidol (Haldol) (Antipsychotic)</dc:title>
  <dc:creator>Admin</dc:creator>
  <cp:lastModifiedBy>Admin</cp:lastModifiedBy>
  <cp:revision>16</cp:revision>
  <dcterms:created xsi:type="dcterms:W3CDTF">2012-09-10T22:02:48Z</dcterms:created>
  <dcterms:modified xsi:type="dcterms:W3CDTF">2012-09-10T22:54:12Z</dcterms:modified>
</cp:coreProperties>
</file>