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notesSlides/notesSlide3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76778" autoAdjust="0"/>
  </p:normalViewPr>
  <p:slideViewPr>
    <p:cSldViewPr snapToObjects="1">
      <p:cViewPr varScale="1">
        <p:scale>
          <a:sx n="76" d="100"/>
          <a:sy n="76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14494-17AF-844F-86F9-990E5BD37689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6C22E-57CD-1F4C-9790-2652151CD2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Dependent variable is defined as a response, behavior, or outcome</a:t>
            </a:r>
            <a:r>
              <a:rPr lang="en-US" baseline="0" dirty="0" smtClean="0"/>
              <a:t> that is predicted and measured in research changes in this dependent variable are presumed to be caused by the independent variable (Burns </a:t>
            </a:r>
            <a:r>
              <a:rPr lang="en-US" baseline="0" dirty="0" smtClean="0"/>
              <a:t>&amp; Grove, 2010, </a:t>
            </a:r>
            <a:r>
              <a:rPr lang="en-US" baseline="0" dirty="0" err="1" smtClean="0"/>
              <a:t>p</a:t>
            </a:r>
            <a:r>
              <a:rPr lang="en-US" baseline="0" dirty="0" smtClean="0"/>
              <a:t>. )</a:t>
            </a:r>
            <a:r>
              <a:rPr lang="en-US" baseline="0" dirty="0" smtClean="0"/>
              <a:t>. The dependent variable in this study is BMI, BFP, Pedometer steps, FAS, ESES, HPLP.</a:t>
            </a:r>
            <a:r>
              <a:rPr lang="en-US" baseline="0" dirty="0" smtClean="0"/>
              <a:t>  </a:t>
            </a:r>
            <a:r>
              <a:rPr lang="en-US" dirty="0" smtClean="0"/>
              <a:t>Body</a:t>
            </a:r>
            <a:r>
              <a:rPr lang="en-US" baseline="0" dirty="0" smtClean="0"/>
              <a:t> </a:t>
            </a:r>
            <a:r>
              <a:rPr lang="en-US" baseline="0" dirty="0" smtClean="0"/>
              <a:t>mass </a:t>
            </a:r>
            <a:r>
              <a:rPr lang="en-US" baseline="0" dirty="0" smtClean="0"/>
              <a:t>Index  </a:t>
            </a:r>
            <a:r>
              <a:rPr lang="en-US" baseline="0" dirty="0" smtClean="0"/>
              <a:t>was measured </a:t>
            </a:r>
            <a:r>
              <a:rPr lang="en-US" dirty="0" smtClean="0"/>
              <a:t>using the formula BMI = kg/m</a:t>
            </a:r>
            <a:r>
              <a:rPr lang="en-US" baseline="30000" dirty="0" smtClean="0"/>
              <a:t>2</a:t>
            </a:r>
            <a:r>
              <a:rPr lang="en-US" dirty="0" smtClean="0"/>
              <a:t> for the parents and the BMI gender and age specific growth charts for the children. BFP was</a:t>
            </a:r>
            <a:r>
              <a:rPr lang="en-US" dirty="0" smtClean="0"/>
              <a:t> found </a:t>
            </a:r>
            <a:r>
              <a:rPr lang="en-US" dirty="0" smtClean="0"/>
              <a:t>using the TBF300, which</a:t>
            </a:r>
            <a:r>
              <a:rPr lang="en-US" dirty="0" smtClean="0"/>
              <a:t> is </a:t>
            </a:r>
            <a:r>
              <a:rPr lang="en-US" dirty="0" smtClean="0"/>
              <a:t>programmed for each</a:t>
            </a:r>
            <a:r>
              <a:rPr lang="en-US" dirty="0" smtClean="0"/>
              <a:t> person in the study by inputting </a:t>
            </a:r>
            <a:r>
              <a:rPr lang="en-US" dirty="0" smtClean="0"/>
              <a:t>age, gender, height, and activity level. The TBF300</a:t>
            </a:r>
            <a:r>
              <a:rPr lang="en-US" dirty="0" smtClean="0"/>
              <a:t> works by using </a:t>
            </a:r>
            <a:r>
              <a:rPr lang="en-US" dirty="0" smtClean="0"/>
              <a:t>leg-to-leg </a:t>
            </a:r>
            <a:r>
              <a:rPr lang="en-US" dirty="0" err="1" smtClean="0"/>
              <a:t>bioimpedance</a:t>
            </a:r>
            <a:r>
              <a:rPr lang="en-US" dirty="0" smtClean="0"/>
              <a:t> analysis </a:t>
            </a:r>
            <a:r>
              <a:rPr lang="en-US" dirty="0" smtClean="0"/>
              <a:t>which is a low-level electrical signal that</a:t>
            </a:r>
            <a:r>
              <a:rPr lang="en-US" dirty="0" smtClean="0"/>
              <a:t> passes </a:t>
            </a:r>
            <a:r>
              <a:rPr lang="en-US" dirty="0" smtClean="0"/>
              <a:t>through the body using foot electrodes. BFP was calculated on all participants</a:t>
            </a:r>
            <a:r>
              <a:rPr lang="en-US" dirty="0" smtClean="0"/>
              <a:t> at </a:t>
            </a:r>
            <a:r>
              <a:rPr lang="en-US" dirty="0" smtClean="0"/>
              <a:t>baseline, 3 months, and 6 months. The pedometers counted steps,</a:t>
            </a:r>
            <a:r>
              <a:rPr lang="en-US" dirty="0" smtClean="0"/>
              <a:t> walking </a:t>
            </a:r>
            <a:r>
              <a:rPr lang="en-US" dirty="0" smtClean="0"/>
              <a:t>distance in miles, and</a:t>
            </a:r>
            <a:r>
              <a:rPr lang="en-US" dirty="0" smtClean="0"/>
              <a:t> number</a:t>
            </a:r>
            <a:r>
              <a:rPr lang="en-US" baseline="0" dirty="0" smtClean="0"/>
              <a:t> of </a:t>
            </a:r>
            <a:r>
              <a:rPr lang="en-US" dirty="0" smtClean="0"/>
              <a:t>calories that were </a:t>
            </a:r>
            <a:r>
              <a:rPr lang="en-US" dirty="0" smtClean="0"/>
              <a:t>burned. Pedometer readings were</a:t>
            </a:r>
            <a:r>
              <a:rPr lang="en-US" dirty="0" smtClean="0"/>
              <a:t> obtained by </a:t>
            </a:r>
            <a:r>
              <a:rPr lang="en-US" dirty="0" smtClean="0"/>
              <a:t>research assistants by looking at the pedometer log book of</a:t>
            </a:r>
            <a:r>
              <a:rPr lang="en-US" dirty="0" smtClean="0"/>
              <a:t> the </a:t>
            </a:r>
            <a:r>
              <a:rPr lang="en-US" dirty="0" smtClean="0"/>
              <a:t>parents and children at baseline, 3 months, and 6 months. The subscales of the FAD were used to measure general family functioning, problem solving, communication, roles, affective involvement, affective responsiveness, and behavior control.</a:t>
            </a:r>
            <a:r>
              <a:rPr lang="en-US" dirty="0" smtClean="0"/>
              <a:t> The</a:t>
            </a:r>
            <a:r>
              <a:rPr lang="en-US" baseline="0" dirty="0" smtClean="0"/>
              <a:t> questionnaire </a:t>
            </a:r>
            <a:r>
              <a:rPr lang="en-US" dirty="0" smtClean="0"/>
              <a:t>measures </a:t>
            </a:r>
            <a:r>
              <a:rPr lang="en-US" dirty="0" smtClean="0"/>
              <a:t>six family functioning dimensions. A higher score indicated unhealthy family functioning. ESES were used to measure self-efficacy related to dietary changes.</a:t>
            </a:r>
            <a:r>
              <a:rPr lang="en-US" dirty="0" smtClean="0"/>
              <a:t> This is questionnaire asking </a:t>
            </a:r>
            <a:r>
              <a:rPr lang="en-US" dirty="0" smtClean="0"/>
              <a:t>participants to rate their difficulty controlling eating. The HPLP II was used to measure health promoting lifestyle behaviors. The instrument is a</a:t>
            </a:r>
            <a:r>
              <a:rPr lang="en-US" dirty="0" smtClean="0"/>
              <a:t> scale </a:t>
            </a:r>
            <a:r>
              <a:rPr lang="en-US" dirty="0" smtClean="0"/>
              <a:t>that measures the frequency of health promoting behaviors in six subscales, which include health responsibility, exercise, nutrition, interpersonal relationships, stress management, and spiritual growth</a:t>
            </a:r>
            <a:r>
              <a:rPr lang="en-US" dirty="0" smtClean="0"/>
              <a:t>. (Berry et al., 2007, Pt. 2.3)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6C22E-57CD-1F4C-9790-2652151CD2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Burns and Grove (</a:t>
            </a:r>
            <a:r>
              <a:rPr lang="en-US" dirty="0" smtClean="0"/>
              <a:t>2010) </a:t>
            </a:r>
            <a:r>
              <a:rPr lang="en-US" dirty="0" smtClean="0"/>
              <a:t>define an independent variable as a treatment, intervention, or experimental activity that is manipulated or varied by the researcher</a:t>
            </a:r>
            <a:r>
              <a:rPr lang="en-US" baseline="0" dirty="0" smtClean="0"/>
              <a:t> to create an effect on the dependent variable (Burns &amp; Grove </a:t>
            </a:r>
            <a:r>
              <a:rPr lang="en-US" baseline="0" dirty="0" smtClean="0"/>
              <a:t>2007, </a:t>
            </a:r>
            <a:r>
              <a:rPr lang="en-US" baseline="0" dirty="0" err="1" smtClean="0"/>
              <a:t>p</a:t>
            </a:r>
            <a:r>
              <a:rPr lang="en-US" baseline="0" dirty="0" smtClean="0"/>
              <a:t>. )</a:t>
            </a:r>
            <a:r>
              <a:rPr lang="en-US" baseline="0" dirty="0" smtClean="0"/>
              <a:t>. In this study Coping Skills Training is the independent variable. </a:t>
            </a:r>
            <a:r>
              <a:rPr lang="en-US" dirty="0" smtClean="0"/>
              <a:t>Coping skills training (CST) is a form of a cognitive behavioral</a:t>
            </a:r>
            <a:r>
              <a:rPr lang="en-US" dirty="0" smtClean="0"/>
              <a:t> therapy </a:t>
            </a:r>
            <a:r>
              <a:rPr lang="en-US" dirty="0" smtClean="0"/>
              <a:t>and</a:t>
            </a:r>
            <a:r>
              <a:rPr lang="en-US" dirty="0" smtClean="0"/>
              <a:t> designed </a:t>
            </a:r>
            <a:r>
              <a:rPr lang="en-US" dirty="0" smtClean="0"/>
              <a:t>to improve self-efficacy outcomes. CST includes communications skills </a:t>
            </a:r>
            <a:r>
              <a:rPr lang="en-US" dirty="0" smtClean="0"/>
              <a:t>training.</a:t>
            </a:r>
            <a:r>
              <a:rPr lang="en-US" baseline="0" dirty="0" smtClean="0"/>
              <a:t> Communication skills training</a:t>
            </a:r>
            <a:r>
              <a:rPr lang="en-US" dirty="0" smtClean="0"/>
              <a:t> </a:t>
            </a:r>
            <a:r>
              <a:rPr lang="en-US" dirty="0" smtClean="0"/>
              <a:t>includes social skills </a:t>
            </a:r>
            <a:r>
              <a:rPr lang="en-US" dirty="0" smtClean="0"/>
              <a:t>training,</a:t>
            </a:r>
            <a:r>
              <a:rPr lang="en-US" baseline="0" dirty="0" smtClean="0"/>
              <a:t> </a:t>
            </a:r>
            <a:r>
              <a:rPr lang="en-US" dirty="0" smtClean="0"/>
              <a:t>assertiveness </a:t>
            </a:r>
            <a:r>
              <a:rPr lang="en-US" dirty="0" smtClean="0"/>
              <a:t>training, social problem solving, conflict resolution, </a:t>
            </a:r>
            <a:r>
              <a:rPr lang="en-US" dirty="0" smtClean="0"/>
              <a:t>as</a:t>
            </a:r>
            <a:r>
              <a:rPr lang="en-US" baseline="0" dirty="0" smtClean="0"/>
              <a:t> well as</a:t>
            </a:r>
            <a:r>
              <a:rPr lang="en-US" dirty="0" smtClean="0"/>
              <a:t> </a:t>
            </a:r>
            <a:r>
              <a:rPr lang="en-US" dirty="0" smtClean="0"/>
              <a:t>cognitive behavior modification</a:t>
            </a:r>
            <a:r>
              <a:rPr lang="en-US" dirty="0" smtClean="0"/>
              <a:t>. (Berry et al.,</a:t>
            </a:r>
            <a:r>
              <a:rPr lang="en-US" baseline="0" dirty="0" smtClean="0"/>
              <a:t> 2007,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. 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6C22E-57CD-1F4C-9790-2652151CD2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 studies have found </a:t>
            </a:r>
            <a:r>
              <a:rPr lang="en-US" dirty="0" smtClean="0"/>
              <a:t>that in female patients with type 1 diabetes, CST</a:t>
            </a:r>
            <a:r>
              <a:rPr lang="en-US" dirty="0" smtClean="0"/>
              <a:t> helped prevent </a:t>
            </a:r>
            <a:r>
              <a:rPr lang="en-US" dirty="0" smtClean="0"/>
              <a:t>weight gain, and improved long-term metabolic and psychosocial outcomes. In </a:t>
            </a:r>
            <a:r>
              <a:rPr lang="en-US" dirty="0" smtClean="0"/>
              <a:t>another study referenced by Berry</a:t>
            </a:r>
            <a:r>
              <a:rPr lang="en-US" baseline="0" dirty="0" smtClean="0"/>
              <a:t> and colleagues (2007) </a:t>
            </a:r>
            <a:r>
              <a:rPr lang="en-US" dirty="0" smtClean="0"/>
              <a:t>of </a:t>
            </a:r>
            <a:r>
              <a:rPr lang="en-US" dirty="0" smtClean="0"/>
              <a:t>a school-based intervention program to</a:t>
            </a:r>
            <a:r>
              <a:rPr lang="en-US" dirty="0" smtClean="0"/>
              <a:t> help prevent </a:t>
            </a:r>
            <a:r>
              <a:rPr lang="en-US" dirty="0" smtClean="0"/>
              <a:t>type 2 diabetes</a:t>
            </a:r>
            <a:r>
              <a:rPr lang="en-US" dirty="0" smtClean="0"/>
              <a:t> in high-risk youth</a:t>
            </a:r>
            <a:r>
              <a:rPr lang="en-US" baseline="0" dirty="0" smtClean="0"/>
              <a:t> </a:t>
            </a:r>
            <a:r>
              <a:rPr lang="en-US" dirty="0" smtClean="0"/>
              <a:t>CST was also successful in improving nutrition and exercise for Black and Hispanic children and parents, and in showing greater metabolic outcomes </a:t>
            </a:r>
            <a:r>
              <a:rPr lang="en-US" dirty="0" smtClean="0"/>
              <a:t>in the </a:t>
            </a:r>
            <a:r>
              <a:rPr lang="en-US" dirty="0" smtClean="0"/>
              <a:t>children.</a:t>
            </a:r>
            <a:r>
              <a:rPr lang="en-US" baseline="0" dirty="0" smtClean="0"/>
              <a:t> </a:t>
            </a:r>
            <a:r>
              <a:rPr lang="en-US" dirty="0" smtClean="0"/>
              <a:t>However</a:t>
            </a:r>
            <a:r>
              <a:rPr lang="en-US" dirty="0" smtClean="0"/>
              <a:t>,</a:t>
            </a:r>
            <a:r>
              <a:rPr lang="en-US" dirty="0" smtClean="0"/>
              <a:t> none of these </a:t>
            </a:r>
            <a:r>
              <a:rPr lang="en-US" dirty="0" smtClean="0"/>
              <a:t>studies</a:t>
            </a:r>
            <a:r>
              <a:rPr lang="en-US" dirty="0" smtClean="0"/>
              <a:t> specifically aimed to study obese </a:t>
            </a:r>
            <a:r>
              <a:rPr lang="en-US" dirty="0" smtClean="0"/>
              <a:t>parents</a:t>
            </a:r>
            <a:r>
              <a:rPr lang="en-US" dirty="0" smtClean="0"/>
              <a:t> with </a:t>
            </a:r>
            <a:r>
              <a:rPr lang="en-US" dirty="0" smtClean="0"/>
              <a:t>overweight children</a:t>
            </a:r>
            <a:r>
              <a:rPr lang="en-US" dirty="0" smtClean="0"/>
              <a:t>. (Berry et al., 2007, </a:t>
            </a:r>
            <a:r>
              <a:rPr lang="en-US" dirty="0" err="1" smtClean="0"/>
              <a:t>para</a:t>
            </a:r>
            <a:r>
              <a:rPr lang="en-US" dirty="0" smtClean="0"/>
              <a:t>.</a:t>
            </a:r>
            <a:r>
              <a:rPr lang="en-US" baseline="0" dirty="0" smtClean="0"/>
              <a:t> 6) Most </a:t>
            </a:r>
            <a:r>
              <a:rPr lang="en-US" dirty="0" smtClean="0"/>
              <a:t>studies </a:t>
            </a:r>
            <a:r>
              <a:rPr lang="en-US" dirty="0" smtClean="0"/>
              <a:t>using</a:t>
            </a:r>
            <a:r>
              <a:rPr lang="en-US" dirty="0" smtClean="0"/>
              <a:t> factors such</a:t>
            </a:r>
            <a:r>
              <a:rPr lang="en-US" baseline="0" dirty="0" smtClean="0"/>
              <a:t> as </a:t>
            </a:r>
            <a:r>
              <a:rPr lang="en-US" dirty="0" smtClean="0"/>
              <a:t>nutrition </a:t>
            </a:r>
            <a:r>
              <a:rPr lang="en-US" dirty="0" smtClean="0"/>
              <a:t>education, exercise, and behavioral interventions for obesity</a:t>
            </a:r>
            <a:r>
              <a:rPr lang="en-US" dirty="0" smtClean="0"/>
              <a:t> were focused on </a:t>
            </a:r>
            <a:r>
              <a:rPr lang="en-US" dirty="0" smtClean="0"/>
              <a:t>White middle class</a:t>
            </a:r>
            <a:r>
              <a:rPr lang="en-US" dirty="0" smtClean="0"/>
              <a:t> families</a:t>
            </a:r>
            <a:r>
              <a:rPr lang="en-US" baseline="0" dirty="0" smtClean="0"/>
              <a:t> and </a:t>
            </a:r>
            <a:r>
              <a:rPr lang="en-US" dirty="0" smtClean="0"/>
              <a:t>have </a:t>
            </a:r>
            <a:r>
              <a:rPr lang="en-US" dirty="0" smtClean="0"/>
              <a:t>had mixed </a:t>
            </a:r>
            <a:r>
              <a:rPr lang="en-US" dirty="0" smtClean="0"/>
              <a:t>results. </a:t>
            </a:r>
            <a:r>
              <a:rPr lang="en-US" dirty="0" smtClean="0"/>
              <a:t>There</a:t>
            </a:r>
            <a:r>
              <a:rPr lang="en-US" dirty="0" smtClean="0"/>
              <a:t> is </a:t>
            </a:r>
            <a:r>
              <a:rPr lang="en-US" dirty="0" smtClean="0"/>
              <a:t>no data about interventions using CST</a:t>
            </a:r>
            <a:r>
              <a:rPr lang="en-US" dirty="0" smtClean="0"/>
              <a:t> on </a:t>
            </a:r>
            <a:r>
              <a:rPr lang="en-US" dirty="0" smtClean="0"/>
              <a:t>multiethnic obese parents and their overweight </a:t>
            </a:r>
            <a:r>
              <a:rPr lang="en-US" dirty="0" smtClean="0"/>
              <a:t>children who are </a:t>
            </a:r>
            <a:r>
              <a:rPr lang="en-US" dirty="0" smtClean="0"/>
              <a:t>attending a weight</a:t>
            </a:r>
            <a:r>
              <a:rPr lang="en-US" dirty="0" smtClean="0"/>
              <a:t> control</a:t>
            </a:r>
            <a:r>
              <a:rPr lang="en-US" baseline="0" dirty="0" smtClean="0"/>
              <a:t> </a:t>
            </a:r>
            <a:r>
              <a:rPr lang="en-US" dirty="0" smtClean="0"/>
              <a:t>program. (Berry et al., 2007, </a:t>
            </a:r>
            <a:r>
              <a:rPr lang="en-US" dirty="0" err="1" smtClean="0"/>
              <a:t>para</a:t>
            </a:r>
            <a:r>
              <a:rPr lang="en-US" dirty="0" smtClean="0"/>
              <a:t>.</a:t>
            </a:r>
            <a:r>
              <a:rPr lang="en-US" baseline="0" dirty="0" smtClean="0"/>
              <a:t> 7</a:t>
            </a:r>
            <a:r>
              <a:rPr lang="en-US" dirty="0" smtClean="0"/>
              <a:t>)</a:t>
            </a:r>
          </a:p>
          <a:p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6C22E-57CD-1F4C-9790-2652151CD2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B524B-2E8E-FF4D-ACCE-9048C8141DCA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7168F-C1F7-C64E-A6C2-18E7DE2B9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447799"/>
          </a:xfrm>
        </p:spPr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3733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Main Research Question</a:t>
            </a:r>
            <a:endParaRPr lang="en-US" dirty="0" smtClean="0"/>
          </a:p>
          <a:p>
            <a:r>
              <a:rPr lang="en-US" dirty="0" smtClean="0"/>
              <a:t>“What </a:t>
            </a:r>
            <a:r>
              <a:rPr lang="en-US" dirty="0" smtClean="0"/>
              <a:t>are the effects of the addition of CST for obese multiethnic parents whose overweight children were attending a weight management program on clinical outcomes of parents and their children and health behavior outcomes of </a:t>
            </a:r>
            <a:r>
              <a:rPr lang="en-US" dirty="0" smtClean="0"/>
              <a:t>parents” (Berry et al., 2010, </a:t>
            </a:r>
            <a:r>
              <a:rPr lang="en-US" dirty="0" err="1" smtClean="0"/>
              <a:t>para</a:t>
            </a:r>
            <a:r>
              <a:rPr lang="en-US" dirty="0" smtClean="0"/>
              <a:t> 8)?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Dependent Variables</a:t>
            </a:r>
          </a:p>
          <a:p>
            <a:pPr>
              <a:buNone/>
            </a:pPr>
            <a:r>
              <a:rPr lang="en-US" dirty="0" smtClean="0"/>
              <a:t>		Body Mass Index</a:t>
            </a:r>
          </a:p>
          <a:p>
            <a:pPr>
              <a:buNone/>
            </a:pPr>
            <a:r>
              <a:rPr lang="en-US" dirty="0" smtClean="0"/>
              <a:t>	   Body Fat Percentage</a:t>
            </a:r>
          </a:p>
          <a:p>
            <a:pPr>
              <a:buNone/>
            </a:pPr>
            <a:r>
              <a:rPr lang="en-US" dirty="0" smtClean="0"/>
              <a:t>		Pedometer Steps</a:t>
            </a:r>
          </a:p>
          <a:p>
            <a:pPr>
              <a:buNone/>
            </a:pPr>
            <a:r>
              <a:rPr lang="en-US" dirty="0" smtClean="0"/>
              <a:t>		Family Assessment Device</a:t>
            </a:r>
          </a:p>
          <a:p>
            <a:pPr>
              <a:buNone/>
            </a:pPr>
            <a:r>
              <a:rPr lang="en-US" dirty="0" smtClean="0"/>
              <a:t>       Eating Self-Efficacy Scale</a:t>
            </a:r>
          </a:p>
          <a:p>
            <a:pPr>
              <a:buNone/>
            </a:pPr>
            <a:r>
              <a:rPr lang="en-US" dirty="0" smtClean="0"/>
              <a:t>       Health promoting Lifestyle profile 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Independent </a:t>
            </a:r>
            <a:r>
              <a:rPr lang="en-US" dirty="0" smtClean="0"/>
              <a:t>Variable</a:t>
            </a:r>
          </a:p>
          <a:p>
            <a:pPr>
              <a:buNone/>
            </a:pPr>
            <a:r>
              <a:rPr lang="en-US" dirty="0" smtClean="0"/>
              <a:t>                 Coping Skills Training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Literature Review has shown CST has helped improve long term outcomes in patients with Type II Diabetes</a:t>
            </a:r>
          </a:p>
          <a:p>
            <a:r>
              <a:rPr lang="en-US" dirty="0" smtClean="0"/>
              <a:t>CST</a:t>
            </a:r>
            <a:r>
              <a:rPr lang="en-US" dirty="0" smtClean="0"/>
              <a:t> was helpful </a:t>
            </a:r>
            <a:r>
              <a:rPr lang="en-US" dirty="0" smtClean="0"/>
              <a:t>in improving </a:t>
            </a:r>
            <a:r>
              <a:rPr lang="en-US" dirty="0" smtClean="0"/>
              <a:t>outcome for </a:t>
            </a:r>
            <a:r>
              <a:rPr lang="en-US" dirty="0" smtClean="0"/>
              <a:t>black and Hispanic youth at high risk for Diabetes</a:t>
            </a:r>
          </a:p>
          <a:p>
            <a:r>
              <a:rPr lang="en-US" dirty="0" smtClean="0"/>
              <a:t>However studies do not target obese parents of overweight children</a:t>
            </a:r>
          </a:p>
          <a:p>
            <a:r>
              <a:rPr lang="en-US" dirty="0"/>
              <a:t>M</a:t>
            </a:r>
            <a:r>
              <a:rPr lang="en-US" dirty="0" smtClean="0"/>
              <a:t>ajority of</a:t>
            </a:r>
            <a:r>
              <a:rPr lang="en-US" dirty="0" smtClean="0"/>
              <a:t> similar studies target </a:t>
            </a:r>
            <a:r>
              <a:rPr lang="en-US" dirty="0" smtClean="0"/>
              <a:t>White middle class adults and children separately or together and have had mixed </a:t>
            </a:r>
            <a:r>
              <a:rPr lang="en-US" dirty="0" smtClean="0"/>
              <a:t>results (Berry et al., 2007, </a:t>
            </a:r>
            <a:r>
              <a:rPr lang="en-US" dirty="0" err="1" smtClean="0"/>
              <a:t>para</a:t>
            </a:r>
            <a:r>
              <a:rPr lang="en-US" dirty="0" smtClean="0"/>
              <a:t>. </a:t>
            </a:r>
            <a:r>
              <a:rPr lang="en-US" smtClean="0"/>
              <a:t>6)</a:t>
            </a:r>
          </a:p>
          <a:p>
            <a:r>
              <a:rPr lang="en-US" dirty="0" smtClean="0"/>
              <a:t>There</a:t>
            </a:r>
            <a:r>
              <a:rPr lang="en-US" dirty="0" smtClean="0"/>
              <a:t> exists </a:t>
            </a:r>
            <a:r>
              <a:rPr lang="en-US" dirty="0" smtClean="0"/>
              <a:t>no data about interventions using CST to target multiethnic obese parents and their overweight children attending a weight management </a:t>
            </a:r>
            <a:r>
              <a:rPr lang="en-US" dirty="0" smtClean="0"/>
              <a:t>program (Berry et al., 2007, </a:t>
            </a:r>
            <a:r>
              <a:rPr lang="en-US" dirty="0" err="1" smtClean="0"/>
              <a:t>para</a:t>
            </a:r>
            <a:r>
              <a:rPr lang="en-US" dirty="0" smtClean="0"/>
              <a:t>. 7).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Berry D, Sheehan R, </a:t>
            </a:r>
            <a:r>
              <a:rPr lang="en-US" dirty="0" err="1" smtClean="0"/>
              <a:t>Heschel</a:t>
            </a:r>
            <a:r>
              <a:rPr lang="en-US" dirty="0" smtClean="0"/>
              <a:t> R, </a:t>
            </a:r>
            <a:r>
              <a:rPr lang="en-US" dirty="0" err="1" smtClean="0"/>
              <a:t>Knafl</a:t>
            </a:r>
            <a:r>
              <a:rPr lang="en-US" dirty="0" smtClean="0"/>
              <a:t> K, </a:t>
            </a:r>
            <a:r>
              <a:rPr lang="en-US" dirty="0" err="1" smtClean="0"/>
              <a:t>Melkus</a:t>
            </a:r>
            <a:r>
              <a:rPr lang="en-US" dirty="0" smtClean="0"/>
              <a:t> G, Grey M. Family-based interventions for childhood obesity: A review. Journal of Family Nursing. 2004;10:429–449.</a:t>
            </a:r>
          </a:p>
          <a:p>
            <a:r>
              <a:rPr lang="en-US" dirty="0" smtClean="0"/>
              <a:t>Grey M, Berry D, Davidson M, </a:t>
            </a:r>
            <a:r>
              <a:rPr lang="en-US" dirty="0" err="1" smtClean="0"/>
              <a:t>Galasso</a:t>
            </a:r>
            <a:r>
              <a:rPr lang="en-US" dirty="0" smtClean="0"/>
              <a:t> P, Gustafson E, </a:t>
            </a:r>
            <a:r>
              <a:rPr lang="en-US" dirty="0" err="1" smtClean="0"/>
              <a:t>Melkus</a:t>
            </a:r>
            <a:r>
              <a:rPr lang="en-US" dirty="0" smtClean="0"/>
              <a:t> G. Preliminary testing of a program to prevent type 2 diabetes among high-risk youth. Journal of School Health. 2004;74:10–15.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939</Words>
  <Application>Microsoft Macintosh PowerPoint</Application>
  <PresentationFormat>On-screen Show (4:3)</PresentationFormat>
  <Paragraphs>30</Paragraphs>
  <Slides>5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Problem</vt:lpstr>
      <vt:lpstr>Problem</vt:lpstr>
      <vt:lpstr>Problem</vt:lpstr>
      <vt:lpstr>Problem</vt:lpstr>
      <vt:lpstr>References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</dc:title>
  <dc:creator>Office 2004 Test Drive User</dc:creator>
  <cp:lastModifiedBy>Office 2004 Test Drive User</cp:lastModifiedBy>
  <cp:revision>21</cp:revision>
  <dcterms:created xsi:type="dcterms:W3CDTF">2011-02-02T18:45:43Z</dcterms:created>
  <dcterms:modified xsi:type="dcterms:W3CDTF">2011-02-02T21:12:38Z</dcterms:modified>
</cp:coreProperties>
</file>