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7" r:id="rId3"/>
    <p:sldId id="258" r:id="rId4"/>
    <p:sldId id="268" r:id="rId5"/>
    <p:sldId id="259" r:id="rId6"/>
    <p:sldId id="260" r:id="rId7"/>
    <p:sldId id="261" r:id="rId8"/>
    <p:sldId id="262" r:id="rId9"/>
    <p:sldId id="263" r:id="rId10"/>
    <p:sldId id="264" r:id="rId11"/>
    <p:sldId id="265" r:id="rId12"/>
    <p:sldId id="269"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he Presentation" id="{4F539A47-FC16-4585-9AC5-5C0D84102DDC}">
          <p14:sldIdLst>
            <p14:sldId id="256"/>
            <p14:sldId id="257"/>
            <p14:sldId id="258"/>
            <p14:sldId id="268"/>
            <p14:sldId id="259"/>
            <p14:sldId id="260"/>
            <p14:sldId id="261"/>
            <p14:sldId id="262"/>
            <p14:sldId id="263"/>
            <p14:sldId id="264"/>
            <p14:sldId id="265"/>
            <p14:sldId id="269"/>
            <p14:sldId id="266"/>
            <p14:sldId id="26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21" autoAdjust="0"/>
    <p:restoredTop sz="94660"/>
  </p:normalViewPr>
  <p:slideViewPr>
    <p:cSldViewPr>
      <p:cViewPr varScale="1">
        <p:scale>
          <a:sx n="70" d="100"/>
          <a:sy n="70" d="100"/>
        </p:scale>
        <p:origin x="-660" y="-102"/>
      </p:cViewPr>
      <p:guideLst>
        <p:guide orient="horz" pos="2160"/>
        <p:guide pos="2880"/>
      </p:guideLst>
    </p:cSldViewPr>
  </p:slideViewPr>
  <p:notesTextViewPr>
    <p:cViewPr>
      <p:scale>
        <a:sx n="1" d="1"/>
        <a:sy n="1" d="1"/>
      </p:scale>
      <p:origin x="0" y="78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797926-F4FE-404E-A3DE-3AE69752E476}" type="datetimeFigureOut">
              <a:rPr lang="en-US" smtClean="0"/>
              <a:t>7/21/2012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C924D3-B00F-4AE4-B6F7-D51C01DD5C57}" type="slidenum">
              <a:rPr lang="en-US" smtClean="0"/>
              <a:t>‹#›</a:t>
            </a:fld>
            <a:endParaRPr lang="en-US"/>
          </a:p>
        </p:txBody>
      </p:sp>
    </p:spTree>
    <p:extLst>
      <p:ext uri="{BB962C8B-B14F-4D97-AF65-F5344CB8AC3E}">
        <p14:creationId xmlns:p14="http://schemas.microsoft.com/office/powerpoint/2010/main" val="2494794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Malnutrition is associated with morbidity and a decrease in health and recovery; while adequate nutrition minimizes these affects, shortens hospital stays and improves healing. The aim of this study was to test whether a feeding algorithm could improve the nutritional support of intensive care patients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Bjork, 2006). The study was primarily focused on enteral nutrition (EN) and the combination of enteral nutrition with parenteral nutrition (PEN) to adequately meet the patients’ nutritional needs. The study was conducted on an ICU unit. The sample identified in this study was made up of 42 patients of both sexes and were 20-70 years of age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Bjork, 2006). All patients had a mixed medical and surgical diagnosis and were on the ICU unit greater than four days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Bjork, 2006). The information that was gathered for this study included the total amount of calories prescribed versus the amount received, onset of delivery of nutrition, enteral versus parenteral nutrition, and the use and size of enteral feeding tubes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Bjork, 2006). In regards to the patients this study revealed that starting nutritional support early preferably with enteral feeding improved patient outcomes. In regards to nursing this study showed a greater consistency in nursing practices and confirmed that nutritional support algorithm improved the delivery of nutrients to critically ill patients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Bjork, 2006). </a:t>
            </a:r>
          </a:p>
        </p:txBody>
      </p:sp>
      <p:sp>
        <p:nvSpPr>
          <p:cNvPr id="4" name="Slide Number Placeholder 3"/>
          <p:cNvSpPr>
            <a:spLocks noGrp="1"/>
          </p:cNvSpPr>
          <p:nvPr>
            <p:ph type="sldNum" sz="quarter" idx="10"/>
          </p:nvPr>
        </p:nvSpPr>
        <p:spPr/>
        <p:txBody>
          <a:bodyPr/>
          <a:lstStyle/>
          <a:p>
            <a:fld id="{0CC924D3-B00F-4AE4-B6F7-D51C01DD5C57}" type="slidenum">
              <a:rPr lang="en-US" smtClean="0"/>
              <a:t>2</a:t>
            </a:fld>
            <a:endParaRPr lang="en-US"/>
          </a:p>
        </p:txBody>
      </p:sp>
    </p:spTree>
    <p:extLst>
      <p:ext uri="{BB962C8B-B14F-4D97-AF65-F5344CB8AC3E}">
        <p14:creationId xmlns:p14="http://schemas.microsoft.com/office/powerpoint/2010/main" val="25188948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smtClean="0">
                <a:solidFill>
                  <a:schemeClr val="tx1"/>
                </a:solidFill>
                <a:effectLst/>
                <a:latin typeface="+mn-lt"/>
                <a:ea typeface="+mn-ea"/>
                <a:cs typeface="+mn-cs"/>
              </a:rPr>
              <a:t> a. Are the analysis procedures appropriate for the level of measurement?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analysis procedures were appropriate for the level of measurement. The program SPSS version 11-0 was the program used to analyze the data. </a:t>
            </a:r>
          </a:p>
          <a:p>
            <a:r>
              <a:rPr lang="en-US" sz="1200" i="1" kern="1200" dirty="0" smtClean="0">
                <a:solidFill>
                  <a:schemeClr val="tx1"/>
                </a:solidFill>
                <a:effectLst/>
                <a:latin typeface="+mn-lt"/>
                <a:ea typeface="+mn-ea"/>
                <a:cs typeface="+mn-cs"/>
              </a:rPr>
              <a:t>   b. Do the data analysis procedures answer the research question?</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Yes, the data analysis procedures appear to answer the research question.</a:t>
            </a:r>
          </a:p>
          <a:p>
            <a:r>
              <a:rPr lang="en-US" sz="1200" i="1" kern="1200" dirty="0" smtClean="0">
                <a:solidFill>
                  <a:schemeClr val="tx1"/>
                </a:solidFill>
                <a:effectLst/>
                <a:latin typeface="+mn-lt"/>
                <a:ea typeface="+mn-ea"/>
                <a:cs typeface="+mn-cs"/>
              </a:rPr>
              <a:t>   c. Are the results clearly presented? Tables? Figures?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results are all presented in tables. It takes a bit of reading to understand what the tables mean but the information is all there.</a:t>
            </a:r>
            <a:endParaRPr lang="en-US" dirty="0"/>
          </a:p>
        </p:txBody>
      </p:sp>
      <p:sp>
        <p:nvSpPr>
          <p:cNvPr id="4" name="Slide Number Placeholder 3"/>
          <p:cNvSpPr>
            <a:spLocks noGrp="1"/>
          </p:cNvSpPr>
          <p:nvPr>
            <p:ph type="sldNum" sz="quarter" idx="10"/>
          </p:nvPr>
        </p:nvSpPr>
        <p:spPr/>
        <p:txBody>
          <a:bodyPr/>
          <a:lstStyle/>
          <a:p>
            <a:fld id="{0CC924D3-B00F-4AE4-B6F7-D51C01DD5C57}" type="slidenum">
              <a:rPr lang="en-US" smtClean="0"/>
              <a:t>11</a:t>
            </a:fld>
            <a:endParaRPr lang="en-US"/>
          </a:p>
        </p:txBody>
      </p:sp>
    </p:spTree>
    <p:extLst>
      <p:ext uri="{BB962C8B-B14F-4D97-AF65-F5344CB8AC3E}">
        <p14:creationId xmlns:p14="http://schemas.microsoft.com/office/powerpoint/2010/main" val="4366980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smtClean="0">
                <a:solidFill>
                  <a:schemeClr val="tx1"/>
                </a:solidFill>
                <a:effectLst/>
                <a:latin typeface="+mn-lt"/>
                <a:ea typeface="+mn-ea"/>
                <a:cs typeface="+mn-cs"/>
              </a:rPr>
              <a:t> a. Are findings &amp; interpretations differentiated?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findings and interpretations were differentiated. </a:t>
            </a:r>
          </a:p>
          <a:p>
            <a:r>
              <a:rPr lang="en-US" sz="1200" i="1" kern="1200" dirty="0" smtClean="0">
                <a:solidFill>
                  <a:schemeClr val="tx1"/>
                </a:solidFill>
                <a:effectLst/>
                <a:latin typeface="+mn-lt"/>
                <a:ea typeface="+mn-ea"/>
                <a:cs typeface="+mn-cs"/>
              </a:rPr>
              <a:t>   b. Is the research question answered?</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research question was answered but with the amount of limitations this study could definitely benefit being redone but with both of the groups done concurrently so that you can truly see the difference between the experimental and control.</a:t>
            </a:r>
          </a:p>
          <a:p>
            <a:r>
              <a:rPr lang="en-US" sz="1200" i="1" kern="1200" dirty="0" smtClean="0">
                <a:solidFill>
                  <a:schemeClr val="tx1"/>
                </a:solidFill>
                <a:effectLst/>
                <a:latin typeface="+mn-lt"/>
                <a:ea typeface="+mn-ea"/>
                <a:cs typeface="+mn-cs"/>
              </a:rPr>
              <a:t>   c. Are limitations of the study identified?</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limitations of the study were identified. The limitations they stated were that the control and experimental groups were not studied concurrently because they were fearful the nurses may confuse the two groups.  This could have impacted the actual impact of the intervention. The groups studied were also small. Since the nutritional support algorithm focused on nutrition in CCU, this made the study favor the experimental group.  </a:t>
            </a:r>
          </a:p>
          <a:p>
            <a:r>
              <a:rPr lang="en-US" sz="1200" i="1" kern="1200" dirty="0" smtClean="0">
                <a:solidFill>
                  <a:schemeClr val="tx1"/>
                </a:solidFill>
                <a:effectLst/>
                <a:latin typeface="+mn-lt"/>
                <a:ea typeface="+mn-ea"/>
                <a:cs typeface="+mn-cs"/>
              </a:rPr>
              <a:t>   d. Are implications for nursing addressed?</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Implications for nursing were not directly addressed but by providing better nutrition for your patients you’re providing them with better care to help them recover quicker. </a:t>
            </a:r>
          </a:p>
          <a:p>
            <a:r>
              <a:rPr lang="en-US" sz="1200" i="1" kern="1200" dirty="0" smtClean="0">
                <a:solidFill>
                  <a:schemeClr val="tx1"/>
                </a:solidFill>
                <a:effectLst/>
                <a:latin typeface="+mn-lt"/>
                <a:ea typeface="+mn-ea"/>
                <a:cs typeface="+mn-cs"/>
              </a:rPr>
              <a:t>   e. Are the results generalizable? To whom?</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results are generalizable to other ICU patients and could be applied to other nutritionally depleted patients. Though there was no indication if any of these patients had any impairment with absorbing nutrition. </a:t>
            </a:r>
          </a:p>
          <a:p>
            <a:r>
              <a:rPr lang="en-US" sz="1200" i="1" kern="1200" dirty="0" smtClean="0">
                <a:solidFill>
                  <a:schemeClr val="tx1"/>
                </a:solidFill>
                <a:effectLst/>
                <a:latin typeface="+mn-lt"/>
                <a:ea typeface="+mn-ea"/>
                <a:cs typeface="+mn-cs"/>
              </a:rPr>
              <a:t>   f. Are recommendations for future research identified:</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Some recommendations for future research are studying the effects of nutrition orders for ICU patients to be a specific kcal/kg/day for each patient with a more explicit goal and specification of route, whether it be </a:t>
            </a:r>
            <a:r>
              <a:rPr lang="en-US" sz="1200" kern="1200" dirty="0" err="1" smtClean="0">
                <a:solidFill>
                  <a:schemeClr val="tx1"/>
                </a:solidFill>
                <a:effectLst/>
                <a:latin typeface="+mn-lt"/>
                <a:ea typeface="+mn-ea"/>
                <a:cs typeface="+mn-cs"/>
              </a:rPr>
              <a:t>perenteral</a:t>
            </a:r>
            <a:r>
              <a:rPr lang="en-US" sz="1200" kern="1200" dirty="0" smtClean="0">
                <a:solidFill>
                  <a:schemeClr val="tx1"/>
                </a:solidFill>
                <a:effectLst/>
                <a:latin typeface="+mn-lt"/>
                <a:ea typeface="+mn-ea"/>
                <a:cs typeface="+mn-cs"/>
              </a:rPr>
              <a:t> or enteral, tailored to the patient. They express a need for more research about the combination of </a:t>
            </a:r>
            <a:r>
              <a:rPr lang="en-US" sz="1200" kern="1200" dirty="0" err="1" smtClean="0">
                <a:solidFill>
                  <a:schemeClr val="tx1"/>
                </a:solidFill>
                <a:effectLst/>
                <a:latin typeface="+mn-lt"/>
                <a:ea typeface="+mn-ea"/>
                <a:cs typeface="+mn-cs"/>
              </a:rPr>
              <a:t>perenteral</a:t>
            </a:r>
            <a:r>
              <a:rPr lang="en-US" sz="1200" kern="1200" dirty="0" smtClean="0">
                <a:solidFill>
                  <a:schemeClr val="tx1"/>
                </a:solidFill>
                <a:effectLst/>
                <a:latin typeface="+mn-lt"/>
                <a:ea typeface="+mn-ea"/>
                <a:cs typeface="+mn-cs"/>
              </a:rPr>
              <a:t> and enteral nutrition. They also recommend that there should be a higher emphasis on </a:t>
            </a:r>
            <a:r>
              <a:rPr lang="en-US" sz="1200" kern="1200" dirty="0" err="1" smtClean="0">
                <a:solidFill>
                  <a:schemeClr val="tx1"/>
                </a:solidFill>
                <a:effectLst/>
                <a:latin typeface="+mn-lt"/>
                <a:ea typeface="+mn-ea"/>
                <a:cs typeface="+mn-cs"/>
              </a:rPr>
              <a:t>utrition</a:t>
            </a:r>
            <a:r>
              <a:rPr lang="en-US" sz="1200" kern="1200" dirty="0" smtClean="0">
                <a:solidFill>
                  <a:schemeClr val="tx1"/>
                </a:solidFill>
                <a:effectLst/>
                <a:latin typeface="+mn-lt"/>
                <a:ea typeface="+mn-ea"/>
                <a:cs typeface="+mn-cs"/>
              </a:rPr>
              <a:t> and that the healthcare team should work together to make sure that each patient is given the amount of nutrition that they need. The full amount.</a:t>
            </a:r>
            <a:endParaRPr lang="en-US" dirty="0"/>
          </a:p>
        </p:txBody>
      </p:sp>
      <p:sp>
        <p:nvSpPr>
          <p:cNvPr id="4" name="Slide Number Placeholder 3"/>
          <p:cNvSpPr>
            <a:spLocks noGrp="1"/>
          </p:cNvSpPr>
          <p:nvPr>
            <p:ph type="sldNum" sz="quarter" idx="10"/>
          </p:nvPr>
        </p:nvSpPr>
        <p:spPr/>
        <p:txBody>
          <a:bodyPr/>
          <a:lstStyle/>
          <a:p>
            <a:fld id="{0CC924D3-B00F-4AE4-B6F7-D51C01DD5C57}" type="slidenum">
              <a:rPr lang="en-US" smtClean="0"/>
              <a:t>12</a:t>
            </a:fld>
            <a:endParaRPr lang="en-US"/>
          </a:p>
        </p:txBody>
      </p:sp>
    </p:spTree>
    <p:extLst>
      <p:ext uri="{BB962C8B-B14F-4D97-AF65-F5344CB8AC3E}">
        <p14:creationId xmlns:p14="http://schemas.microsoft.com/office/powerpoint/2010/main" val="1743995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The purpose of the study is identified early and is stated clearly and concisely. The purpose of this study is to test whether a feeding algorithm could improve the nutritional support of intensive care patients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Bjork, 2006). The purpose of the study sought to answer the following questions: 1. Is there a difference in the nutritional volume delivered to intensive care patients who are fed according to a nutritional support algorithm compared with patients who receive routine care? 2. What effect does a nutritional support algorithm have on timing of nutritional intervention and increment to a desired nutritional volume? 3. How will a nutritional support algorithm influence the nurses’ practice concerning use of enteral nutrition (EN)? 4. Will a combination of enteral nutrition (EN) and parenteral nutrition (PEN) better meet patients’ nutritional requirements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Bjork, 2006)? The purpose of this study is researchable and was answered with empirical data. The study proved a need to understand the affects of nutrition in ICU patients and the study confirmed that a nutritional support algorithm improved the delivery of nutrients to critically ill patients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Bjork, 2006). </a:t>
            </a:r>
          </a:p>
          <a:p>
            <a:r>
              <a:rPr lang="en-US" sz="1200" kern="1200" dirty="0" smtClean="0">
                <a:solidFill>
                  <a:schemeClr val="tx1"/>
                </a:solidFill>
                <a:latin typeface="+mn-lt"/>
                <a:ea typeface="+mn-ea"/>
                <a:cs typeface="+mn-cs"/>
              </a:rPr>
              <a:t>There are several factors and variables that play a vital role in the recovery of an ill patient. Adequate nutrition is one of the factors that can change the future outlook on patients’ health and recovery. The benefits of an adequate nutrition for ICU patients include: less time spent on respiratory support, shorter hospital stay, lower risk of infection, improved healing of wounds, and decreased morbidity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Bjork, 2006). This study is important to nursing because the role of the nurse is not to just simply administer medication but it is to monitor all factors that can impede or enhance the recovery and health of their patients. </a:t>
            </a:r>
          </a:p>
        </p:txBody>
      </p:sp>
      <p:sp>
        <p:nvSpPr>
          <p:cNvPr id="4" name="Slide Number Placeholder 3"/>
          <p:cNvSpPr>
            <a:spLocks noGrp="1"/>
          </p:cNvSpPr>
          <p:nvPr>
            <p:ph type="sldNum" sz="quarter" idx="10"/>
          </p:nvPr>
        </p:nvSpPr>
        <p:spPr/>
        <p:txBody>
          <a:bodyPr/>
          <a:lstStyle/>
          <a:p>
            <a:fld id="{0CC924D3-B00F-4AE4-B6F7-D51C01DD5C57}" type="slidenum">
              <a:rPr lang="en-US" smtClean="0"/>
              <a:t>3</a:t>
            </a:fld>
            <a:endParaRPr lang="en-US"/>
          </a:p>
        </p:txBody>
      </p:sp>
    </p:spTree>
    <p:extLst>
      <p:ext uri="{BB962C8B-B14F-4D97-AF65-F5344CB8AC3E}">
        <p14:creationId xmlns:p14="http://schemas.microsoft.com/office/powerpoint/2010/main" val="16127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While the study does not expressly state that it is based upon a framework, it is evident that a conceptual framework is in play here.  The concept that this study is based upon can be defined as, “Nutritional algorithms positively affect patient outcomes.” (</a:t>
            </a:r>
            <a:r>
              <a:rPr lang="en-US" sz="1200" kern="1200" dirty="0" err="1" smtClean="0">
                <a:solidFill>
                  <a:schemeClr val="tx1"/>
                </a:solidFill>
                <a:effectLst/>
                <a:latin typeface="+mn-lt"/>
                <a:ea typeface="+mn-ea"/>
                <a:cs typeface="+mn-cs"/>
              </a:rPr>
              <a:t>Wøein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Bjørk</a:t>
            </a:r>
            <a:r>
              <a:rPr lang="en-US" sz="1200" kern="1200" dirty="0" smtClean="0">
                <a:solidFill>
                  <a:schemeClr val="tx1"/>
                </a:solidFill>
                <a:effectLst/>
                <a:latin typeface="+mn-lt"/>
                <a:ea typeface="+mn-ea"/>
                <a:cs typeface="+mn-cs"/>
              </a:rPr>
              <a:t>, 2006) The literature delineates the basis for this question by establishing that early initiation of nutritional intervention is required, a combination of enteral and parenteral feeding may be required with ICU patients, ICU patients have a number of difficulties related to maintaining nutritional status and nutritional guidelines lead to better outcomes than nutrition with no guidelines. (</a:t>
            </a:r>
            <a:r>
              <a:rPr lang="en-US" sz="1200" kern="1200" dirty="0" err="1" smtClean="0">
                <a:solidFill>
                  <a:schemeClr val="tx1"/>
                </a:solidFill>
                <a:effectLst/>
                <a:latin typeface="+mn-lt"/>
                <a:ea typeface="+mn-ea"/>
                <a:cs typeface="+mn-cs"/>
              </a:rPr>
              <a:t>Wøein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Bjørk</a:t>
            </a:r>
            <a:r>
              <a:rPr lang="en-US" sz="1200" kern="1200" dirty="0" smtClean="0">
                <a:solidFill>
                  <a:schemeClr val="tx1"/>
                </a:solidFill>
                <a:effectLst/>
                <a:latin typeface="+mn-lt"/>
                <a:ea typeface="+mn-ea"/>
                <a:cs typeface="+mn-cs"/>
              </a:rPr>
              <a:t>, 2006) These concepts are the theoretical framework by which the conceptual framework is devised, and their relationship shows that a nutritional guideline for the parenteral feeding patients must be tested. As such, the framework beautifully fits the problem, and the concepts and relationships are well defined.</a:t>
            </a:r>
            <a:endParaRPr lang="en-US" dirty="0"/>
          </a:p>
        </p:txBody>
      </p:sp>
      <p:sp>
        <p:nvSpPr>
          <p:cNvPr id="4" name="Slide Number Placeholder 3"/>
          <p:cNvSpPr>
            <a:spLocks noGrp="1"/>
          </p:cNvSpPr>
          <p:nvPr>
            <p:ph type="sldNum" sz="quarter" idx="10"/>
          </p:nvPr>
        </p:nvSpPr>
        <p:spPr/>
        <p:txBody>
          <a:bodyPr/>
          <a:lstStyle/>
          <a:p>
            <a:fld id="{0CC924D3-B00F-4AE4-B6F7-D51C01DD5C57}" type="slidenum">
              <a:rPr lang="en-US" smtClean="0"/>
              <a:t>4</a:t>
            </a:fld>
            <a:endParaRPr lang="en-US"/>
          </a:p>
        </p:txBody>
      </p:sp>
    </p:spTree>
    <p:extLst>
      <p:ext uri="{BB962C8B-B14F-4D97-AF65-F5344CB8AC3E}">
        <p14:creationId xmlns:p14="http://schemas.microsoft.com/office/powerpoint/2010/main" val="4939307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literature review showed that prior research acknowledged the importance of nutrition in the recovery of the critically ill. Factors such as weight loss, the maintenance of intestinal function and integrity, healing time and length of stay were all attributed to the nutritional status of critically ill patients. The researchers utilized the databases </a:t>
            </a:r>
            <a:r>
              <a:rPr lang="en-US" sz="1200" kern="1200" dirty="0" err="1" smtClean="0">
                <a:solidFill>
                  <a:schemeClr val="tx1"/>
                </a:solidFill>
                <a:latin typeface="+mn-lt"/>
                <a:ea typeface="+mn-ea"/>
                <a:cs typeface="+mn-cs"/>
              </a:rPr>
              <a:t>Cinahl</a:t>
            </a:r>
            <a:r>
              <a:rPr lang="en-US" sz="1200" kern="1200" dirty="0" smtClean="0">
                <a:solidFill>
                  <a:schemeClr val="tx1"/>
                </a:solidFill>
                <a:latin typeface="+mn-lt"/>
                <a:ea typeface="+mn-ea"/>
                <a:cs typeface="+mn-cs"/>
              </a:rPr>
              <a:t>, Medline, and Cochrane for prior research regarding this topic. The research used spanned from 1988-2002. This study was published in 2006 which indicates a gap in the knowledge. The researchers attempted to answer this gap in knowledge by conducting this study. There were over 30 credible sources accessed for information regarding this study. The literature was well critiqued, appropriate and thorough. Current research was mentioned in the literature review, indicating the importance of implementing a nutritional algorithm for critically ill patients. </a:t>
            </a:r>
          </a:p>
        </p:txBody>
      </p:sp>
      <p:sp>
        <p:nvSpPr>
          <p:cNvPr id="4" name="Slide Number Placeholder 3"/>
          <p:cNvSpPr>
            <a:spLocks noGrp="1"/>
          </p:cNvSpPr>
          <p:nvPr>
            <p:ph type="sldNum" sz="quarter" idx="10"/>
          </p:nvPr>
        </p:nvSpPr>
        <p:spPr/>
        <p:txBody>
          <a:bodyPr/>
          <a:lstStyle/>
          <a:p>
            <a:fld id="{0CC924D3-B00F-4AE4-B6F7-D51C01DD5C57}" type="slidenum">
              <a:rPr lang="en-US" smtClean="0"/>
              <a:t>5</a:t>
            </a:fld>
            <a:endParaRPr lang="en-US"/>
          </a:p>
        </p:txBody>
      </p:sp>
    </p:spTree>
    <p:extLst>
      <p:ext uri="{BB962C8B-B14F-4D97-AF65-F5344CB8AC3E}">
        <p14:creationId xmlns:p14="http://schemas.microsoft.com/office/powerpoint/2010/main" val="923364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research questions are not only clearly stated, but numbered for the reader’s ease.  </a:t>
            </a:r>
            <a:r>
              <a:rPr lang="en-US" sz="1200" kern="1200" dirty="0" err="1" smtClean="0">
                <a:solidFill>
                  <a:schemeClr val="tx1"/>
                </a:solidFill>
                <a:effectLst/>
                <a:latin typeface="+mn-lt"/>
                <a:ea typeface="+mn-ea"/>
                <a:cs typeface="+mn-cs"/>
              </a:rPr>
              <a:t>Wøein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Bjørk</a:t>
            </a:r>
            <a:r>
              <a:rPr lang="en-US" sz="1200" kern="1200" dirty="0" smtClean="0">
                <a:solidFill>
                  <a:schemeClr val="tx1"/>
                </a:solidFill>
                <a:effectLst/>
                <a:latin typeface="+mn-lt"/>
                <a:ea typeface="+mn-ea"/>
                <a:cs typeface="+mn-cs"/>
              </a:rPr>
              <a:t> write, “1: Is there a difference in the nutritional volume delivered to intensive care patients who are fed according to a nutritional support algorithm with patients who receive routine care? 2: What effect does a nutritional support algorithm have on the timing of nutritional intervention and increment to a desired nutritional volume? 3: How will a nutritional support algorithm influence the nurses’ practice concerning use of enteral nutrition (EN)? 4: Will a combination of enteral nutrition (EN) and parenteral nutrition (PEN better meet patients’ nutritional requirements?” (2006, p. 169) </a:t>
            </a:r>
          </a:p>
          <a:p>
            <a:r>
              <a:rPr lang="en-US" sz="1200" kern="1200" dirty="0" smtClean="0">
                <a:solidFill>
                  <a:schemeClr val="tx1"/>
                </a:solidFill>
                <a:effectLst/>
                <a:latin typeface="+mn-lt"/>
                <a:ea typeface="+mn-ea"/>
                <a:cs typeface="+mn-cs"/>
              </a:rPr>
              <a:t>	These are all questions that have measurable outcomes, and are therefore highly researchable. Furthermore, they directly relate to every aspect of the paper and research. The problem that the researchers chose to assess was the discrepancy between the nutritional needs of ICU patients and what was actually delivered, both </a:t>
            </a:r>
            <a:r>
              <a:rPr lang="en-US" sz="1200" kern="1200" dirty="0" err="1" smtClean="0">
                <a:solidFill>
                  <a:schemeClr val="tx1"/>
                </a:solidFill>
                <a:effectLst/>
                <a:latin typeface="+mn-lt"/>
                <a:ea typeface="+mn-ea"/>
                <a:cs typeface="+mn-cs"/>
              </a:rPr>
              <a:t>enterally</a:t>
            </a:r>
            <a:r>
              <a:rPr lang="en-US" sz="1200" kern="1200" dirty="0" smtClean="0">
                <a:solidFill>
                  <a:schemeClr val="tx1"/>
                </a:solidFill>
                <a:effectLst/>
                <a:latin typeface="+mn-lt"/>
                <a:ea typeface="+mn-ea"/>
                <a:cs typeface="+mn-cs"/>
              </a:rPr>
              <a:t> and </a:t>
            </a:r>
            <a:r>
              <a:rPr lang="en-US" sz="1200" kern="1200" dirty="0" err="1" smtClean="0">
                <a:solidFill>
                  <a:schemeClr val="tx1"/>
                </a:solidFill>
                <a:effectLst/>
                <a:latin typeface="+mn-lt"/>
                <a:ea typeface="+mn-ea"/>
                <a:cs typeface="+mn-cs"/>
              </a:rPr>
              <a:t>parenterally</a:t>
            </a:r>
            <a:r>
              <a:rPr lang="en-US" sz="1200" kern="1200" dirty="0" smtClean="0">
                <a:solidFill>
                  <a:schemeClr val="tx1"/>
                </a:solidFill>
                <a:effectLst/>
                <a:latin typeface="+mn-lt"/>
                <a:ea typeface="+mn-ea"/>
                <a:cs typeface="+mn-cs"/>
              </a:rPr>
              <a:t>. The discussion describes the results to research, which is directly derived from those questions. The literature supports the need for answers to these questions, as these questions outline the gap in knowledge. Last, but not least, the conceptual framework reads almost like a generalized form of those four questions, indicating a very close relationship. Overall, the research directly addresses the issues presented in this paper. (</a:t>
            </a:r>
            <a:r>
              <a:rPr lang="en-US" sz="1200" kern="1200" dirty="0" err="1" smtClean="0">
                <a:solidFill>
                  <a:schemeClr val="tx1"/>
                </a:solidFill>
                <a:effectLst/>
                <a:latin typeface="+mn-lt"/>
                <a:ea typeface="+mn-ea"/>
                <a:cs typeface="+mn-cs"/>
              </a:rPr>
              <a:t>Wøein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Bjørk</a:t>
            </a:r>
            <a:r>
              <a:rPr lang="en-US" sz="1200" kern="1200" dirty="0" smtClean="0">
                <a:solidFill>
                  <a:schemeClr val="tx1"/>
                </a:solidFill>
                <a:effectLst/>
                <a:latin typeface="+mn-lt"/>
                <a:ea typeface="+mn-ea"/>
                <a:cs typeface="+mn-cs"/>
              </a:rPr>
              <a:t>, 2006)</a:t>
            </a:r>
          </a:p>
        </p:txBody>
      </p:sp>
      <p:sp>
        <p:nvSpPr>
          <p:cNvPr id="4" name="Slide Number Placeholder 3"/>
          <p:cNvSpPr>
            <a:spLocks noGrp="1"/>
          </p:cNvSpPr>
          <p:nvPr>
            <p:ph type="sldNum" sz="quarter" idx="10"/>
          </p:nvPr>
        </p:nvSpPr>
        <p:spPr/>
        <p:txBody>
          <a:bodyPr/>
          <a:lstStyle/>
          <a:p>
            <a:fld id="{0CC924D3-B00F-4AE4-B6F7-D51C01DD5C57}" type="slidenum">
              <a:rPr lang="en-US" smtClean="0"/>
              <a:t>6</a:t>
            </a:fld>
            <a:endParaRPr lang="en-US"/>
          </a:p>
        </p:txBody>
      </p:sp>
    </p:spTree>
    <p:extLst>
      <p:ext uri="{BB962C8B-B14F-4D97-AF65-F5344CB8AC3E}">
        <p14:creationId xmlns:p14="http://schemas.microsoft.com/office/powerpoint/2010/main" val="10350040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smtClean="0">
                <a:solidFill>
                  <a:schemeClr val="tx1"/>
                </a:solidFill>
                <a:effectLst/>
                <a:latin typeface="+mn-lt"/>
                <a:ea typeface="+mn-ea"/>
                <a:cs typeface="+mn-cs"/>
              </a:rPr>
              <a:t>	All </a:t>
            </a:r>
            <a:r>
              <a:rPr lang="en-US" sz="1200" kern="1200" dirty="0" smtClean="0">
                <a:solidFill>
                  <a:schemeClr val="tx1"/>
                </a:solidFill>
                <a:effectLst/>
                <a:latin typeface="+mn-lt"/>
                <a:ea typeface="+mn-ea"/>
                <a:cs typeface="+mn-cs"/>
              </a:rPr>
              <a:t>variables in this study are clearly defined. The independent variable is whether the patient was given routine feeding care or followed the nutritional algorithm proposed. (</a:t>
            </a:r>
            <a:r>
              <a:rPr lang="en-US" sz="1200" kern="1200" dirty="0" err="1" smtClean="0">
                <a:solidFill>
                  <a:schemeClr val="tx1"/>
                </a:solidFill>
                <a:effectLst/>
                <a:latin typeface="+mn-lt"/>
                <a:ea typeface="+mn-ea"/>
                <a:cs typeface="+mn-cs"/>
              </a:rPr>
              <a:t>Wøein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Bjørk</a:t>
            </a:r>
            <a:r>
              <a:rPr lang="en-US" sz="1200" kern="1200" dirty="0" smtClean="0">
                <a:solidFill>
                  <a:schemeClr val="tx1"/>
                </a:solidFill>
                <a:effectLst/>
                <a:latin typeface="+mn-lt"/>
                <a:ea typeface="+mn-ea"/>
                <a:cs typeface="+mn-cs"/>
              </a:rPr>
              <a:t>, 2006, p. 170) This encompasses both a theoretical and operational definition, as it includes both the concept behind the study and the practical application within the study. The dependent variable is conceptually how quickly the ICU patient progressed toward complete enteral nutrition, as opposed to total parenteral or partial parenteral nutrition. (</a:t>
            </a:r>
            <a:r>
              <a:rPr lang="en-US" sz="1200" kern="1200" dirty="0" err="1" smtClean="0">
                <a:solidFill>
                  <a:schemeClr val="tx1"/>
                </a:solidFill>
                <a:effectLst/>
                <a:latin typeface="+mn-lt"/>
                <a:ea typeface="+mn-ea"/>
                <a:cs typeface="+mn-cs"/>
              </a:rPr>
              <a:t>Wøein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Bjørk</a:t>
            </a:r>
            <a:r>
              <a:rPr lang="en-US" sz="1200" kern="1200" dirty="0" smtClean="0">
                <a:solidFill>
                  <a:schemeClr val="tx1"/>
                </a:solidFill>
                <a:effectLst/>
                <a:latin typeface="+mn-lt"/>
                <a:ea typeface="+mn-ea"/>
                <a:cs typeface="+mn-cs"/>
              </a:rPr>
              <a:t>, 2006, p. 170)  Operationally, the dependent variable is the amount of parenteral and enteral nutrition received on a given day for each patient. (</a:t>
            </a:r>
            <a:r>
              <a:rPr lang="en-US" sz="1200" kern="1200" dirty="0" err="1" smtClean="0">
                <a:solidFill>
                  <a:schemeClr val="tx1"/>
                </a:solidFill>
                <a:effectLst/>
                <a:latin typeface="+mn-lt"/>
                <a:ea typeface="+mn-ea"/>
                <a:cs typeface="+mn-cs"/>
              </a:rPr>
              <a:t>Wøein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Bjørk</a:t>
            </a:r>
            <a:r>
              <a:rPr lang="en-US" sz="1200" kern="1200" dirty="0" smtClean="0">
                <a:solidFill>
                  <a:schemeClr val="tx1"/>
                </a:solidFill>
                <a:effectLst/>
                <a:latin typeface="+mn-lt"/>
                <a:ea typeface="+mn-ea"/>
                <a:cs typeface="+mn-cs"/>
              </a:rPr>
              <a:t>, 2006, p. 174) The extraneous variable is the amount of enteral nutrition lost through aspiration. This was handled by replacing the fluid lost by aspiration. (</a:t>
            </a:r>
            <a:r>
              <a:rPr lang="en-US" sz="1200" kern="1200" dirty="0" err="1" smtClean="0">
                <a:solidFill>
                  <a:schemeClr val="tx1"/>
                </a:solidFill>
                <a:effectLst/>
                <a:latin typeface="+mn-lt"/>
                <a:ea typeface="+mn-ea"/>
                <a:cs typeface="+mn-cs"/>
              </a:rPr>
              <a:t>Wøein</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Bjørk</a:t>
            </a:r>
            <a:r>
              <a:rPr lang="en-US" sz="1200" kern="1200" dirty="0" smtClean="0">
                <a:solidFill>
                  <a:schemeClr val="tx1"/>
                </a:solidFill>
                <a:effectLst/>
                <a:latin typeface="+mn-lt"/>
                <a:ea typeface="+mn-ea"/>
                <a:cs typeface="+mn-cs"/>
              </a:rPr>
              <a:t>, 2006, p. 171) All in all, variables were well defined and controlled.</a:t>
            </a:r>
            <a:endParaRPr lang="en-US" dirty="0"/>
          </a:p>
        </p:txBody>
      </p:sp>
      <p:sp>
        <p:nvSpPr>
          <p:cNvPr id="4" name="Slide Number Placeholder 3"/>
          <p:cNvSpPr>
            <a:spLocks noGrp="1"/>
          </p:cNvSpPr>
          <p:nvPr>
            <p:ph type="sldNum" sz="quarter" idx="10"/>
          </p:nvPr>
        </p:nvSpPr>
        <p:spPr/>
        <p:txBody>
          <a:bodyPr/>
          <a:lstStyle/>
          <a:p>
            <a:fld id="{0CC924D3-B00F-4AE4-B6F7-D51C01DD5C57}" type="slidenum">
              <a:rPr lang="en-US" smtClean="0"/>
              <a:t>7</a:t>
            </a:fld>
            <a:endParaRPr lang="en-US"/>
          </a:p>
        </p:txBody>
      </p:sp>
    </p:spTree>
    <p:extLst>
      <p:ext uri="{BB962C8B-B14F-4D97-AF65-F5344CB8AC3E}">
        <p14:creationId xmlns:p14="http://schemas.microsoft.com/office/powerpoint/2010/main" val="41987543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Prospective design was the method used in this study because data was collected about the patients as it occurred. “A quasi-experimental design lacks either a control group or random assignment… It may involve a series of  observations, followed by an intervention and then another series of observations”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2011, p. 191).  This study used a quasi-experimental design because there not random assignment. Patients were simply chose based on if they were in the intensive care unit or not.  This design is appropriate for this study. There are a limited number of people in intensive care and “the organizational plan for nurses made it difficult to randomize patients to the study”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&amp; Bjork, 2006, p. 170). Instead, each set of data was collected over a 2-month period to avoid bias. Internal validity was not specifically discussed in the article. The authors did address avoiding bias by collecting data at separate times over 2 months. </a:t>
            </a:r>
          </a:p>
        </p:txBody>
      </p:sp>
      <p:sp>
        <p:nvSpPr>
          <p:cNvPr id="4" name="Slide Number Placeholder 3"/>
          <p:cNvSpPr>
            <a:spLocks noGrp="1"/>
          </p:cNvSpPr>
          <p:nvPr>
            <p:ph type="sldNum" sz="quarter" idx="10"/>
          </p:nvPr>
        </p:nvSpPr>
        <p:spPr/>
        <p:txBody>
          <a:bodyPr/>
          <a:lstStyle/>
          <a:p>
            <a:fld id="{0CC924D3-B00F-4AE4-B6F7-D51C01DD5C57}" type="slidenum">
              <a:rPr lang="en-US" smtClean="0"/>
              <a:t>8</a:t>
            </a:fld>
            <a:endParaRPr lang="en-US"/>
          </a:p>
        </p:txBody>
      </p:sp>
    </p:spTree>
    <p:extLst>
      <p:ext uri="{BB962C8B-B14F-4D97-AF65-F5344CB8AC3E}">
        <p14:creationId xmlns:p14="http://schemas.microsoft.com/office/powerpoint/2010/main" val="4124759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study included 42 patients between the ages of 20 and 70 years old that were in the intensive care unit for more than 5 days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&amp; Bjork, 2006). The unit typically only holds 7 patients at a time, therefore the sample size is large enough to represent this population. The population represented in this study is the intensive care unit of this specific hospital. It only includes patients from one hospital, therefore is not representative of all patients in intensive care units. “The nutritional support algorithm was not a trial of a new treatment but rather an intervention based on well-documented international research”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&amp; Bjork, 2006, P. 172). This intervention was seen as an improvement in research so did not require approval from the Regional Ethics Committee. Nurses signed an informed consent and permission was obtained from the department manager and the hospital administration. “All patient information was handled confidentially”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&amp; Bjork, 2006, p. 172).  Patients were not required to sign a conformed consent or agree to this study because it was seen as improvement of practice. The sampling method was appropriate because it included all patients of the intensive care unit that stayed for at least 5 days. </a:t>
            </a:r>
          </a:p>
        </p:txBody>
      </p:sp>
      <p:sp>
        <p:nvSpPr>
          <p:cNvPr id="4" name="Slide Number Placeholder 3"/>
          <p:cNvSpPr>
            <a:spLocks noGrp="1"/>
          </p:cNvSpPr>
          <p:nvPr>
            <p:ph type="sldNum" sz="quarter" idx="10"/>
          </p:nvPr>
        </p:nvSpPr>
        <p:spPr/>
        <p:txBody>
          <a:bodyPr/>
          <a:lstStyle/>
          <a:p>
            <a:fld id="{0CC924D3-B00F-4AE4-B6F7-D51C01DD5C57}" type="slidenum">
              <a:rPr lang="en-US" smtClean="0"/>
              <a:t>9</a:t>
            </a:fld>
            <a:endParaRPr lang="en-US"/>
          </a:p>
        </p:txBody>
      </p:sp>
    </p:spTree>
    <p:extLst>
      <p:ext uri="{BB962C8B-B14F-4D97-AF65-F5344CB8AC3E}">
        <p14:creationId xmlns:p14="http://schemas.microsoft.com/office/powerpoint/2010/main" val="2867424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Nurses were the primary people who collected data. “All variants of nutritional support were measured by the main researcher, i.e. total calories received vs. prescribed, time to nutritional intervention, rate of increment to prescribed amounts, use of nasogastric feeding tube, and use of enteral vs. parenteral nutrients”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&amp; Bjork, 2006, P. 172). This method of collecting data is appropriate because it includes everything that has calories, which can then be calculated to see how much they are consuming. The study did not address how they collected data on the nutritional support algorithm. Without knowing how this was done it is hard to say if the overall collection approach is appropriate. The nutritional support algorithm used in this study was explained by using the same chart the nurses and doctors used. It was clear what to do regarding nutrition for the patient at any given point. This was the only tool or instrument used in this study regarding data collection. Reliability and validity of this tool is not addressed. The nutritional support algorithm was pretested in a different hospital before this study but did not require any changes to be made to it.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&amp; Bjork, 2006)</a:t>
            </a:r>
          </a:p>
        </p:txBody>
      </p:sp>
      <p:sp>
        <p:nvSpPr>
          <p:cNvPr id="4" name="Slide Number Placeholder 3"/>
          <p:cNvSpPr>
            <a:spLocks noGrp="1"/>
          </p:cNvSpPr>
          <p:nvPr>
            <p:ph type="sldNum" sz="quarter" idx="10"/>
          </p:nvPr>
        </p:nvSpPr>
        <p:spPr/>
        <p:txBody>
          <a:bodyPr/>
          <a:lstStyle/>
          <a:p>
            <a:fld id="{0CC924D3-B00F-4AE4-B6F7-D51C01DD5C57}" type="slidenum">
              <a:rPr lang="en-US" smtClean="0"/>
              <a:t>10</a:t>
            </a:fld>
            <a:endParaRPr lang="en-US"/>
          </a:p>
        </p:txBody>
      </p:sp>
    </p:spTree>
    <p:extLst>
      <p:ext uri="{BB962C8B-B14F-4D97-AF65-F5344CB8AC3E}">
        <p14:creationId xmlns:p14="http://schemas.microsoft.com/office/powerpoint/2010/main" val="2678289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FAF9E5F3-2E04-48BB-8E46-FB52B78BA655}" type="datetimeFigureOut">
              <a:rPr lang="en-US" smtClean="0"/>
              <a:t>7/21/2012</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A89105D-7921-4A82-99E1-13744A3D6EA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F9E5F3-2E04-48BB-8E46-FB52B78BA655}"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89105D-7921-4A82-99E1-13744A3D6EA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F9E5F3-2E04-48BB-8E46-FB52B78BA655}"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89105D-7921-4A82-99E1-13744A3D6EA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F9E5F3-2E04-48BB-8E46-FB52B78BA655}"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89105D-7921-4A82-99E1-13744A3D6EA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AF9E5F3-2E04-48BB-8E46-FB52B78BA655}" type="datetimeFigureOut">
              <a:rPr lang="en-US" smtClean="0"/>
              <a:t>7/21/2012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89105D-7921-4A82-99E1-13744A3D6EA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AF9E5F3-2E04-48BB-8E46-FB52B78BA655}" type="datetimeFigureOut">
              <a:rPr lang="en-US" smtClean="0"/>
              <a:t>7/21/2012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89105D-7921-4A82-99E1-13744A3D6EA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FAF9E5F3-2E04-48BB-8E46-FB52B78BA655}" type="datetimeFigureOut">
              <a:rPr lang="en-US" smtClean="0"/>
              <a:t>7/21/2012</a:t>
            </a:fld>
            <a:endParaRPr lang="en-US"/>
          </a:p>
        </p:txBody>
      </p:sp>
      <p:sp>
        <p:nvSpPr>
          <p:cNvPr id="27" name="Slide Number Placeholder 26"/>
          <p:cNvSpPr>
            <a:spLocks noGrp="1"/>
          </p:cNvSpPr>
          <p:nvPr>
            <p:ph type="sldNum" sz="quarter" idx="11"/>
          </p:nvPr>
        </p:nvSpPr>
        <p:spPr/>
        <p:txBody>
          <a:bodyPr rtlCol="0"/>
          <a:lstStyle/>
          <a:p>
            <a:fld id="{EA89105D-7921-4A82-99E1-13744A3D6EAB}"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FAF9E5F3-2E04-48BB-8E46-FB52B78BA655}" type="datetimeFigureOut">
              <a:rPr lang="en-US" smtClean="0"/>
              <a:t>7/21/2012</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EA89105D-7921-4A82-99E1-13744A3D6EA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F9E5F3-2E04-48BB-8E46-FB52B78BA655}" type="datetimeFigureOut">
              <a:rPr lang="en-US" smtClean="0"/>
              <a:t>7/21/2012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89105D-7921-4A82-99E1-13744A3D6EA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AF9E5F3-2E04-48BB-8E46-FB52B78BA655}" type="datetimeFigureOut">
              <a:rPr lang="en-US" smtClean="0"/>
              <a:t>7/21/2012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89105D-7921-4A82-99E1-13744A3D6EA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AF9E5F3-2E04-48BB-8E46-FB52B78BA655}" type="datetimeFigureOut">
              <a:rPr lang="en-US" smtClean="0"/>
              <a:t>7/21/2012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89105D-7921-4A82-99E1-13744A3D6EA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AF9E5F3-2E04-48BB-8E46-FB52B78BA655}" type="datetimeFigureOut">
              <a:rPr lang="en-US" smtClean="0"/>
              <a:t>7/21/2012</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A89105D-7921-4A82-99E1-13744A3D6EA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0" y="2438400"/>
            <a:ext cx="3657600" cy="1972236"/>
          </a:xfrm>
        </p:spPr>
        <p:txBody>
          <a:bodyPr>
            <a:normAutofit fontScale="90000"/>
          </a:bodyPr>
          <a:lstStyle/>
          <a:p>
            <a:pPr algn="ctr"/>
            <a:r>
              <a:rPr lang="en-US" dirty="0" smtClean="0"/>
              <a:t>Analysis of a Quantitative Research paper</a:t>
            </a:r>
            <a:br>
              <a:rPr lang="en-US" dirty="0" smtClean="0"/>
            </a:br>
            <a:endParaRPr lang="en-US" dirty="0"/>
          </a:p>
        </p:txBody>
      </p:sp>
      <p:sp>
        <p:nvSpPr>
          <p:cNvPr id="3" name="Subtitle 2"/>
          <p:cNvSpPr>
            <a:spLocks noGrp="1"/>
          </p:cNvSpPr>
          <p:nvPr>
            <p:ph type="subTitle" idx="1"/>
          </p:nvPr>
        </p:nvSpPr>
        <p:spPr>
          <a:xfrm>
            <a:off x="4572001" y="4421080"/>
            <a:ext cx="3657600" cy="1293920"/>
          </a:xfrm>
        </p:spPr>
        <p:txBody>
          <a:bodyPr>
            <a:normAutofit fontScale="92500" lnSpcReduction="20000"/>
          </a:bodyPr>
          <a:lstStyle/>
          <a:p>
            <a:r>
              <a:rPr lang="en-US" dirty="0" smtClean="0"/>
              <a:t>By: Katherine Chamberlain, Kimberly Lindsay, Laura O’Neal and </a:t>
            </a:r>
            <a:r>
              <a:rPr lang="en-US" dirty="0" err="1" smtClean="0"/>
              <a:t>Kourtney</a:t>
            </a:r>
            <a:r>
              <a:rPr lang="en-US" dirty="0" smtClean="0"/>
              <a:t> </a:t>
            </a:r>
            <a:r>
              <a:rPr lang="en-US" dirty="0" err="1" smtClean="0"/>
              <a:t>Steinkamp</a:t>
            </a:r>
            <a:endParaRPr lang="en-US" dirty="0"/>
          </a:p>
        </p:txBody>
      </p:sp>
      <p:sp>
        <p:nvSpPr>
          <p:cNvPr id="4" name="AutoShape 2" descr="http://livebreathenutrition.com/new/wp-content/uploads/2012/01/fruit.jp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336301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normAutofit/>
          </a:bodyPr>
          <a:lstStyle/>
          <a:p>
            <a:r>
              <a:rPr lang="en-US" dirty="0"/>
              <a:t>All variants of nutritional support were measured by the </a:t>
            </a:r>
            <a:r>
              <a:rPr lang="en-US" dirty="0" smtClean="0"/>
              <a:t>nurses</a:t>
            </a:r>
            <a:endParaRPr lang="en-US" dirty="0"/>
          </a:p>
          <a:p>
            <a:r>
              <a:rPr lang="en-US" dirty="0"/>
              <a:t>Method for collecting data on the nutritional support algorithm was not </a:t>
            </a:r>
            <a:r>
              <a:rPr lang="en-US" dirty="0" smtClean="0"/>
              <a:t>addressed</a:t>
            </a:r>
            <a:endParaRPr lang="en-US" dirty="0"/>
          </a:p>
          <a:p>
            <a:r>
              <a:rPr lang="en-US" dirty="0"/>
              <a:t>Nutritional support algorithm was clearly explained by using the actual flow </a:t>
            </a:r>
            <a:r>
              <a:rPr lang="en-US" dirty="0" smtClean="0"/>
              <a:t>chart</a:t>
            </a:r>
            <a:endParaRPr lang="en-US" dirty="0"/>
          </a:p>
          <a:p>
            <a:r>
              <a:rPr lang="en-US" dirty="0"/>
              <a:t>Reliability and validity were not </a:t>
            </a:r>
            <a:r>
              <a:rPr lang="en-US" dirty="0" smtClean="0"/>
              <a:t>addressed</a:t>
            </a:r>
            <a:endParaRPr lang="en-US" dirty="0"/>
          </a:p>
        </p:txBody>
      </p:sp>
    </p:spTree>
    <p:extLst>
      <p:ext uri="{BB962C8B-B14F-4D97-AF65-F5344CB8AC3E}">
        <p14:creationId xmlns:p14="http://schemas.microsoft.com/office/powerpoint/2010/main" val="1756224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of Data</a:t>
            </a:r>
            <a:endParaRPr lang="en-US" dirty="0"/>
          </a:p>
        </p:txBody>
      </p:sp>
      <p:sp>
        <p:nvSpPr>
          <p:cNvPr id="3" name="Content Placeholder 2"/>
          <p:cNvSpPr>
            <a:spLocks noGrp="1"/>
          </p:cNvSpPr>
          <p:nvPr>
            <p:ph idx="1"/>
          </p:nvPr>
        </p:nvSpPr>
        <p:spPr/>
        <p:txBody>
          <a:bodyPr/>
          <a:lstStyle/>
          <a:p>
            <a:pPr lvl="0"/>
            <a:r>
              <a:rPr lang="en-US" dirty="0"/>
              <a:t>Analysis procedures appropriate for level of measurement</a:t>
            </a:r>
          </a:p>
          <a:p>
            <a:pPr lvl="0"/>
            <a:r>
              <a:rPr lang="en-US" dirty="0"/>
              <a:t>Data analysis procedures answer the research question</a:t>
            </a:r>
          </a:p>
          <a:p>
            <a:pPr lvl="0"/>
            <a:r>
              <a:rPr lang="en-US" dirty="0"/>
              <a:t>Results clearly presented in </a:t>
            </a:r>
            <a:r>
              <a:rPr lang="en-US" dirty="0" smtClean="0"/>
              <a:t>tables</a:t>
            </a:r>
            <a:endParaRPr lang="en-US" dirty="0"/>
          </a:p>
        </p:txBody>
      </p:sp>
    </p:spTree>
    <p:extLst>
      <p:ext uri="{BB962C8B-B14F-4D97-AF65-F5344CB8AC3E}">
        <p14:creationId xmlns:p14="http://schemas.microsoft.com/office/powerpoint/2010/main" val="497839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&amp; </a:t>
            </a:r>
            <a:r>
              <a:rPr lang="en-US" dirty="0" err="1" smtClean="0"/>
              <a:t>Discusion</a:t>
            </a:r>
            <a:endParaRPr lang="en-US" dirty="0"/>
          </a:p>
        </p:txBody>
      </p:sp>
      <p:sp>
        <p:nvSpPr>
          <p:cNvPr id="3" name="Content Placeholder 2"/>
          <p:cNvSpPr>
            <a:spLocks noGrp="1"/>
          </p:cNvSpPr>
          <p:nvPr>
            <p:ph idx="1"/>
          </p:nvPr>
        </p:nvSpPr>
        <p:spPr/>
        <p:txBody>
          <a:bodyPr/>
          <a:lstStyle/>
          <a:p>
            <a:pPr lvl="0"/>
            <a:r>
              <a:rPr lang="en-US" dirty="0"/>
              <a:t>Findings and interpretations are differentiated</a:t>
            </a:r>
          </a:p>
          <a:p>
            <a:pPr lvl="0"/>
            <a:r>
              <a:rPr lang="en-US" dirty="0"/>
              <a:t>Research question answered</a:t>
            </a:r>
          </a:p>
          <a:p>
            <a:pPr lvl="0"/>
            <a:r>
              <a:rPr lang="en-US" dirty="0"/>
              <a:t>Limitations identified</a:t>
            </a:r>
          </a:p>
          <a:p>
            <a:pPr lvl="0"/>
            <a:r>
              <a:rPr lang="en-US" dirty="0"/>
              <a:t>Implications for Nursing addressed</a:t>
            </a:r>
          </a:p>
          <a:p>
            <a:pPr lvl="0"/>
            <a:r>
              <a:rPr lang="en-US" dirty="0"/>
              <a:t>Results are generalizable </a:t>
            </a:r>
          </a:p>
          <a:p>
            <a:pPr lvl="0"/>
            <a:r>
              <a:rPr lang="en-US" dirty="0"/>
              <a:t>Recommendations for future studies </a:t>
            </a:r>
            <a:r>
              <a:rPr lang="en-US" dirty="0" smtClean="0"/>
              <a:t>addressed</a:t>
            </a:r>
            <a:endParaRPr lang="en-US" dirty="0"/>
          </a:p>
        </p:txBody>
      </p:sp>
    </p:spTree>
    <p:extLst>
      <p:ext uri="{BB962C8B-B14F-4D97-AF65-F5344CB8AC3E}">
        <p14:creationId xmlns:p14="http://schemas.microsoft.com/office/powerpoint/2010/main" val="1558531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It’ll get here when you guys see this whole thing, I’m sure.</a:t>
            </a:r>
            <a:endParaRPr lang="en-US" dirty="0"/>
          </a:p>
        </p:txBody>
      </p:sp>
    </p:spTree>
    <p:extLst>
      <p:ext uri="{BB962C8B-B14F-4D97-AF65-F5344CB8AC3E}">
        <p14:creationId xmlns:p14="http://schemas.microsoft.com/office/powerpoint/2010/main" val="3428260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a:t>Rebar, C., </a:t>
            </a:r>
            <a:r>
              <a:rPr lang="en-US" dirty="0" err="1"/>
              <a:t>Gersch</a:t>
            </a:r>
            <a:r>
              <a:rPr lang="en-US" dirty="0"/>
              <a:t>, C., </a:t>
            </a:r>
            <a:r>
              <a:rPr lang="en-US" dirty="0" err="1"/>
              <a:t>Macnee</a:t>
            </a:r>
            <a:r>
              <a:rPr lang="en-US" dirty="0"/>
              <a:t>, C., &amp; McCabe, S. (2011). </a:t>
            </a:r>
            <a:r>
              <a:rPr lang="en-US" i="1" dirty="0"/>
              <a:t>Understanding nursing research: Using research in evidence-based </a:t>
            </a:r>
            <a:r>
              <a:rPr lang="en-US" i="1" dirty="0" smtClean="0"/>
              <a:t>practice</a:t>
            </a:r>
            <a:r>
              <a:rPr lang="en-US" dirty="0" smtClean="0"/>
              <a:t> </a:t>
            </a:r>
            <a:r>
              <a:rPr lang="en-US" i="1" dirty="0"/>
              <a:t>(</a:t>
            </a:r>
            <a:r>
              <a:rPr lang="en-US" i="1" dirty="0" smtClean="0"/>
              <a:t>3</a:t>
            </a:r>
            <a:r>
              <a:rPr lang="en-US" i="1" baseline="30000" dirty="0" smtClean="0"/>
              <a:t>rd</a:t>
            </a:r>
            <a:r>
              <a:rPr lang="en-US" i="1" dirty="0" smtClean="0"/>
              <a:t> ed</a:t>
            </a:r>
            <a:r>
              <a:rPr lang="en-US" i="1" dirty="0"/>
              <a:t>.). </a:t>
            </a:r>
            <a:r>
              <a:rPr lang="en-US" dirty="0"/>
              <a:t>Philadelphia, PA: Lippincott Williams &amp; Wilkins.</a:t>
            </a:r>
          </a:p>
          <a:p>
            <a:r>
              <a:rPr lang="en-US" dirty="0" err="1" smtClean="0"/>
              <a:t>W</a:t>
            </a:r>
            <a:r>
              <a:rPr lang="en-US" dirty="0" err="1"/>
              <a:t>ø</a:t>
            </a:r>
            <a:r>
              <a:rPr lang="en-US" dirty="0" err="1" smtClean="0"/>
              <a:t>ien</a:t>
            </a:r>
            <a:r>
              <a:rPr lang="en-US" dirty="0"/>
              <a:t>, H., &amp; </a:t>
            </a:r>
            <a:r>
              <a:rPr lang="en-US" dirty="0" err="1" smtClean="0"/>
              <a:t>Bj</a:t>
            </a:r>
            <a:r>
              <a:rPr lang="en-US" dirty="0" err="1"/>
              <a:t>ø</a:t>
            </a:r>
            <a:r>
              <a:rPr lang="en-US" dirty="0" err="1" smtClean="0"/>
              <a:t>rk</a:t>
            </a:r>
            <a:r>
              <a:rPr lang="en-US" dirty="0"/>
              <a:t>, I</a:t>
            </a:r>
            <a:r>
              <a:rPr lang="en-US" dirty="0" smtClean="0"/>
              <a:t>. (</a:t>
            </a:r>
            <a:r>
              <a:rPr lang="en-US" dirty="0"/>
              <a:t>2006). Nutrition of the critically ill patient and effects of implementing a nutritional support algorithm in </a:t>
            </a:r>
            <a:r>
              <a:rPr lang="en-US" dirty="0" err="1"/>
              <a:t>icu</a:t>
            </a:r>
            <a:r>
              <a:rPr lang="en-US" dirty="0"/>
              <a:t>. </a:t>
            </a:r>
            <a:r>
              <a:rPr lang="en-US" i="1" dirty="0"/>
              <a:t>Journal of Clinical Nursing</a:t>
            </a:r>
            <a:r>
              <a:rPr lang="en-US" dirty="0"/>
              <a:t>, </a:t>
            </a:r>
            <a:r>
              <a:rPr lang="en-US" i="1" dirty="0"/>
              <a:t>15</a:t>
            </a:r>
            <a:r>
              <a:rPr lang="en-US" dirty="0"/>
              <a:t>(2), 168-177. </a:t>
            </a:r>
            <a:r>
              <a:rPr lang="en-US" dirty="0" err="1"/>
              <a:t>doi</a:t>
            </a:r>
            <a:r>
              <a:rPr lang="en-US" dirty="0"/>
              <a:t>: 10.1111/j.1365-2702.2006.01262.x</a:t>
            </a:r>
          </a:p>
          <a:p>
            <a:endParaRPr lang="en-US" dirty="0"/>
          </a:p>
        </p:txBody>
      </p:sp>
    </p:spTree>
    <p:extLst>
      <p:ext uri="{BB962C8B-B14F-4D97-AF65-F5344CB8AC3E}">
        <p14:creationId xmlns:p14="http://schemas.microsoft.com/office/powerpoint/2010/main" val="55035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pPr>
              <a:buFont typeface="Arial" pitchFamily="34" charset="0"/>
              <a:buChar char="•"/>
            </a:pPr>
            <a:r>
              <a:rPr lang="en-US" dirty="0"/>
              <a:t> Study identified whether a feeding algorithm could improve the nutritional support of ICU patients.</a:t>
            </a:r>
          </a:p>
          <a:p>
            <a:pPr>
              <a:buFont typeface="Arial" pitchFamily="34" charset="0"/>
              <a:buChar char="•"/>
            </a:pPr>
            <a:r>
              <a:rPr lang="en-US" dirty="0"/>
              <a:t>Sample comprised of 42 patients, both sexes, ages 20-70</a:t>
            </a:r>
          </a:p>
          <a:p>
            <a:pPr>
              <a:buFont typeface="Arial" pitchFamily="34" charset="0"/>
              <a:buChar char="•"/>
            </a:pPr>
            <a:r>
              <a:rPr lang="en-US" dirty="0"/>
              <a:t>Results for nurses showed an increase in consistency of nursing practices</a:t>
            </a:r>
          </a:p>
          <a:p>
            <a:pPr>
              <a:buFont typeface="Arial" pitchFamily="34" charset="0"/>
              <a:buChar char="•"/>
            </a:pPr>
            <a:r>
              <a:rPr lang="en-US" dirty="0"/>
              <a:t>Results for patients indicated that a nutritional algorithm helped to reduce the affects of malnutrition. </a:t>
            </a:r>
          </a:p>
        </p:txBody>
      </p:sp>
    </p:spTree>
    <p:extLst>
      <p:ext uri="{BB962C8B-B14F-4D97-AF65-F5344CB8AC3E}">
        <p14:creationId xmlns:p14="http://schemas.microsoft.com/office/powerpoint/2010/main" val="829932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normAutofit/>
          </a:bodyPr>
          <a:lstStyle/>
          <a:p>
            <a:r>
              <a:rPr lang="en-US" dirty="0"/>
              <a:t>Identify the health effects of the critically ill by implementing a nutritional </a:t>
            </a:r>
            <a:r>
              <a:rPr lang="en-US" dirty="0" smtClean="0"/>
              <a:t>algorithm</a:t>
            </a:r>
            <a:endParaRPr lang="en-US" dirty="0"/>
          </a:p>
          <a:p>
            <a:r>
              <a:rPr lang="en-US" dirty="0"/>
              <a:t>Identify the influence on nursing </a:t>
            </a:r>
            <a:r>
              <a:rPr lang="en-US" dirty="0" smtClean="0"/>
              <a:t>practice</a:t>
            </a:r>
            <a:endParaRPr lang="en-US" dirty="0"/>
          </a:p>
          <a:p>
            <a:r>
              <a:rPr lang="en-US" dirty="0"/>
              <a:t>Identify that the study was researchable and answered with empirical data </a:t>
            </a:r>
          </a:p>
        </p:txBody>
      </p:sp>
    </p:spTree>
    <p:extLst>
      <p:ext uri="{BB962C8B-B14F-4D97-AF65-F5344CB8AC3E}">
        <p14:creationId xmlns:p14="http://schemas.microsoft.com/office/powerpoint/2010/main" val="3666298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There is a conceptual framework:</a:t>
            </a:r>
          </a:p>
          <a:p>
            <a:pPr lvl="1"/>
            <a:r>
              <a:rPr lang="en-US" dirty="0" smtClean="0"/>
              <a:t>Nutritional algorithms positively affect patient outcomes.</a:t>
            </a:r>
          </a:p>
          <a:p>
            <a:r>
              <a:rPr lang="en-US" dirty="0" smtClean="0"/>
              <a:t>The conceptual framework is supported by the theoretical framework.</a:t>
            </a:r>
          </a:p>
          <a:p>
            <a:r>
              <a:rPr lang="en-US" dirty="0" smtClean="0"/>
              <a:t>The theoretical framework is derived from the literature in the literature review.</a:t>
            </a:r>
            <a:endParaRPr lang="en-US" dirty="0"/>
          </a:p>
        </p:txBody>
      </p:sp>
    </p:spTree>
    <p:extLst>
      <p:ext uri="{BB962C8B-B14F-4D97-AF65-F5344CB8AC3E}">
        <p14:creationId xmlns:p14="http://schemas.microsoft.com/office/powerpoint/2010/main" val="3628722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a:t>
            </a:r>
            <a:endParaRPr lang="en-US" dirty="0"/>
          </a:p>
        </p:txBody>
      </p:sp>
      <p:sp>
        <p:nvSpPr>
          <p:cNvPr id="3" name="Content Placeholder 2"/>
          <p:cNvSpPr>
            <a:spLocks noGrp="1"/>
          </p:cNvSpPr>
          <p:nvPr>
            <p:ph idx="1"/>
          </p:nvPr>
        </p:nvSpPr>
        <p:spPr/>
        <p:txBody>
          <a:bodyPr/>
          <a:lstStyle/>
          <a:p>
            <a:r>
              <a:rPr lang="en-US" dirty="0"/>
              <a:t>Literature was thorough, well-critiqued, and </a:t>
            </a:r>
            <a:r>
              <a:rPr lang="en-US" dirty="0" smtClean="0"/>
              <a:t>appropriate</a:t>
            </a:r>
            <a:endParaRPr lang="en-US" dirty="0"/>
          </a:p>
          <a:p>
            <a:r>
              <a:rPr lang="en-US" dirty="0"/>
              <a:t>Gap in knowledge identified and answered with current </a:t>
            </a:r>
            <a:r>
              <a:rPr lang="en-US" dirty="0" smtClean="0"/>
              <a:t>study</a:t>
            </a:r>
            <a:endParaRPr lang="en-US" dirty="0"/>
          </a:p>
          <a:p>
            <a:r>
              <a:rPr lang="en-US" dirty="0"/>
              <a:t>Literature identified benefits/risks  associated with the nutritional status of ICU </a:t>
            </a:r>
            <a:r>
              <a:rPr lang="en-US" dirty="0" smtClean="0"/>
              <a:t>patients</a:t>
            </a:r>
            <a:endParaRPr lang="en-US" dirty="0"/>
          </a:p>
        </p:txBody>
      </p:sp>
    </p:spTree>
    <p:extLst>
      <p:ext uri="{BB962C8B-B14F-4D97-AF65-F5344CB8AC3E}">
        <p14:creationId xmlns:p14="http://schemas.microsoft.com/office/powerpoint/2010/main" val="548613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a:t>
            </a:r>
            <a:endParaRPr lang="en-US" dirty="0"/>
          </a:p>
        </p:txBody>
      </p:sp>
      <p:sp>
        <p:nvSpPr>
          <p:cNvPr id="3" name="Content Placeholder 2"/>
          <p:cNvSpPr>
            <a:spLocks noGrp="1"/>
          </p:cNvSpPr>
          <p:nvPr>
            <p:ph idx="1"/>
          </p:nvPr>
        </p:nvSpPr>
        <p:spPr/>
        <p:txBody>
          <a:bodyPr/>
          <a:lstStyle/>
          <a:p>
            <a:r>
              <a:rPr lang="en-US" dirty="0" smtClean="0"/>
              <a:t>Easy to find, easy to read questions</a:t>
            </a:r>
          </a:p>
          <a:p>
            <a:r>
              <a:rPr lang="en-US" dirty="0" smtClean="0"/>
              <a:t>Highly researchable</a:t>
            </a:r>
          </a:p>
          <a:p>
            <a:r>
              <a:rPr lang="en-US" dirty="0" smtClean="0"/>
              <a:t>Supported by literature review</a:t>
            </a:r>
          </a:p>
          <a:p>
            <a:r>
              <a:rPr lang="en-US" dirty="0" smtClean="0"/>
              <a:t>Answered in the paper</a:t>
            </a:r>
          </a:p>
          <a:p>
            <a:r>
              <a:rPr lang="en-US" dirty="0" smtClean="0"/>
              <a:t>Managed by the framework</a:t>
            </a:r>
            <a:endParaRPr lang="en-US" dirty="0"/>
          </a:p>
        </p:txBody>
      </p:sp>
    </p:spTree>
    <p:extLst>
      <p:ext uri="{BB962C8B-B14F-4D97-AF65-F5344CB8AC3E}">
        <p14:creationId xmlns:p14="http://schemas.microsoft.com/office/powerpoint/2010/main" val="3804419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lstStyle/>
          <a:p>
            <a:r>
              <a:rPr lang="en-US" dirty="0" smtClean="0"/>
              <a:t>Variables were clearly defined</a:t>
            </a:r>
          </a:p>
          <a:p>
            <a:r>
              <a:rPr lang="en-US" dirty="0" smtClean="0"/>
              <a:t>Dependent variable: Two groups</a:t>
            </a:r>
          </a:p>
          <a:p>
            <a:pPr lvl="1"/>
            <a:r>
              <a:rPr lang="en-US" dirty="0"/>
              <a:t>T</a:t>
            </a:r>
            <a:r>
              <a:rPr lang="en-US" dirty="0" smtClean="0"/>
              <a:t>he control group</a:t>
            </a:r>
          </a:p>
          <a:p>
            <a:pPr lvl="1"/>
            <a:r>
              <a:rPr lang="en-US" dirty="0"/>
              <a:t>T</a:t>
            </a:r>
            <a:r>
              <a:rPr lang="en-US" dirty="0" smtClean="0"/>
              <a:t>he intervention group</a:t>
            </a:r>
          </a:p>
          <a:p>
            <a:r>
              <a:rPr lang="en-US" dirty="0" smtClean="0"/>
              <a:t>Independent variable: Amount ingested EN, PN or PEN each day</a:t>
            </a:r>
          </a:p>
          <a:p>
            <a:r>
              <a:rPr lang="en-US" dirty="0" smtClean="0"/>
              <a:t>Extraneous variable: Amount aspirated</a:t>
            </a:r>
          </a:p>
          <a:p>
            <a:pPr lvl="1"/>
            <a:r>
              <a:rPr lang="en-US" dirty="0" smtClean="0"/>
              <a:t>Handled by removing and replacing fluids</a:t>
            </a:r>
          </a:p>
        </p:txBody>
      </p:sp>
    </p:spTree>
    <p:extLst>
      <p:ext uri="{BB962C8B-B14F-4D97-AF65-F5344CB8AC3E}">
        <p14:creationId xmlns:p14="http://schemas.microsoft.com/office/powerpoint/2010/main" val="2407635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Design</a:t>
            </a:r>
            <a:endParaRPr lang="en-US" dirty="0"/>
          </a:p>
        </p:txBody>
      </p:sp>
      <p:sp>
        <p:nvSpPr>
          <p:cNvPr id="3" name="Content Placeholder 2"/>
          <p:cNvSpPr>
            <a:spLocks noGrp="1"/>
          </p:cNvSpPr>
          <p:nvPr>
            <p:ph idx="1"/>
          </p:nvPr>
        </p:nvSpPr>
        <p:spPr/>
        <p:txBody>
          <a:bodyPr/>
          <a:lstStyle/>
          <a:p>
            <a:r>
              <a:rPr lang="en-US" dirty="0"/>
              <a:t>This study used a quasi-experimental design because there is not random assignment</a:t>
            </a:r>
          </a:p>
          <a:p>
            <a:endParaRPr lang="en-US" dirty="0"/>
          </a:p>
          <a:p>
            <a:r>
              <a:rPr lang="en-US" dirty="0"/>
              <a:t>All ICU patients were included</a:t>
            </a:r>
          </a:p>
          <a:p>
            <a:endParaRPr lang="en-US" dirty="0"/>
          </a:p>
          <a:p>
            <a:r>
              <a:rPr lang="en-US" dirty="0"/>
              <a:t>This was an appropriate design</a:t>
            </a:r>
          </a:p>
          <a:p>
            <a:endParaRPr lang="en-US" dirty="0"/>
          </a:p>
          <a:p>
            <a:r>
              <a:rPr lang="en-US" dirty="0"/>
              <a:t>Internal validity was not </a:t>
            </a:r>
            <a:r>
              <a:rPr lang="en-US" dirty="0" smtClean="0"/>
              <a:t>addressed</a:t>
            </a:r>
            <a:endParaRPr lang="en-US" dirty="0"/>
          </a:p>
        </p:txBody>
      </p:sp>
    </p:spTree>
    <p:extLst>
      <p:ext uri="{BB962C8B-B14F-4D97-AF65-F5344CB8AC3E}">
        <p14:creationId xmlns:p14="http://schemas.microsoft.com/office/powerpoint/2010/main" val="3335645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Information</a:t>
            </a:r>
            <a:endParaRPr lang="en-US" dirty="0"/>
          </a:p>
        </p:txBody>
      </p:sp>
      <p:sp>
        <p:nvSpPr>
          <p:cNvPr id="3" name="Content Placeholder 2"/>
          <p:cNvSpPr>
            <a:spLocks noGrp="1"/>
          </p:cNvSpPr>
          <p:nvPr>
            <p:ph idx="1"/>
          </p:nvPr>
        </p:nvSpPr>
        <p:spPr/>
        <p:txBody>
          <a:bodyPr>
            <a:normAutofit/>
          </a:bodyPr>
          <a:lstStyle/>
          <a:p>
            <a:r>
              <a:rPr lang="en-US" dirty="0"/>
              <a:t>42 patients between 20 and 70 years of age were </a:t>
            </a:r>
            <a:r>
              <a:rPr lang="en-US" dirty="0" smtClean="0"/>
              <a:t>included</a:t>
            </a:r>
            <a:endParaRPr lang="en-US" dirty="0"/>
          </a:p>
          <a:p>
            <a:r>
              <a:rPr lang="en-US" dirty="0"/>
              <a:t>Sample size was large enough for this </a:t>
            </a:r>
            <a:r>
              <a:rPr lang="en-US" dirty="0" smtClean="0"/>
              <a:t>population</a:t>
            </a:r>
            <a:endParaRPr lang="en-US" dirty="0"/>
          </a:p>
          <a:p>
            <a:r>
              <a:rPr lang="en-US" dirty="0"/>
              <a:t>Population was ICU patients of that specific </a:t>
            </a:r>
            <a:r>
              <a:rPr lang="en-US" dirty="0" smtClean="0"/>
              <a:t>hospital</a:t>
            </a:r>
            <a:endParaRPr lang="en-US" dirty="0"/>
          </a:p>
          <a:p>
            <a:r>
              <a:rPr lang="en-US" dirty="0"/>
              <a:t>Nurses were the only ones required to sign informed consent because this is an intervention not a </a:t>
            </a:r>
            <a:r>
              <a:rPr lang="en-US" dirty="0" smtClean="0"/>
              <a:t>study</a:t>
            </a:r>
            <a:endParaRPr lang="en-US" dirty="0"/>
          </a:p>
          <a:p>
            <a:r>
              <a:rPr lang="en-US" dirty="0"/>
              <a:t>Sampling method was </a:t>
            </a:r>
            <a:r>
              <a:rPr lang="en-US" dirty="0" smtClean="0"/>
              <a:t>appropriate</a:t>
            </a:r>
            <a:endParaRPr lang="en-US" dirty="0"/>
          </a:p>
        </p:txBody>
      </p:sp>
    </p:spTree>
    <p:extLst>
      <p:ext uri="{BB962C8B-B14F-4D97-AF65-F5344CB8AC3E}">
        <p14:creationId xmlns:p14="http://schemas.microsoft.com/office/powerpoint/2010/main" val="15364344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197</TotalTime>
  <Words>2337</Words>
  <Application>Microsoft Office PowerPoint</Application>
  <PresentationFormat>On-screen Show (4:3)</PresentationFormat>
  <Paragraphs>109</Paragraphs>
  <Slides>14</Slides>
  <Notes>11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Urban</vt:lpstr>
      <vt:lpstr>Analysis of a Quantitative Research paper </vt:lpstr>
      <vt:lpstr>Summary</vt:lpstr>
      <vt:lpstr>Purpose</vt:lpstr>
      <vt:lpstr>Conceptual Framework</vt:lpstr>
      <vt:lpstr>Literature Review</vt:lpstr>
      <vt:lpstr>Research Questions</vt:lpstr>
      <vt:lpstr>Variables</vt:lpstr>
      <vt:lpstr>Research Design</vt:lpstr>
      <vt:lpstr>Sample Information</vt:lpstr>
      <vt:lpstr>Data Collection Methods</vt:lpstr>
      <vt:lpstr>Analysis of Data</vt:lpstr>
      <vt:lpstr>Results &amp; Discusion</vt:lpstr>
      <vt:lpstr>Overview</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Lil</dc:creator>
  <cp:lastModifiedBy>Lil</cp:lastModifiedBy>
  <cp:revision>4</cp:revision>
  <dcterms:created xsi:type="dcterms:W3CDTF">2012-07-21T17:28:08Z</dcterms:created>
  <dcterms:modified xsi:type="dcterms:W3CDTF">2012-07-21T20:45:20Z</dcterms:modified>
</cp:coreProperties>
</file>