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104" y="-90"/>
      </p:cViewPr>
      <p:guideLst>
        <p:guide orient="horz" pos="2160"/>
        <p:guide pos="2880"/>
      </p:guideLst>
    </p:cSldViewPr>
  </p:slideViewPr>
  <p:notesTextViewPr>
    <p:cViewPr>
      <p:scale>
        <a:sx n="100" d="100"/>
        <a:sy n="100" d="100"/>
      </p:scale>
      <p:origin x="0" y="81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523552-2E98-4FBC-BC05-2ACC965813F7}" type="datetimeFigureOut">
              <a:rPr lang="en-US" smtClean="0"/>
              <a:pPr/>
              <a:t>9/21/2011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BCFEAB-67E8-4777-BDE4-972F0CE4655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a:t>
            </a:r>
            <a:r>
              <a:rPr lang="en-US" baseline="0" dirty="0" smtClean="0"/>
              <a:t> to Burns and Grove (2009) concept analysis is “ a strategy that identifies a set of characteristics essential to the connotative meaning of a concept.” (Burns &amp; Grove, 2009, p. 127) A concept is something that describes an idea, object or phenomenon giving it its own identity or meaning. In the article </a:t>
            </a:r>
            <a:r>
              <a:rPr lang="en-US" i="1" baseline="0" dirty="0" smtClean="0"/>
              <a:t>Valuing Caring Behaviors Within Simulated Emergent Nursing Situations </a:t>
            </a:r>
            <a:r>
              <a:rPr lang="en-US" i="0" baseline="0" dirty="0" smtClean="0"/>
              <a:t> researchers used a few different terms to help analyze what they were seeing. Realism and artificiality occurred when the simulation experts attempted to create a “real world” in an artificial environment in order to help the students feel like they were working a real emergency situation in order to get how they would react and if they would still be caring in this situation. Briefing put the learner/student in a specific situation that appreciation and mutual knowing is both appreciated and expected by the patient. Encountering provided the implementation of the type of caring that took place between the student nurse and the patient. Debriefing allowed the nursing students the opportunity to reflect on the simulated situation and give feedback, whether positive or negative, to the researchers allowing them to determine how nurses come to care about their patients and how that caring nature is brought forward even in </a:t>
            </a:r>
            <a:r>
              <a:rPr lang="en-US" i="0" baseline="0" smtClean="0"/>
              <a:t>simulated situations. </a:t>
            </a:r>
            <a:endParaRPr lang="en-US" dirty="0"/>
          </a:p>
        </p:txBody>
      </p:sp>
      <p:sp>
        <p:nvSpPr>
          <p:cNvPr id="4" name="Slide Number Placeholder 3"/>
          <p:cNvSpPr>
            <a:spLocks noGrp="1"/>
          </p:cNvSpPr>
          <p:nvPr>
            <p:ph type="sldNum" sz="quarter" idx="10"/>
          </p:nvPr>
        </p:nvSpPr>
        <p:spPr/>
        <p:txBody>
          <a:bodyPr/>
          <a:lstStyle/>
          <a:p>
            <a:fld id="{7ABCFEAB-67E8-4777-BDE4-972F0CE46558}"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ABCFEAB-67E8-4777-BDE4-972F0CE46558}" type="slidenum">
              <a:rPr lang="en-US" smtClean="0"/>
              <a:pPr/>
              <a:t>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Independent</a:t>
            </a:r>
            <a:r>
              <a:rPr lang="en-US" baseline="0" dirty="0" smtClean="0"/>
              <a:t> variables are activities or stimuli that the researcher manipulates in order to create an effect on the dependent variable. A dependent variable is the outcome, response, or behavior that the researcher wants to explain or predict. (Burns &amp; Grove, 2009, p. 177) Therefore, in the article by </a:t>
            </a:r>
            <a:r>
              <a:rPr lang="en-US" baseline="0" dirty="0" err="1" smtClean="0"/>
              <a:t>Windle</a:t>
            </a:r>
            <a:r>
              <a:rPr lang="en-US" baseline="0" dirty="0" smtClean="0"/>
              <a:t> et. al the researchers were using </a:t>
            </a:r>
            <a:r>
              <a:rPr lang="en-US" baseline="0" dirty="0" err="1" smtClean="0"/>
              <a:t>Bacteriostatic</a:t>
            </a:r>
            <a:r>
              <a:rPr lang="en-US" baseline="0" dirty="0" smtClean="0"/>
              <a:t> Normal Saline, </a:t>
            </a:r>
            <a:r>
              <a:rPr lang="en-US" baseline="0" dirty="0" err="1" smtClean="0"/>
              <a:t>Lidocaine</a:t>
            </a:r>
            <a:r>
              <a:rPr lang="en-US" baseline="0" dirty="0" smtClean="0"/>
              <a:t>, or No anesthetic as the independent variable to determine what is the best for the placement of an intravenous line (dependent variable). </a:t>
            </a:r>
            <a:endParaRPr lang="en-US" dirty="0"/>
          </a:p>
        </p:txBody>
      </p:sp>
      <p:sp>
        <p:nvSpPr>
          <p:cNvPr id="4" name="Slide Number Placeholder 3"/>
          <p:cNvSpPr>
            <a:spLocks noGrp="1"/>
          </p:cNvSpPr>
          <p:nvPr>
            <p:ph type="sldNum" sz="quarter" idx="10"/>
          </p:nvPr>
        </p:nvSpPr>
        <p:spPr/>
        <p:txBody>
          <a:bodyPr/>
          <a:lstStyle/>
          <a:p>
            <a:fld id="{7ABCFEAB-67E8-4777-BDE4-972F0CE46558}"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579A10D-1EB7-42B9-8A35-FEE57FD02C66}" type="datetimeFigureOut">
              <a:rPr lang="en-US" smtClean="0"/>
              <a:pPr/>
              <a:t>9/21/2011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FFE8B67D-D786-4B9D-B107-BD6A47380E5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79A10D-1EB7-42B9-8A35-FEE57FD02C66}" type="datetimeFigureOut">
              <a:rPr lang="en-US" smtClean="0"/>
              <a:pPr/>
              <a:t>9/21/2011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79A10D-1EB7-42B9-8A35-FEE57FD02C66}" type="datetimeFigureOut">
              <a:rPr lang="en-US" smtClean="0"/>
              <a:pPr/>
              <a:t>9/21/2011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79A10D-1EB7-42B9-8A35-FEE57FD02C66}" type="datetimeFigureOut">
              <a:rPr lang="en-US" smtClean="0"/>
              <a:pPr/>
              <a:t>9/21/2011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579A10D-1EB7-42B9-8A35-FEE57FD02C66}" type="datetimeFigureOut">
              <a:rPr lang="en-US" smtClean="0"/>
              <a:pPr/>
              <a:t>9/21/2011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B67D-D786-4B9D-B107-BD6A47380E5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579A10D-1EB7-42B9-8A35-FEE57FD02C66}" type="datetimeFigureOut">
              <a:rPr lang="en-US" smtClean="0"/>
              <a:pPr/>
              <a:t>9/21/2011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579A10D-1EB7-42B9-8A35-FEE57FD02C66}" type="datetimeFigureOut">
              <a:rPr lang="en-US" smtClean="0"/>
              <a:pPr/>
              <a:t>9/21/2011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579A10D-1EB7-42B9-8A35-FEE57FD02C66}" type="datetimeFigureOut">
              <a:rPr lang="en-US" smtClean="0"/>
              <a:pPr/>
              <a:t>9/21/2011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79A10D-1EB7-42B9-8A35-FEE57FD02C66}" type="datetimeFigureOut">
              <a:rPr lang="en-US" smtClean="0"/>
              <a:pPr/>
              <a:t>9/21/2011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579A10D-1EB7-42B9-8A35-FEE57FD02C66}" type="datetimeFigureOut">
              <a:rPr lang="en-US" smtClean="0"/>
              <a:pPr/>
              <a:t>9/21/2011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579A10D-1EB7-42B9-8A35-FEE57FD02C66}" type="datetimeFigureOut">
              <a:rPr lang="en-US" smtClean="0"/>
              <a:pPr/>
              <a:t>9/21/2011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FFE8B67D-D786-4B9D-B107-BD6A47380E54}"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579A10D-1EB7-42B9-8A35-FEE57FD02C66}" type="datetimeFigureOut">
              <a:rPr lang="en-US" smtClean="0"/>
              <a:pPr/>
              <a:t>9/21/2011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FE8B67D-D786-4B9D-B107-BD6A47380E54}"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1470025"/>
          </a:xfrm>
        </p:spPr>
        <p:txBody>
          <a:bodyPr>
            <a:normAutofit fontScale="90000"/>
          </a:bodyPr>
          <a:lstStyle/>
          <a:p>
            <a:pPr algn="ctr"/>
            <a:r>
              <a:rPr lang="en-US" dirty="0" smtClean="0"/>
              <a:t>Analyzing &amp; Critiquing Research Articles</a:t>
            </a:r>
            <a:endParaRPr lang="en-US" dirty="0"/>
          </a:p>
        </p:txBody>
      </p:sp>
      <p:sp>
        <p:nvSpPr>
          <p:cNvPr id="3" name="Subtitle 2"/>
          <p:cNvSpPr>
            <a:spLocks noGrp="1"/>
          </p:cNvSpPr>
          <p:nvPr>
            <p:ph type="subTitle" idx="1"/>
          </p:nvPr>
        </p:nvSpPr>
        <p:spPr>
          <a:xfrm>
            <a:off x="533400" y="2819400"/>
            <a:ext cx="7854696" cy="3505200"/>
          </a:xfrm>
        </p:spPr>
        <p:txBody>
          <a:bodyPr>
            <a:normAutofit/>
          </a:bodyPr>
          <a:lstStyle/>
          <a:p>
            <a:pPr algn="ctr"/>
            <a:r>
              <a:rPr lang="en-US" dirty="0" smtClean="0">
                <a:solidFill>
                  <a:schemeClr val="tx1"/>
                </a:solidFill>
              </a:rPr>
              <a:t>Tina Heaton, Lindsey </a:t>
            </a:r>
            <a:r>
              <a:rPr lang="en-US" dirty="0" err="1" smtClean="0">
                <a:solidFill>
                  <a:schemeClr val="tx1"/>
                </a:solidFill>
              </a:rPr>
              <a:t>Helbling</a:t>
            </a:r>
            <a:r>
              <a:rPr lang="en-US" dirty="0" smtClean="0">
                <a:solidFill>
                  <a:schemeClr val="tx1"/>
                </a:solidFill>
              </a:rPr>
              <a:t>, Kristen </a:t>
            </a:r>
            <a:r>
              <a:rPr lang="en-US" dirty="0" err="1" smtClean="0">
                <a:solidFill>
                  <a:schemeClr val="tx1"/>
                </a:solidFill>
              </a:rPr>
              <a:t>Hufford</a:t>
            </a:r>
            <a:r>
              <a:rPr lang="en-US" dirty="0" smtClean="0">
                <a:solidFill>
                  <a:schemeClr val="tx1"/>
                </a:solidFill>
              </a:rPr>
              <a:t>, Kathryn Jacobsen, and Anita John</a:t>
            </a:r>
          </a:p>
          <a:p>
            <a:pPr algn="ctr"/>
            <a:r>
              <a:rPr lang="en-US" dirty="0" smtClean="0"/>
              <a:t>Lakeview College of Nursing</a:t>
            </a:r>
          </a:p>
          <a:p>
            <a:pPr algn="ctr"/>
            <a:r>
              <a:rPr lang="en-US" dirty="0" smtClean="0">
                <a:solidFill>
                  <a:schemeClr val="tx1"/>
                </a:solidFill>
              </a:rPr>
              <a:t>N302-Fall 2011</a:t>
            </a:r>
          </a:p>
          <a:p>
            <a:pPr algn="ctr"/>
            <a:r>
              <a:rPr lang="en-US" dirty="0" smtClean="0"/>
              <a:t>September 25, 2011</a:t>
            </a:r>
            <a:endParaRPr lang="en-US" dirty="0" smtClean="0">
              <a:solidFill>
                <a:schemeClr val="tx1"/>
              </a:solidFill>
            </a:endParaRPr>
          </a:p>
          <a:p>
            <a:pPr algn="ct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04088"/>
            <a:ext cx="8763000" cy="1143000"/>
          </a:xfrm>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5400" dirty="0" smtClean="0"/>
              <a:t/>
            </a:r>
            <a:br>
              <a:rPr lang="en-US" sz="5400" dirty="0" smtClean="0"/>
            </a:br>
            <a:r>
              <a:rPr lang="en-US" sz="2200" dirty="0" smtClean="0"/>
              <a:t> </a:t>
            </a: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 </a:t>
            </a:r>
            <a:endParaRPr lang="en-US" sz="2200" dirty="0"/>
          </a:p>
        </p:txBody>
      </p:sp>
      <p:sp>
        <p:nvSpPr>
          <p:cNvPr id="3" name="Content Placeholder 2"/>
          <p:cNvSpPr>
            <a:spLocks noGrp="1"/>
          </p:cNvSpPr>
          <p:nvPr>
            <p:ph idx="1"/>
          </p:nvPr>
        </p:nvSpPr>
        <p:spPr/>
        <p:txBody>
          <a:bodyPr/>
          <a:lstStyle/>
          <a:p>
            <a:pPr>
              <a:buNone/>
            </a:pPr>
            <a:r>
              <a:rPr lang="en-US" dirty="0" smtClean="0"/>
              <a:t>Independent and Dependent Variables:</a:t>
            </a:r>
          </a:p>
          <a:p>
            <a:pPr>
              <a:buNone/>
            </a:pPr>
            <a:r>
              <a:rPr lang="en-US" dirty="0" smtClean="0"/>
              <a:t>      -Independent: </a:t>
            </a:r>
            <a:r>
              <a:rPr lang="en-US" b="1" dirty="0" smtClean="0"/>
              <a:t> </a:t>
            </a:r>
            <a:r>
              <a:rPr lang="en-US" dirty="0" err="1" smtClean="0"/>
              <a:t>bacteriostatic</a:t>
            </a:r>
            <a:r>
              <a:rPr lang="en-US" dirty="0" smtClean="0"/>
              <a:t>  normal saline, </a:t>
            </a:r>
            <a:r>
              <a:rPr lang="en-US" dirty="0" err="1" smtClean="0"/>
              <a:t>lidocaine</a:t>
            </a:r>
            <a:r>
              <a:rPr lang="en-US" dirty="0" smtClean="0"/>
              <a:t>, and no anesthetic </a:t>
            </a:r>
          </a:p>
          <a:p>
            <a:pPr>
              <a:buNone/>
            </a:pPr>
            <a:r>
              <a:rPr lang="en-US" dirty="0" smtClean="0"/>
              <a:t>       -Dependent: Placement of an intravenous line</a:t>
            </a:r>
          </a:p>
          <a:p>
            <a:pPr>
              <a:buNone/>
            </a:pPr>
            <a:endParaRPr lang="en-US" dirty="0" smtClean="0"/>
          </a:p>
          <a:p>
            <a:pPr>
              <a:buNone/>
            </a:pPr>
            <a:endParaRPr lang="en-US" dirty="0" smtClean="0"/>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9600" dirty="0" smtClean="0"/>
              <a:t/>
            </a:r>
            <a:br>
              <a:rPr lang="en-US" sz="96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 </a:t>
            </a:r>
            <a:endParaRPr lang="en-US" sz="2200" dirty="0"/>
          </a:p>
        </p:txBody>
      </p:sp>
      <p:sp>
        <p:nvSpPr>
          <p:cNvPr id="3" name="Content Placeholder 2"/>
          <p:cNvSpPr>
            <a:spLocks noGrp="1"/>
          </p:cNvSpPr>
          <p:nvPr>
            <p:ph idx="1"/>
          </p:nvPr>
        </p:nvSpPr>
        <p:spPr/>
        <p:txBody>
          <a:bodyPr/>
          <a:lstStyle/>
          <a:p>
            <a:pPr>
              <a:buNone/>
            </a:pPr>
            <a:r>
              <a:rPr lang="en-US" dirty="0" smtClean="0"/>
              <a:t>Study Samples:</a:t>
            </a:r>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dirty="0" smtClean="0"/>
              <a:t>Method of Data Collection:</a:t>
            </a:r>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17800" dirty="0" smtClean="0"/>
              <a:t/>
            </a:r>
            <a:br>
              <a:rPr lang="en-US" sz="178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 </a:t>
            </a:r>
            <a:endParaRPr lang="en-US" sz="2200" dirty="0"/>
          </a:p>
        </p:txBody>
      </p:sp>
      <p:sp>
        <p:nvSpPr>
          <p:cNvPr id="3" name="Content Placeholder 2"/>
          <p:cNvSpPr>
            <a:spLocks noGrp="1"/>
          </p:cNvSpPr>
          <p:nvPr>
            <p:ph idx="1"/>
          </p:nvPr>
        </p:nvSpPr>
        <p:spPr/>
        <p:txBody>
          <a:bodyPr/>
          <a:lstStyle/>
          <a:p>
            <a:pPr>
              <a:buNone/>
            </a:pPr>
            <a:r>
              <a:rPr lang="en-US" dirty="0" smtClean="0"/>
              <a:t>Research Findings:</a:t>
            </a:r>
          </a:p>
          <a:p>
            <a:pPr>
              <a:buNone/>
            </a:pPr>
            <a:endParaRPr lang="en-US" dirty="0" smtClean="0"/>
          </a:p>
          <a:p>
            <a:pPr>
              <a:buNone/>
            </a:pPr>
            <a:endParaRPr lang="en-US" dirty="0" smtClean="0"/>
          </a:p>
          <a:p>
            <a:pPr>
              <a:buNone/>
            </a:pPr>
            <a:endParaRPr lang="en-US" dirty="0" smtClean="0"/>
          </a:p>
          <a:p>
            <a:pPr>
              <a:buNone/>
            </a:pPr>
            <a:r>
              <a:rPr lang="en-US" dirty="0" smtClean="0"/>
              <a:t>Research Conclusion:</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33000" dirty="0" smtClean="0"/>
              <a:t/>
            </a:r>
            <a:br>
              <a:rPr lang="en-US" sz="330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a:t>
            </a:r>
            <a:endParaRPr lang="en-US" sz="2200" dirty="0"/>
          </a:p>
        </p:txBody>
      </p:sp>
      <p:sp>
        <p:nvSpPr>
          <p:cNvPr id="3" name="Content Placeholder 2"/>
          <p:cNvSpPr>
            <a:spLocks noGrp="1"/>
          </p:cNvSpPr>
          <p:nvPr>
            <p:ph idx="1"/>
          </p:nvPr>
        </p:nvSpPr>
        <p:spPr/>
        <p:txBody>
          <a:bodyPr/>
          <a:lstStyle/>
          <a:p>
            <a:pPr>
              <a:buNone/>
            </a:pPr>
            <a:r>
              <a:rPr lang="en-US" dirty="0" smtClean="0"/>
              <a:t>Information from Secondary Sources:</a:t>
            </a:r>
          </a:p>
          <a:p>
            <a:pPr>
              <a:buNone/>
            </a:pPr>
            <a:endParaRPr lang="en-US" dirty="0" smtClean="0"/>
          </a:p>
          <a:p>
            <a:pPr>
              <a:buNone/>
            </a:pPr>
            <a:endParaRPr lang="en-US" dirty="0" smtClean="0"/>
          </a:p>
          <a:p>
            <a:pPr>
              <a:buNone/>
            </a:pPr>
            <a:endParaRPr lang="en-US" dirty="0" smtClean="0"/>
          </a:p>
          <a:p>
            <a:pPr>
              <a:buNone/>
            </a:pPr>
            <a:r>
              <a:rPr lang="en-US" dirty="0" smtClean="0"/>
              <a:t>Relevance of Research Article to Nursing Practice:</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61100" dirty="0" smtClean="0"/>
              <a:t/>
            </a:r>
            <a:br>
              <a:rPr lang="en-US" sz="611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a:t>
            </a:r>
            <a:endParaRPr lang="en-US" sz="2200" dirty="0"/>
          </a:p>
        </p:txBody>
      </p:sp>
      <p:sp>
        <p:nvSpPr>
          <p:cNvPr id="3" name="Content Placeholder 2"/>
          <p:cNvSpPr>
            <a:spLocks noGrp="1"/>
          </p:cNvSpPr>
          <p:nvPr>
            <p:ph idx="1"/>
          </p:nvPr>
        </p:nvSpPr>
        <p:spPr/>
        <p:txBody>
          <a:bodyPr/>
          <a:lstStyle/>
          <a:p>
            <a:pPr>
              <a:buNone/>
            </a:pPr>
            <a:r>
              <a:rPr lang="en-US" dirty="0" smtClean="0"/>
              <a:t>Informed Consent Process:</a:t>
            </a:r>
          </a:p>
          <a:p>
            <a:pPr>
              <a:buNone/>
            </a:pPr>
            <a:endParaRPr lang="en-US" dirty="0" smtClean="0"/>
          </a:p>
          <a:p>
            <a:pPr>
              <a:buNone/>
            </a:pPr>
            <a:endParaRPr lang="en-US" dirty="0" smtClean="0"/>
          </a:p>
          <a:p>
            <a:pPr>
              <a:buNone/>
            </a:pPr>
            <a:endParaRPr lang="en-US" dirty="0" smtClean="0"/>
          </a:p>
          <a:p>
            <a:pPr>
              <a:buNone/>
            </a:pPr>
            <a:r>
              <a:rPr lang="en-US" dirty="0" smtClean="0"/>
              <a:t>Research Methodologies:</a:t>
            </a:r>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lstStyle/>
          <a:p>
            <a:pPr algn="ctr"/>
            <a:r>
              <a:rPr lang="en-US" dirty="0" smtClean="0"/>
              <a:t>References</a:t>
            </a:r>
            <a:endParaRPr lang="en-US" dirty="0"/>
          </a:p>
        </p:txBody>
      </p:sp>
      <p:sp>
        <p:nvSpPr>
          <p:cNvPr id="3" name="Content Placeholder 2"/>
          <p:cNvSpPr>
            <a:spLocks noGrp="1"/>
          </p:cNvSpPr>
          <p:nvPr>
            <p:ph idx="1"/>
          </p:nvPr>
        </p:nvSpPr>
        <p:spPr/>
        <p:txBody>
          <a:bodyPr>
            <a:normAutofit lnSpcReduction="10000"/>
          </a:bodyPr>
          <a:lstStyle/>
          <a:p>
            <a:pPr>
              <a:buNone/>
            </a:pPr>
            <a:r>
              <a:rPr lang="en-US" sz="2400" dirty="0" smtClean="0"/>
              <a:t>Burns, N., &amp; Grove, S. (2009). </a:t>
            </a:r>
            <a:r>
              <a:rPr lang="en-US" sz="2400" i="1" dirty="0" smtClean="0"/>
              <a:t>The practice of nursing research: Appraisal, synthesis, and generation of evidence</a:t>
            </a:r>
            <a:r>
              <a:rPr lang="en-US" sz="2400" dirty="0" smtClean="0"/>
              <a:t> (6th Ed.). St. Louis, MO: Saunders Elsevier.</a:t>
            </a:r>
          </a:p>
          <a:p>
            <a:pPr>
              <a:buNone/>
            </a:pPr>
            <a:r>
              <a:rPr lang="en-US" sz="2400" dirty="0" err="1" smtClean="0"/>
              <a:t>Eddenberger</a:t>
            </a:r>
            <a:r>
              <a:rPr lang="en-US" sz="2400" dirty="0" smtClean="0"/>
              <a:t>, T., Keller, K., &amp; </a:t>
            </a:r>
            <a:r>
              <a:rPr lang="en-US" sz="2400" dirty="0" err="1" smtClean="0"/>
              <a:t>Locsin</a:t>
            </a:r>
            <a:r>
              <a:rPr lang="en-US" sz="2400" dirty="0" smtClean="0"/>
              <a:t>, R., (2010). Valuing caring behaviors within simulated emergent nursing situations. In </a:t>
            </a:r>
            <a:r>
              <a:rPr lang="en-US" sz="2400" i="1" dirty="0" smtClean="0"/>
              <a:t>International Journal of Human Caring, 14(2), 23-29.</a:t>
            </a:r>
            <a:endParaRPr lang="en-US" sz="2400" dirty="0" smtClean="0"/>
          </a:p>
          <a:p>
            <a:pPr>
              <a:buNone/>
            </a:pPr>
            <a:r>
              <a:rPr lang="en-US" sz="2400" dirty="0" err="1" smtClean="0"/>
              <a:t>Windle</a:t>
            </a:r>
            <a:r>
              <a:rPr lang="en-US" sz="2400" dirty="0" smtClean="0"/>
              <a:t>, P., Kwan, M., Warwick, H., </a:t>
            </a:r>
            <a:r>
              <a:rPr lang="en-US" sz="2400" dirty="0" err="1" smtClean="0"/>
              <a:t>Sibayan</a:t>
            </a:r>
            <a:r>
              <a:rPr lang="en-US" sz="2400" dirty="0" smtClean="0"/>
              <a:t>, A., Espiritu, C., &amp; </a:t>
            </a:r>
            <a:r>
              <a:rPr lang="en-US" sz="2400" dirty="0" err="1" smtClean="0"/>
              <a:t>Vergara</a:t>
            </a:r>
            <a:r>
              <a:rPr lang="en-US" sz="2400" dirty="0" smtClean="0"/>
              <a:t>, J. (2006). Comparison of </a:t>
            </a:r>
            <a:r>
              <a:rPr lang="en-US" sz="2400" dirty="0" err="1" smtClean="0"/>
              <a:t>bacteriostatic</a:t>
            </a:r>
            <a:r>
              <a:rPr lang="en-US" sz="2400" dirty="0" smtClean="0"/>
              <a:t> normal saline and </a:t>
            </a:r>
            <a:r>
              <a:rPr lang="en-US" sz="2400" dirty="0" err="1" smtClean="0"/>
              <a:t>lidocaine</a:t>
            </a:r>
            <a:r>
              <a:rPr lang="en-US" sz="2400" dirty="0" smtClean="0"/>
              <a:t> used as </a:t>
            </a:r>
            <a:r>
              <a:rPr lang="en-US" sz="2400" dirty="0" err="1" smtClean="0"/>
              <a:t>intradermal</a:t>
            </a:r>
            <a:r>
              <a:rPr lang="en-US" sz="2400" dirty="0" smtClean="0"/>
              <a:t> anesthesia for the placement of intravenous lines. </a:t>
            </a:r>
            <a:r>
              <a:rPr lang="en-US" sz="2400" i="1" dirty="0" smtClean="0"/>
              <a:t>Journal of </a:t>
            </a:r>
            <a:r>
              <a:rPr lang="en-US" sz="2400" i="1" dirty="0" err="1" smtClean="0"/>
              <a:t>PeriAnesthesia</a:t>
            </a:r>
            <a:r>
              <a:rPr lang="en-US" sz="2400" i="1" dirty="0" smtClean="0"/>
              <a:t> Nursing</a:t>
            </a:r>
            <a:r>
              <a:rPr lang="en-US" sz="2400" dirty="0" smtClean="0"/>
              <a:t>, </a:t>
            </a:r>
            <a:r>
              <a:rPr lang="en-US" sz="2400" i="1" dirty="0" smtClean="0"/>
              <a:t>21</a:t>
            </a:r>
            <a:r>
              <a:rPr lang="en-US" sz="2400" dirty="0" smtClean="0"/>
              <a:t>(4), 251-258</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pPr algn="ctr"/>
            <a:r>
              <a:rPr lang="en-US" dirty="0" smtClean="0"/>
              <a:t>Objectives</a:t>
            </a:r>
            <a:endParaRPr lang="en-US" dirty="0"/>
          </a:p>
        </p:txBody>
      </p:sp>
      <p:sp>
        <p:nvSpPr>
          <p:cNvPr id="3" name="Content Placeholder 2"/>
          <p:cNvSpPr>
            <a:spLocks noGrp="1"/>
          </p:cNvSpPr>
          <p:nvPr>
            <p:ph idx="1"/>
          </p:nvPr>
        </p:nvSpPr>
        <p:spPr/>
        <p:txBody>
          <a:bodyPr/>
          <a:lstStyle/>
          <a:p>
            <a:r>
              <a:rPr lang="en-US" dirty="0" smtClean="0"/>
              <a:t>Identify components from a quantitative and qualitative research article</a:t>
            </a:r>
          </a:p>
          <a:p>
            <a:r>
              <a:rPr lang="en-US" dirty="0" smtClean="0"/>
              <a:t>Critique the value of the assigned articles to the nursing profession</a:t>
            </a:r>
          </a:p>
          <a:p>
            <a:r>
              <a:rPr lang="en-US" dirty="0" smtClean="0"/>
              <a:t>Identify the informed consent process used in each of the articles</a:t>
            </a:r>
          </a:p>
          <a:p>
            <a:r>
              <a:rPr lang="en-US" dirty="0" smtClean="0"/>
              <a:t>Compare the methodologies of a quantitative and a qualitative research article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618488"/>
          </a:xfrm>
        </p:spPr>
        <p:txBody>
          <a:bodyPr>
            <a:normAutofit fontScale="90000"/>
          </a:bodyPr>
          <a:lstStyle/>
          <a:p>
            <a:pPr algn="ctr"/>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r>
              <a:rPr lang="en-US" sz="3100" u="sng" dirty="0" smtClean="0"/>
              <a:t>Article #1</a:t>
            </a:r>
            <a:r>
              <a:rPr lang="en-US" sz="3100" dirty="0" smtClean="0"/>
              <a:t/>
            </a:r>
            <a:br>
              <a:rPr lang="en-US" sz="3100" dirty="0" smtClean="0"/>
            </a:br>
            <a:r>
              <a:rPr lang="en-US" sz="3100" dirty="0" smtClean="0"/>
              <a:t>Valuing Caring Behaviors Within Simulated Emergent Nursing Situations</a:t>
            </a:r>
            <a:br>
              <a:rPr lang="en-US" sz="3100" dirty="0" smtClean="0"/>
            </a:br>
            <a:r>
              <a:rPr lang="en-US" sz="2200" dirty="0" err="1" smtClean="0"/>
              <a:t>Eggenberger</a:t>
            </a:r>
            <a:r>
              <a:rPr lang="en-US" sz="2200" dirty="0" smtClean="0"/>
              <a:t>, T., Keller, K., &amp; </a:t>
            </a:r>
            <a:r>
              <a:rPr lang="en-US" sz="2200" dirty="0" err="1" smtClean="0"/>
              <a:t>Locsin</a:t>
            </a:r>
            <a:r>
              <a:rPr lang="en-US" sz="2200" dirty="0" smtClean="0"/>
              <a:t>, R., (2010)</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buNone/>
            </a:pPr>
            <a:r>
              <a:rPr lang="en-US" dirty="0" smtClean="0"/>
              <a:t>Research Question Being Addressed:</a:t>
            </a:r>
          </a:p>
          <a:p>
            <a:pPr>
              <a:buNone/>
            </a:pPr>
            <a:r>
              <a:rPr lang="en-US" dirty="0" smtClean="0"/>
              <a:t>  - How do nursing students become caring and how is it affected by an emergent situations? </a:t>
            </a:r>
          </a:p>
          <a:p>
            <a:pPr>
              <a:buNone/>
            </a:pPr>
            <a:endParaRPr lang="en-US" dirty="0" smtClean="0"/>
          </a:p>
          <a:p>
            <a:pPr>
              <a:buNone/>
            </a:pPr>
            <a:r>
              <a:rPr lang="en-US" dirty="0" smtClean="0"/>
              <a:t>Why the Study was Conducted: </a:t>
            </a:r>
          </a:p>
          <a:p>
            <a:pPr>
              <a:buNone/>
            </a:pPr>
            <a:r>
              <a:rPr lang="en-US" dirty="0" smtClean="0"/>
              <a:t>   - To explore how nursing students come to know patients as caring and how that caring is expressed during the use of a high-fidelity human simulator in an emergency situation. </a:t>
            </a:r>
          </a:p>
          <a:p>
            <a:pPr>
              <a:buNone/>
            </a:pPr>
            <a:endParaRPr lang="en-US" dirty="0" smtClean="0"/>
          </a:p>
          <a:p>
            <a:pPr>
              <a:buNone/>
            </a:pPr>
            <a:endParaRPr lang="en-US" dirty="0" smtClean="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dirty="0" smtClean="0"/>
              <a:t/>
            </a:r>
            <a:br>
              <a:rPr lang="en-US"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a:xfrm>
            <a:off x="457200" y="1752600"/>
            <a:ext cx="8229600" cy="4389120"/>
          </a:xfrm>
        </p:spPr>
        <p:txBody>
          <a:bodyPr>
            <a:normAutofit fontScale="85000" lnSpcReduction="20000"/>
          </a:bodyPr>
          <a:lstStyle/>
          <a:p>
            <a:pPr>
              <a:buNone/>
            </a:pPr>
            <a:r>
              <a:rPr lang="en-US" dirty="0" smtClean="0"/>
              <a:t> Concepts the Researchers were Analyzing</a:t>
            </a:r>
            <a:r>
              <a:rPr lang="en-US" dirty="0" smtClean="0"/>
              <a:t>: </a:t>
            </a:r>
          </a:p>
          <a:p>
            <a:pPr>
              <a:buNone/>
            </a:pPr>
            <a:endParaRPr lang="en-US" dirty="0" smtClean="0"/>
          </a:p>
          <a:p>
            <a:pPr>
              <a:buNone/>
            </a:pPr>
            <a:r>
              <a:rPr lang="en-US" dirty="0" smtClean="0"/>
              <a:t> </a:t>
            </a:r>
            <a:r>
              <a:rPr lang="en-US" dirty="0" smtClean="0"/>
              <a:t>     -Realism</a:t>
            </a:r>
          </a:p>
          <a:p>
            <a:pPr>
              <a:buNone/>
            </a:pPr>
            <a:r>
              <a:rPr lang="en-US" dirty="0" smtClean="0"/>
              <a:t> </a:t>
            </a:r>
            <a:r>
              <a:rPr lang="en-US" dirty="0" smtClean="0"/>
              <a:t>     - Artificiality</a:t>
            </a:r>
          </a:p>
          <a:p>
            <a:pPr>
              <a:buNone/>
            </a:pPr>
            <a:r>
              <a:rPr lang="en-US" dirty="0" smtClean="0"/>
              <a:t> </a:t>
            </a:r>
            <a:r>
              <a:rPr lang="en-US" dirty="0" smtClean="0"/>
              <a:t>     - Briefing</a:t>
            </a:r>
          </a:p>
          <a:p>
            <a:pPr>
              <a:buNone/>
            </a:pPr>
            <a:r>
              <a:rPr lang="en-US" dirty="0" smtClean="0"/>
              <a:t> </a:t>
            </a:r>
            <a:r>
              <a:rPr lang="en-US" dirty="0" smtClean="0"/>
              <a:t>     - Encountering </a:t>
            </a:r>
          </a:p>
          <a:p>
            <a:pPr>
              <a:buNone/>
            </a:pPr>
            <a:r>
              <a:rPr lang="en-US" dirty="0" smtClean="0"/>
              <a:t> </a:t>
            </a:r>
            <a:r>
              <a:rPr lang="en-US" dirty="0" smtClean="0"/>
              <a:t>     - Debriefing </a:t>
            </a: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dirty="0" smtClean="0"/>
              <a:t>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6600" dirty="0" smtClean="0"/>
              <a:t/>
            </a:r>
            <a:br>
              <a:rPr lang="en-US" sz="6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dirty="0" smtClean="0"/>
              <a:t>Study Samples:</a:t>
            </a:r>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dirty="0" smtClean="0"/>
              <a:t>Method of Data Collection:</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6600" dirty="0" smtClean="0"/>
              <a:t/>
            </a:r>
            <a:br>
              <a:rPr lang="en-US" sz="6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dirty="0" smtClean="0"/>
              <a:t>Research Findings:</a:t>
            </a:r>
          </a:p>
          <a:p>
            <a:pPr>
              <a:buNone/>
            </a:pPr>
            <a:endParaRPr lang="en-US" dirty="0" smtClean="0"/>
          </a:p>
          <a:p>
            <a:pPr>
              <a:buNone/>
            </a:pPr>
            <a:endParaRPr lang="en-US" dirty="0" smtClean="0"/>
          </a:p>
          <a:p>
            <a:pPr>
              <a:buNone/>
            </a:pPr>
            <a:endParaRPr lang="en-US" dirty="0" smtClean="0"/>
          </a:p>
          <a:p>
            <a:pPr>
              <a:buNone/>
            </a:pPr>
            <a:r>
              <a:rPr lang="en-US" dirty="0" smtClean="0"/>
              <a:t>Research Conclusion:</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6600" dirty="0" smtClean="0"/>
              <a:t/>
            </a:r>
            <a:br>
              <a:rPr lang="en-US" sz="6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dirty="0" smtClean="0"/>
              <a:t>Information from Secondary Sources:</a:t>
            </a:r>
          </a:p>
          <a:p>
            <a:pPr>
              <a:buNone/>
            </a:pPr>
            <a:endParaRPr lang="en-US" dirty="0" smtClean="0"/>
          </a:p>
          <a:p>
            <a:pPr>
              <a:buNone/>
            </a:pPr>
            <a:endParaRPr lang="en-US" dirty="0" smtClean="0"/>
          </a:p>
          <a:p>
            <a:pPr>
              <a:buNone/>
            </a:pPr>
            <a:endParaRPr lang="en-US" dirty="0" smtClean="0"/>
          </a:p>
          <a:p>
            <a:pPr>
              <a:buNone/>
            </a:pPr>
            <a:r>
              <a:rPr lang="en-US" dirty="0" smtClean="0"/>
              <a:t>Relevance of Research Article to Nursing Practice: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6600" dirty="0" smtClean="0"/>
              <a:t/>
            </a:r>
            <a:br>
              <a:rPr lang="en-US" sz="6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dirty="0" smtClean="0"/>
              <a:t>Informed Consent Process:</a:t>
            </a:r>
          </a:p>
          <a:p>
            <a:pPr>
              <a:buNone/>
            </a:pPr>
            <a:endParaRPr lang="en-US" dirty="0" smtClean="0"/>
          </a:p>
          <a:p>
            <a:pPr>
              <a:buNone/>
            </a:pPr>
            <a:endParaRPr lang="en-US" dirty="0" smtClean="0"/>
          </a:p>
          <a:p>
            <a:pPr>
              <a:buNone/>
            </a:pPr>
            <a:endParaRPr lang="en-US" dirty="0" smtClean="0"/>
          </a:p>
          <a:p>
            <a:pPr>
              <a:buNone/>
            </a:pPr>
            <a:r>
              <a:rPr lang="en-US" dirty="0" smtClean="0"/>
              <a:t>Research Methodologies: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04088"/>
            <a:ext cx="8763000" cy="1143000"/>
          </a:xfrm>
        </p:spPr>
        <p:txBody>
          <a:bodyPr>
            <a:normAutofit fontScale="90000"/>
          </a:bodyPr>
          <a:lstStyle/>
          <a:p>
            <a:pPr algn="ctr"/>
            <a:r>
              <a:rPr lang="en-US" sz="2800" u="sng" dirty="0" smtClean="0"/>
              <a:t>Article #2</a:t>
            </a:r>
            <a:r>
              <a:rPr lang="en-US" sz="2800" dirty="0" smtClean="0"/>
              <a:t/>
            </a:r>
            <a:br>
              <a:rPr lang="en-US" sz="2800" dirty="0" smtClean="0"/>
            </a:br>
            <a:r>
              <a:rPr lang="en-US" sz="2800" dirty="0" smtClean="0"/>
              <a:t>Comparison of </a:t>
            </a:r>
            <a:r>
              <a:rPr lang="en-US" sz="2800" dirty="0" err="1" smtClean="0"/>
              <a:t>Bacteriostatic</a:t>
            </a:r>
            <a:r>
              <a:rPr lang="en-US" sz="2800" dirty="0" smtClean="0"/>
              <a:t> Normal Saline and </a:t>
            </a:r>
            <a:r>
              <a:rPr lang="en-US" sz="2800" dirty="0" err="1" smtClean="0"/>
              <a:t>Lidocaine</a:t>
            </a:r>
            <a:r>
              <a:rPr lang="en-US" sz="2800" dirty="0" smtClean="0"/>
              <a:t> Used as </a:t>
            </a:r>
            <a:r>
              <a:rPr lang="en-US" sz="2800" dirty="0" err="1" smtClean="0"/>
              <a:t>Intradermal</a:t>
            </a:r>
            <a:r>
              <a:rPr lang="en-US" sz="2800" dirty="0" smtClean="0"/>
              <a:t> Anesthesia for the Placement of Intravenous Lines</a:t>
            </a:r>
            <a:br>
              <a:rPr lang="en-US" sz="2800" dirty="0" smtClean="0"/>
            </a:br>
            <a:r>
              <a:rPr lang="en-US" sz="2800" dirty="0" smtClean="0"/>
              <a:t> </a:t>
            </a: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 </a:t>
            </a:r>
            <a:endParaRPr lang="en-US" sz="2800" dirty="0"/>
          </a:p>
        </p:txBody>
      </p:sp>
      <p:sp>
        <p:nvSpPr>
          <p:cNvPr id="3" name="Content Placeholder 2"/>
          <p:cNvSpPr>
            <a:spLocks noGrp="1"/>
          </p:cNvSpPr>
          <p:nvPr>
            <p:ph idx="1"/>
          </p:nvPr>
        </p:nvSpPr>
        <p:spPr/>
        <p:txBody>
          <a:bodyPr/>
          <a:lstStyle/>
          <a:p>
            <a:pPr>
              <a:buNone/>
            </a:pPr>
            <a:r>
              <a:rPr lang="en-US" dirty="0" smtClean="0"/>
              <a:t>Research Question Being Addressed:</a:t>
            </a:r>
          </a:p>
          <a:p>
            <a:pPr>
              <a:buNone/>
            </a:pPr>
            <a:r>
              <a:rPr lang="en-US" dirty="0" smtClean="0"/>
              <a:t>  Is there a difference between the use of </a:t>
            </a:r>
            <a:r>
              <a:rPr lang="en-US" dirty="0" err="1" smtClean="0"/>
              <a:t>Bacteriostatic</a:t>
            </a:r>
            <a:r>
              <a:rPr lang="en-US" dirty="0" smtClean="0"/>
              <a:t> Normal Saline (BNS), </a:t>
            </a:r>
            <a:r>
              <a:rPr lang="en-US" dirty="0" err="1" smtClean="0"/>
              <a:t>Lidocaine</a:t>
            </a:r>
            <a:r>
              <a:rPr lang="en-US" dirty="0" smtClean="0"/>
              <a:t>, or no anesthesia when placing an intravenous line? </a:t>
            </a:r>
          </a:p>
          <a:p>
            <a:pPr>
              <a:buNone/>
            </a:pPr>
            <a:endParaRPr lang="en-US" dirty="0" smtClean="0"/>
          </a:p>
          <a:p>
            <a:pPr>
              <a:buNone/>
            </a:pPr>
            <a:r>
              <a:rPr lang="en-US" dirty="0" smtClean="0"/>
              <a:t>Why the Study was Conducted: </a:t>
            </a:r>
          </a:p>
          <a:p>
            <a:pPr>
              <a:buNone/>
            </a:pPr>
            <a:r>
              <a:rPr lang="en-US" dirty="0" smtClean="0"/>
              <a:t>To help </a:t>
            </a:r>
            <a:r>
              <a:rPr lang="en-US" dirty="0" err="1" smtClean="0"/>
              <a:t>perianesthesia</a:t>
            </a:r>
            <a:r>
              <a:rPr lang="en-US" dirty="0" smtClean="0"/>
              <a:t> nurses determine what method of IV insertion is most effective while ensuring positive outcomes, patient satisfaction, and patient comfort.</a:t>
            </a:r>
          </a:p>
          <a:p>
            <a:pPr>
              <a:buNone/>
            </a:pPr>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144</TotalTime>
  <Words>807</Words>
  <Application>Microsoft Office PowerPoint</Application>
  <PresentationFormat>On-screen Show (4:3)</PresentationFormat>
  <Paragraphs>100</Paragraphs>
  <Slides>15</Slides>
  <Notes>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Analyzing &amp; Critiquing Research Articles</vt:lpstr>
      <vt:lpstr>Objectives</vt:lpstr>
      <vt:lpstr>   Article #1 Valuing Caring Behaviors Within Simulated Emergent Nursing Situations Eggenberger, T., Keller, K., &amp; Locsin, R., (2010) </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#2 Comparison of Bacteriostatic Normal Saline and Lidocaine Used as Intradermal Anesthesia for the Placement of Intravenous Lines  Windle, P., Kwan, M., Warwick, H., Sibayan, A., Espiritu, C., &amp; Vergara, J. (2006) </vt:lpstr>
      <vt:lpstr>Article #2 Comparison of Bacteriostatic Normal Saline and Lidocaine Used as Intradermal Anesthesia for the Placement of Intravenous Lines  Windle, P., Kwan, M., Warwick, H., Sibayan, A., Espiritu, C., &amp; Vergara, J. (2006) </vt:lpstr>
      <vt:lpstr>Article #2 Comparison of Bacteriostatic Normal Saline and Lidocaine Used as Intradermal Anesthesia for the Placement of Intravenous Lines Windle, P., Kwan, M., Warwick, H., Sibayan, A., Espiritu, C., &amp; Vergara, J. (2006) </vt:lpstr>
      <vt:lpstr>Article #2 Comparison of Bacteriostatic Normal Saline and Lidocaine Used as Intradermal Anesthesia for the Placement of Intravenous Lines Windle, P., Kwan, M., Warwick, H., Sibayan, A., Espiritu, C., &amp; Vergara, J. (2006) </vt:lpstr>
      <vt:lpstr>Article #2 Comparison of Bacteriostatic Normal Saline and Lidocaine Used as Intradermal Anesthesia for the Placement of Intravenous Lines Windle, P., Kwan, M., Warwick, H., Sibayan, A., Espiritu, C., &amp; Vergara, J. (2006)</vt:lpstr>
      <vt:lpstr>Article #2 Comparison of Bacteriostatic Normal Saline and Lidocaine Used as Intradermal Anesthesia for the Placement of Intravenous Lines Windle, P., Kwan, M., Warwick, H., Sibayan, A., Espiritu, C., &amp; Vergara, J. (2006)</vt:lpstr>
      <vt:lpstr>References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Analyzing &amp; Critiquing Research Articles</dc:title>
  <dc:creator>Lindsey</dc:creator>
  <cp:lastModifiedBy>Tina</cp:lastModifiedBy>
  <cp:revision>19</cp:revision>
  <dcterms:created xsi:type="dcterms:W3CDTF">2011-09-17T15:38:10Z</dcterms:created>
  <dcterms:modified xsi:type="dcterms:W3CDTF">2011-09-22T01:05:45Z</dcterms:modified>
</cp:coreProperties>
</file>