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DCC8-D8E6-499B-8C8D-CF0421414B12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29D10-3131-4856-A6F6-FC67DBB2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53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DCC8-D8E6-499B-8C8D-CF0421414B12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29D10-3131-4856-A6F6-FC67DBB2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71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DCC8-D8E6-499B-8C8D-CF0421414B12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29D10-3131-4856-A6F6-FC67DBB2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79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DCC8-D8E6-499B-8C8D-CF0421414B12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29D10-3131-4856-A6F6-FC67DBB2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162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DCC8-D8E6-499B-8C8D-CF0421414B12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29D10-3131-4856-A6F6-FC67DBB2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382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DCC8-D8E6-499B-8C8D-CF0421414B12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29D10-3131-4856-A6F6-FC67DBB2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31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DCC8-D8E6-499B-8C8D-CF0421414B12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29D10-3131-4856-A6F6-FC67DBB2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013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DCC8-D8E6-499B-8C8D-CF0421414B12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29D10-3131-4856-A6F6-FC67DBB2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3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DCC8-D8E6-499B-8C8D-CF0421414B12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29D10-3131-4856-A6F6-FC67DBB2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874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DCC8-D8E6-499B-8C8D-CF0421414B12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29D10-3131-4856-A6F6-FC67DBB2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727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DCC8-D8E6-499B-8C8D-CF0421414B12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29D10-3131-4856-A6F6-FC67DBB2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765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7DCC8-D8E6-499B-8C8D-CF0421414B12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29D10-3131-4856-A6F6-FC67DBB2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167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O</a:t>
            </a:r>
            <a:r>
              <a:rPr lang="en-US" dirty="0" smtClean="0"/>
              <a:t>ver 22 million children younger than 5 years old are obese. </a:t>
            </a:r>
            <a:endParaRPr lang="en-US" dirty="0" smtClean="0"/>
          </a:p>
          <a:p>
            <a:pPr lvl="1"/>
            <a:r>
              <a:rPr lang="en-US" dirty="0" smtClean="0"/>
              <a:t>21</a:t>
            </a:r>
            <a:r>
              <a:rPr lang="en-US" dirty="0" smtClean="0"/>
              <a:t>% of all 2- to 5-year-olds are either overweight or at risk of </a:t>
            </a:r>
            <a:r>
              <a:rPr lang="en-US" dirty="0" smtClean="0"/>
              <a:t>overweight</a:t>
            </a:r>
          </a:p>
          <a:p>
            <a:pPr lvl="1"/>
            <a:r>
              <a:rPr lang="en-US" dirty="0" smtClean="0"/>
              <a:t>Over-weight </a:t>
            </a:r>
            <a:r>
              <a:rPr lang="en-US" dirty="0" smtClean="0"/>
              <a:t>and obese children are at risk for hypertension, hyperlipidemia, and the development of insulin resistance. </a:t>
            </a:r>
          </a:p>
          <a:p>
            <a:r>
              <a:rPr lang="en-US" dirty="0" smtClean="0"/>
              <a:t>Obese preschoolers have a 20% chance of being obese as adults. </a:t>
            </a:r>
          </a:p>
          <a:p>
            <a:pPr lvl="1"/>
            <a:r>
              <a:rPr lang="en-US" dirty="0" smtClean="0"/>
              <a:t>This risk increases to 80% if they are obese as adolescents</a:t>
            </a:r>
          </a:p>
          <a:p>
            <a:r>
              <a:rPr lang="en-US" dirty="0" smtClean="0"/>
              <a:t>The risk is increased if one or both parents are overweight.</a:t>
            </a:r>
          </a:p>
          <a:p>
            <a:r>
              <a:rPr lang="en-US" dirty="0" smtClean="0"/>
              <a:t>Over the past three decades the number of over-weight children and adolescents more than tripled.</a:t>
            </a:r>
          </a:p>
          <a:p>
            <a:r>
              <a:rPr lang="en-US" dirty="0" smtClean="0"/>
              <a:t>Thirty </a:t>
            </a:r>
            <a:r>
              <a:rPr lang="en-US" dirty="0" smtClean="0"/>
              <a:t>percent of 6- to 11-year-olds are overweight or at risk for overweight </a:t>
            </a:r>
          </a:p>
          <a:p>
            <a:r>
              <a:rPr lang="en-US" dirty="0" smtClean="0"/>
              <a:t>According to CDC data, in 12- to 19-year-olds, the obesity rate has more than tripled 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ewer </a:t>
            </a:r>
            <a:r>
              <a:rPr lang="en-US" dirty="0" smtClean="0"/>
              <a:t>than 40% of adolescents ages 12 to 19 years meet the daily dietary requirement of vegetables and fruits while exceeding the recommendation for saturated fats </a:t>
            </a:r>
          </a:p>
        </p:txBody>
      </p:sp>
    </p:spTree>
    <p:extLst>
      <p:ext uri="{BB962C8B-B14F-4D97-AF65-F5344CB8AC3E}">
        <p14:creationId xmlns:p14="http://schemas.microsoft.com/office/powerpoint/2010/main" val="3303611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 Group Affected Most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O</a:t>
            </a:r>
            <a:r>
              <a:rPr lang="en-US" dirty="0" smtClean="0"/>
              <a:t>lder </a:t>
            </a:r>
            <a:r>
              <a:rPr lang="en-US" dirty="0"/>
              <a:t>children and teens are more likely to be obese compared with </a:t>
            </a:r>
            <a:r>
              <a:rPr lang="en-US" dirty="0" smtClean="0"/>
              <a:t>preschoolers</a:t>
            </a:r>
          </a:p>
          <a:p>
            <a:pPr lvl="1"/>
            <a:r>
              <a:rPr lang="en-US" dirty="0" smtClean="0"/>
              <a:t>Teens make up 17% of ALL overweight and obese children</a:t>
            </a:r>
          </a:p>
          <a:p>
            <a:r>
              <a:rPr lang="en-US" dirty="0"/>
              <a:t>Poor diet and physical inactivity have led to the mounting problem of obesity in this age </a:t>
            </a:r>
            <a:r>
              <a:rPr lang="en-US" dirty="0" smtClean="0"/>
              <a:t>group</a:t>
            </a:r>
          </a:p>
          <a:p>
            <a:r>
              <a:rPr lang="en-US" dirty="0" smtClean="0"/>
              <a:t>Obesity </a:t>
            </a:r>
            <a:r>
              <a:rPr lang="en-US" dirty="0"/>
              <a:t>in adolescence is associated with obesity in adulthood </a:t>
            </a:r>
            <a:endParaRPr lang="en-US" dirty="0" smtClean="0"/>
          </a:p>
          <a:p>
            <a:pPr lvl="1"/>
            <a:r>
              <a:rPr lang="en-US" dirty="0" smtClean="0"/>
              <a:t>This can lead to numerous </a:t>
            </a:r>
            <a:r>
              <a:rPr lang="en-US" dirty="0"/>
              <a:t>adverse health conditions such as diabetes, hypertension, high cholesterol, and overall poorer health </a:t>
            </a:r>
          </a:p>
        </p:txBody>
      </p:sp>
    </p:spTree>
    <p:extLst>
      <p:ext uri="{BB962C8B-B14F-4D97-AF65-F5344CB8AC3E}">
        <p14:creationId xmlns:p14="http://schemas.microsoft.com/office/powerpoint/2010/main" val="762507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232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Statistics</vt:lpstr>
      <vt:lpstr>Age Group Affected Most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Fainter</dc:creator>
  <cp:lastModifiedBy>Fainter</cp:lastModifiedBy>
  <cp:revision>5</cp:revision>
  <dcterms:created xsi:type="dcterms:W3CDTF">2012-11-25T18:54:35Z</dcterms:created>
  <dcterms:modified xsi:type="dcterms:W3CDTF">2012-11-26T00:50:37Z</dcterms:modified>
</cp:coreProperties>
</file>