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1667" autoAdjust="0"/>
  </p:normalViewPr>
  <p:slideViewPr>
    <p:cSldViewPr>
      <p:cViewPr varScale="1">
        <p:scale>
          <a:sx n="39" d="100"/>
          <a:sy n="39" d="100"/>
        </p:scale>
        <p:origin x="-20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2327DE-9F0F-4EAF-A4B9-A15136B92991}" type="datetimeFigureOut">
              <a:rPr lang="en-US" smtClean="0"/>
              <a:t>12/1/2010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179AF2-4FD6-43AC-9F59-75C4D00A7E7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Quality in health care institutions is measured</a:t>
            </a:r>
            <a:r>
              <a:rPr lang="en-US" baseline="0" dirty="0" smtClean="0"/>
              <a:t> in different ways.  Accreditation through the Joint Commission is a way institutions can show their commitment to health performance standards (Cleveland Clinic, 2010b).   Through a cardiovascular advisory board, the Joint Commission has defined inter-related, evidence-based measures that can assess the care given to heart failure patients (Joint Commission, 2002).  The Cleveland Clinic not only makes heart failure care measures to qualify for the Joint Commission’s accreditation, but to set expectations for quality in heart failure care.  </a:t>
            </a:r>
          </a:p>
          <a:p>
            <a:endParaRPr lang="en-US" baseline="0" dirty="0" smtClean="0"/>
          </a:p>
          <a:p>
            <a:r>
              <a:rPr lang="en-US" baseline="0" dirty="0" smtClean="0"/>
              <a:t>This slide and narrative compare the first two standards from the Cleveland Clinic and the Joint Commission.  The Joint Commission has noted that discharge instructions should include the explanation of the prognosis of heart failure, rationale for drugs given and the prescribed medication regimen, dietary restrictions and activity recommendations, and signs and symptoms of deteriorating condition.  Additionally they require follow-up after admission to the hospital for a heart failure exacerbation.  All six instructions must be given in order to qualify for achieving the core measure, according to the Joint Commission (2002). </a:t>
            </a:r>
          </a:p>
          <a:p>
            <a:endParaRPr lang="en-US" baseline="0" dirty="0" smtClean="0"/>
          </a:p>
          <a:p>
            <a:r>
              <a:rPr lang="en-US" baseline="0" dirty="0" smtClean="0"/>
              <a:t> The Cleveland Clinic lists the following as their educational requirements to meet their care measures: activity level, diet, home medications, follow-up appointment with the health care provider, weighing yourself, and what to do if symptoms worsen (Cleveland Clinic, 2010a).  Though the wording is similar on the title of this measure regarding instructions for discharge, the Cleveland Clinic’s protocol notes that instructions must be written to qualify.  The educational requirements also differ between the Cleveland Clinic and the Joint Commission.  The Cleveland Clinic does not include educating on the prognosis of heart failure and sets a discharge instruction that Joint Commission does not require, the importance of weighing themselves. Otherwise, the remaining discharge instructions match up.  </a:t>
            </a:r>
          </a:p>
          <a:p>
            <a:endParaRPr lang="en-US" baseline="0" dirty="0" smtClean="0"/>
          </a:p>
          <a:p>
            <a:r>
              <a:rPr lang="en-US" baseline="0" dirty="0" smtClean="0"/>
              <a:t>The second measures compared in this slide is left ventricular function assessment. The Joint Commission states that it is a critical step in evaluation and should be used in almost all patients with suspected or clinically evident heart failure (Joint Commission, 2002). While t</a:t>
            </a:r>
            <a:r>
              <a:rPr lang="en-US" baseline="0" dirty="0" smtClean="0"/>
              <a:t>he Cleveland Clinic specifies that this assessment should be done before arrival to the hospital, during hospitalization, or planned after discharge (Cleveland Clinic, 2010a). </a:t>
            </a:r>
            <a:r>
              <a:rPr lang="en-US" baseline="0" dirty="0" smtClean="0"/>
              <a:t>Overall, these measures are very similar besides the specific time restriction made for the Cleveland Clinic protocol.  </a:t>
            </a:r>
            <a:endParaRPr lang="en-US" dirty="0"/>
          </a:p>
        </p:txBody>
      </p:sp>
      <p:sp>
        <p:nvSpPr>
          <p:cNvPr id="4" name="Slide Number Placeholder 3"/>
          <p:cNvSpPr>
            <a:spLocks noGrp="1"/>
          </p:cNvSpPr>
          <p:nvPr>
            <p:ph type="sldNum" sz="quarter" idx="10"/>
          </p:nvPr>
        </p:nvSpPr>
        <p:spPr/>
        <p:txBody>
          <a:bodyPr/>
          <a:lstStyle/>
          <a:p>
            <a:fld id="{62179AF2-4FD6-43AC-9F59-75C4D00A7E7F}"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This</a:t>
            </a:r>
            <a:r>
              <a:rPr lang="en-US" baseline="0" dirty="0" smtClean="0"/>
              <a:t> slide and narrative address the comparison between third and forth standards for heart failure </a:t>
            </a:r>
            <a:r>
              <a:rPr lang="en-US" baseline="0" dirty="0" smtClean="0"/>
              <a:t>from the Cleveland Clinic and the Joint Commission.  The Joint Commission establishes the appropriate use of </a:t>
            </a:r>
            <a:r>
              <a:rPr lang="en-US" baseline="0" dirty="0" err="1" smtClean="0"/>
              <a:t>angiotensin</a:t>
            </a:r>
            <a:r>
              <a:rPr lang="en-US" baseline="0" dirty="0" smtClean="0"/>
              <a:t> converting enzyme inhibitor (ACEI) for discharge with patients with left ventricular systolic dysfunction that have the potential for benefits in their care measure (Joint Commission, 2002).  The Cleveland Clinic included not only the prescription of ACEIs for heart failure patients, but also </a:t>
            </a:r>
            <a:r>
              <a:rPr lang="en-US" baseline="0" dirty="0" err="1" smtClean="0"/>
              <a:t>angiotensin</a:t>
            </a:r>
            <a:r>
              <a:rPr lang="en-US" baseline="0" dirty="0" smtClean="0"/>
              <a:t> receptor blockers (ARB) in their care measure protocol (Cleveland Clinic, 2010a).  Unlike the Joint Commission, they did not specify giving ACEIs or ARBs to those heart failure patients that have the potential for benefits, but made it to include all heart failure patients. </a:t>
            </a:r>
          </a:p>
          <a:p>
            <a:endParaRPr lang="en-US" baseline="0" dirty="0" smtClean="0"/>
          </a:p>
          <a:p>
            <a:r>
              <a:rPr lang="en-US" baseline="0" dirty="0" smtClean="0"/>
              <a:t>For the last measure regarding smoking cessation advice, the Joint Commission includes the administration of smoking cessation advice or counseling to those with a history of smoking within the past year (Joint Commission, 2002.  The Cleveland Clinic’s measure includes the administration of advice on how to quit smoking before discharge to those with a history of smoking cigarettes (Cleveland Clinic, 2010a).  These two measures differ in their specifications of those with a history of smoking within the past year from the Joint Commission and those having a history of smoking in general from the Cleveland Clinic.  </a:t>
            </a:r>
          </a:p>
          <a:p>
            <a:endParaRPr lang="en-US" baseline="0" dirty="0" smtClean="0"/>
          </a:p>
          <a:p>
            <a:r>
              <a:rPr lang="en-US" baseline="0" dirty="0" smtClean="0"/>
              <a:t>In conclusion, comparing the Cleveland Clinic protocol to the Joint Commission core measure standards showed many consistencies.  The themes of each protocol/measure standard were very similar, only differing by time constraints or small differences in expectations.  By following the Joint Commission measure standards closely, they are able to not only qualify for Joint Commission’s accreditation, but also keep their care at a consistent standard that is in the best interest for their heart failure patients. </a:t>
            </a:r>
          </a:p>
          <a:p>
            <a:endParaRPr lang="en-US" dirty="0"/>
          </a:p>
        </p:txBody>
      </p:sp>
      <p:sp>
        <p:nvSpPr>
          <p:cNvPr id="4" name="Slide Number Placeholder 3"/>
          <p:cNvSpPr>
            <a:spLocks noGrp="1"/>
          </p:cNvSpPr>
          <p:nvPr>
            <p:ph type="sldNum" sz="quarter" idx="10"/>
          </p:nvPr>
        </p:nvSpPr>
        <p:spPr/>
        <p:txBody>
          <a:bodyPr/>
          <a:lstStyle/>
          <a:p>
            <a:fld id="{62179AF2-4FD6-43AC-9F59-75C4D00A7E7F}"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AEADC-B9F4-4018-A124-7AE5C8754F8B}" type="datetimeFigureOut">
              <a:rPr lang="en-US" smtClean="0"/>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AEADC-B9F4-4018-A124-7AE5C8754F8B}" type="datetimeFigureOut">
              <a:rPr lang="en-US" smtClean="0"/>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AEADC-B9F4-4018-A124-7AE5C8754F8B}" type="datetimeFigureOut">
              <a:rPr lang="en-US" smtClean="0"/>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AEADC-B9F4-4018-A124-7AE5C8754F8B}" type="datetimeFigureOut">
              <a:rPr lang="en-US" smtClean="0"/>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AEADC-B9F4-4018-A124-7AE5C8754F8B}" type="datetimeFigureOut">
              <a:rPr lang="en-US" smtClean="0"/>
              <a:t>12/1/2010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AEADC-B9F4-4018-A124-7AE5C8754F8B}" type="datetimeFigureOut">
              <a:rPr lang="en-US" smtClean="0"/>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AEADC-B9F4-4018-A124-7AE5C8754F8B}" type="datetimeFigureOut">
              <a:rPr lang="en-US" smtClean="0"/>
              <a:t>12/1/2010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AEADC-B9F4-4018-A124-7AE5C8754F8B}" type="datetimeFigureOut">
              <a:rPr lang="en-US" smtClean="0"/>
              <a:t>12/1/2010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AEADC-B9F4-4018-A124-7AE5C8754F8B}" type="datetimeFigureOut">
              <a:rPr lang="en-US" smtClean="0"/>
              <a:t>12/1/2010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AEADC-B9F4-4018-A124-7AE5C8754F8B}" type="datetimeFigureOut">
              <a:rPr lang="en-US" smtClean="0"/>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AEADC-B9F4-4018-A124-7AE5C8754F8B}" type="datetimeFigureOut">
              <a:rPr lang="en-US" smtClean="0"/>
              <a:t>12/1/2010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4B46B5-5122-48C3-91AF-8C0DB9D70B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AEADC-B9F4-4018-A124-7AE5C8754F8B}" type="datetimeFigureOut">
              <a:rPr lang="en-US" smtClean="0"/>
              <a:t>12/1/2010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B46B5-5122-48C3-91AF-8C0DB9D70B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noAutofit/>
          </a:bodyPr>
          <a:lstStyle/>
          <a:p>
            <a:r>
              <a:rPr lang="en-US" sz="3200" dirty="0" smtClean="0">
                <a:latin typeface="Times New Roman" pitchFamily="18" charset="0"/>
                <a:cs typeface="Times New Roman" pitchFamily="18" charset="0"/>
              </a:rPr>
              <a:t>Comparison of Cleveland Clinic Protocol and Joint Commission Core Measure Standards</a:t>
            </a:r>
            <a:endParaRPr lang="en-US" sz="3200" dirty="0">
              <a:latin typeface="Times New Roman" pitchFamily="18" charset="0"/>
              <a:cs typeface="Times New Roman" pitchFamily="18" charset="0"/>
            </a:endParaRPr>
          </a:p>
        </p:txBody>
      </p:sp>
      <p:sp>
        <p:nvSpPr>
          <p:cNvPr id="5" name="Content Placeholder 4"/>
          <p:cNvSpPr>
            <a:spLocks noGrp="1"/>
          </p:cNvSpPr>
          <p:nvPr>
            <p:ph idx="1"/>
          </p:nvPr>
        </p:nvSpPr>
        <p:spPr>
          <a:xfrm>
            <a:off x="0" y="1371600"/>
            <a:ext cx="8915400" cy="5257800"/>
          </a:xfrm>
        </p:spPr>
        <p:txBody>
          <a:bodyPr>
            <a:normAutofit fontScale="85000" lnSpcReduction="10000"/>
          </a:bodyPr>
          <a:lstStyle/>
          <a:p>
            <a:r>
              <a:rPr lang="en-US" dirty="0" smtClean="0">
                <a:latin typeface="Times New Roman" pitchFamily="18" charset="0"/>
                <a:cs typeface="Times New Roman" pitchFamily="18" charset="0"/>
              </a:rPr>
              <a:t>   The Cleveland Clinic standard of care for heart failure:</a:t>
            </a:r>
          </a:p>
          <a:p>
            <a:pPr marL="1371600" lvl="2" indent="-457200">
              <a:buFont typeface="+mj-lt"/>
              <a:buAutoNum type="arabicPeriod"/>
            </a:pPr>
            <a:r>
              <a:rPr lang="en-US" dirty="0" smtClean="0">
                <a:latin typeface="Times New Roman" pitchFamily="18" charset="0"/>
                <a:cs typeface="Times New Roman" pitchFamily="18" charset="0"/>
              </a:rPr>
              <a:t>Written Instructions Given at Discharge</a:t>
            </a:r>
          </a:p>
          <a:p>
            <a:pPr marL="1371600" lvl="2" indent="-457200">
              <a:buFont typeface="+mj-lt"/>
              <a:buAutoNum type="arabicPeriod"/>
            </a:pPr>
            <a:r>
              <a:rPr lang="en-US" dirty="0" smtClean="0">
                <a:latin typeface="Times New Roman" pitchFamily="18" charset="0"/>
                <a:cs typeface="Times New Roman" pitchFamily="18" charset="0"/>
              </a:rPr>
              <a:t>Assessment of Left Ventricular Function</a:t>
            </a:r>
          </a:p>
          <a:p>
            <a:pPr marL="1371600" lvl="2" indent="-457200">
              <a:buNone/>
            </a:pPr>
            <a:r>
              <a:rPr lang="en-US" sz="1600" dirty="0" smtClean="0">
                <a:latin typeface="Times New Roman" pitchFamily="18" charset="0"/>
                <a:cs typeface="Times New Roman" pitchFamily="18" charset="0"/>
              </a:rPr>
              <a:t>Source: Cleveland Clinic (2010a)</a:t>
            </a:r>
          </a:p>
          <a:p>
            <a:pPr marL="571500" indent="-457200"/>
            <a:r>
              <a:rPr lang="en-US" dirty="0" smtClean="0">
                <a:latin typeface="Times New Roman" pitchFamily="18" charset="0"/>
                <a:cs typeface="Times New Roman" pitchFamily="18" charset="0"/>
              </a:rPr>
              <a:t>The Joint Commission heart failure core measures include:</a:t>
            </a:r>
            <a:endParaRPr lang="en-US" dirty="0">
              <a:latin typeface="Times New Roman" pitchFamily="18" charset="0"/>
              <a:cs typeface="Times New Roman" pitchFamily="18" charset="0"/>
            </a:endParaRPr>
          </a:p>
          <a:p>
            <a:pPr marL="1371600" lvl="2" indent="-457200">
              <a:buFont typeface="+mj-lt"/>
              <a:buAutoNum type="arabicPeriod"/>
            </a:pPr>
            <a:r>
              <a:rPr lang="en-US" dirty="0">
                <a:latin typeface="Times New Roman" pitchFamily="18" charset="0"/>
                <a:cs typeface="Times New Roman" pitchFamily="18" charset="0"/>
              </a:rPr>
              <a:t>HF-1 Discharge instructions </a:t>
            </a:r>
          </a:p>
          <a:p>
            <a:pPr marL="1371600" lvl="2" indent="-457200">
              <a:buFont typeface="+mj-lt"/>
              <a:buAutoNum type="arabicPeriod"/>
            </a:pPr>
            <a:r>
              <a:rPr lang="en-US" dirty="0" smtClean="0">
                <a:latin typeface="Times New Roman" pitchFamily="18" charset="0"/>
                <a:cs typeface="Times New Roman" pitchFamily="18" charset="0"/>
              </a:rPr>
              <a:t>HF-2 </a:t>
            </a:r>
            <a:r>
              <a:rPr lang="en-US" dirty="0">
                <a:latin typeface="Times New Roman" pitchFamily="18" charset="0"/>
                <a:cs typeface="Times New Roman" pitchFamily="18" charset="0"/>
              </a:rPr>
              <a:t>LVF assessment </a:t>
            </a:r>
            <a:endParaRPr lang="en-US" dirty="0" smtClean="0">
              <a:latin typeface="Times New Roman" pitchFamily="18" charset="0"/>
              <a:cs typeface="Times New Roman" pitchFamily="18" charset="0"/>
            </a:endParaRPr>
          </a:p>
          <a:p>
            <a:pPr marL="1257300" lvl="2" indent="-342900">
              <a:buNone/>
            </a:pPr>
            <a:r>
              <a:rPr lang="en-US" sz="1600" dirty="0" smtClean="0">
                <a:latin typeface="Times New Roman" pitchFamily="18" charset="0"/>
                <a:cs typeface="Times New Roman" pitchFamily="18" charset="0"/>
              </a:rPr>
              <a:t>Source: Joint Commission (2002)</a:t>
            </a:r>
          </a:p>
          <a:p>
            <a:pPr marL="1257300" lvl="2" indent="-342900">
              <a:buNone/>
            </a:pPr>
            <a:endParaRPr lang="en-US" sz="1700" dirty="0">
              <a:latin typeface="Times New Roman" pitchFamily="18" charset="0"/>
              <a:cs typeface="Times New Roman" pitchFamily="18" charset="0"/>
            </a:endParaRPr>
          </a:p>
          <a:p>
            <a:pPr marL="457200"/>
            <a:r>
              <a:rPr lang="en-US" dirty="0" smtClean="0">
                <a:latin typeface="Times New Roman" pitchFamily="18" charset="0"/>
                <a:cs typeface="Times New Roman" pitchFamily="18" charset="0"/>
              </a:rPr>
              <a:t>   Comparison</a:t>
            </a:r>
            <a:r>
              <a:rPr lang="en-US" sz="2700" dirty="0" smtClean="0">
                <a:latin typeface="Times New Roman" pitchFamily="18" charset="0"/>
                <a:cs typeface="Times New Roman" pitchFamily="18" charset="0"/>
              </a:rPr>
              <a:t>: </a:t>
            </a:r>
          </a:p>
          <a:p>
            <a:pPr marL="1428750" lvl="2" indent="-457200">
              <a:buFont typeface="+mj-lt"/>
              <a:buAutoNum type="arabicPeriod"/>
            </a:pPr>
            <a:r>
              <a:rPr lang="en-US" sz="2200" dirty="0" smtClean="0">
                <a:latin typeface="Times New Roman" pitchFamily="18" charset="0"/>
                <a:cs typeface="Times New Roman" pitchFamily="18" charset="0"/>
              </a:rPr>
              <a:t>Joint Commission and Cleveland Clinic have small differences in their specific required discharge instructions</a:t>
            </a:r>
          </a:p>
          <a:p>
            <a:pPr marL="1428750" lvl="2" indent="-457200">
              <a:buFont typeface="+mj-lt"/>
              <a:buAutoNum type="arabicPeriod"/>
            </a:pPr>
            <a:r>
              <a:rPr lang="en-US" sz="2200" dirty="0" smtClean="0">
                <a:latin typeface="Times New Roman" pitchFamily="18" charset="0"/>
                <a:cs typeface="Times New Roman" pitchFamily="18" charset="0"/>
              </a:rPr>
              <a:t>Left Ventricular Assessment measure is similar with both institutions with the only difference being more specific time restrictions for the Cleveland Clinic</a:t>
            </a:r>
            <a:endParaRPr lang="en-US" sz="2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417638"/>
          </a:xfrm>
        </p:spPr>
        <p:txBody>
          <a:bodyPr>
            <a:noAutofit/>
          </a:bodyPr>
          <a:lstStyle/>
          <a:p>
            <a:r>
              <a:rPr lang="en-US" sz="3200" dirty="0" smtClean="0">
                <a:latin typeface="Times New Roman" pitchFamily="18" charset="0"/>
                <a:cs typeface="Times New Roman" pitchFamily="18" charset="0"/>
              </a:rPr>
              <a:t>Comparison of Cleveland Clinic Protocol and Joint Commission Core Measure Standards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1371600"/>
            <a:ext cx="9144000" cy="5257800"/>
          </a:xfrm>
        </p:spPr>
        <p:txBody>
          <a:bodyPr>
            <a:normAutofit fontScale="77500" lnSpcReduction="20000"/>
          </a:bodyPr>
          <a:lstStyle/>
          <a:p>
            <a:pPr marL="571500" indent="-457200"/>
            <a:r>
              <a:rPr lang="en-US" sz="3500" dirty="0" smtClean="0"/>
              <a:t>T</a:t>
            </a:r>
            <a:r>
              <a:rPr lang="en-US" sz="3500" dirty="0" smtClean="0">
                <a:latin typeface="Times New Roman" pitchFamily="18" charset="0"/>
                <a:cs typeface="Times New Roman" pitchFamily="18" charset="0"/>
              </a:rPr>
              <a:t>he Cleveland Clinic standard of care for heart failure:</a:t>
            </a:r>
          </a:p>
          <a:p>
            <a:pPr marL="1371600" lvl="2" indent="-457200">
              <a:buFont typeface="+mj-lt"/>
              <a:buAutoNum type="arabicPeriod" startAt="3"/>
            </a:pPr>
            <a:r>
              <a:rPr lang="en-US" dirty="0" smtClean="0">
                <a:latin typeface="Times New Roman" pitchFamily="18" charset="0"/>
                <a:cs typeface="Times New Roman" pitchFamily="18" charset="0"/>
              </a:rPr>
              <a:t>Medication Given for Left Ventricular Systolic Dysfunction (LVSD)</a:t>
            </a:r>
          </a:p>
          <a:p>
            <a:pPr marL="1371600" lvl="2" indent="-457200">
              <a:buFont typeface="+mj-lt"/>
              <a:buAutoNum type="arabicPeriod" startAt="3"/>
            </a:pPr>
            <a:r>
              <a:rPr lang="en-US" dirty="0" smtClean="0">
                <a:latin typeface="Times New Roman" pitchFamily="18" charset="0"/>
                <a:cs typeface="Times New Roman" pitchFamily="18" charset="0"/>
              </a:rPr>
              <a:t>Smokers Advised to Quit</a:t>
            </a:r>
          </a:p>
          <a:p>
            <a:pPr marL="1371600" lvl="2" indent="-457200">
              <a:buNone/>
            </a:pPr>
            <a:r>
              <a:rPr lang="en-US" sz="1800" dirty="0" smtClean="0">
                <a:latin typeface="Times New Roman" pitchFamily="18" charset="0"/>
                <a:cs typeface="Times New Roman" pitchFamily="18" charset="0"/>
              </a:rPr>
              <a:t>Source: Cleveland Clinic (2010a)</a:t>
            </a:r>
          </a:p>
          <a:p>
            <a:pPr marL="571500" indent="-457200"/>
            <a:r>
              <a:rPr lang="en-US" sz="3500" dirty="0" smtClean="0">
                <a:latin typeface="Times New Roman" pitchFamily="18" charset="0"/>
                <a:cs typeface="Times New Roman" pitchFamily="18" charset="0"/>
              </a:rPr>
              <a:t>The Joint Commission heart failure core measures include:</a:t>
            </a:r>
          </a:p>
          <a:p>
            <a:pPr marL="1371600" lvl="2" indent="-457200">
              <a:buFont typeface="+mj-lt"/>
              <a:buAutoNum type="arabicPeriod" startAt="3"/>
            </a:pPr>
            <a:r>
              <a:rPr lang="en-US" dirty="0" smtClean="0">
                <a:latin typeface="Times New Roman" pitchFamily="18" charset="0"/>
                <a:cs typeface="Times New Roman" pitchFamily="18" charset="0"/>
              </a:rPr>
              <a:t> HF-3 ACEI for LVSD </a:t>
            </a:r>
          </a:p>
          <a:p>
            <a:pPr marL="1257300" lvl="2" indent="-342900">
              <a:buFont typeface="+mj-lt"/>
              <a:buAutoNum type="arabicPeriod" startAt="3"/>
            </a:pPr>
            <a:r>
              <a:rPr lang="en-US" dirty="0" smtClean="0">
                <a:latin typeface="Times New Roman" pitchFamily="18" charset="0"/>
                <a:cs typeface="Times New Roman" pitchFamily="18" charset="0"/>
              </a:rPr>
              <a:t>   HF-4 Adult smoking cessation advice/counseling</a:t>
            </a:r>
          </a:p>
          <a:p>
            <a:pPr marL="1257300" lvl="2" indent="-342900">
              <a:buNone/>
            </a:pPr>
            <a:r>
              <a:rPr lang="en-US" sz="1800" dirty="0" smtClean="0">
                <a:latin typeface="Times New Roman" pitchFamily="18" charset="0"/>
                <a:cs typeface="Times New Roman" pitchFamily="18" charset="0"/>
              </a:rPr>
              <a:t>Source: Joint Commission (2002)</a:t>
            </a:r>
          </a:p>
          <a:p>
            <a:pPr marL="1257300" lvl="2" indent="-342900">
              <a:buNone/>
            </a:pPr>
            <a:endParaRPr lang="en-US" sz="1800" dirty="0" smtClean="0">
              <a:latin typeface="Times New Roman" pitchFamily="18" charset="0"/>
              <a:cs typeface="Times New Roman" pitchFamily="18" charset="0"/>
            </a:endParaRPr>
          </a:p>
          <a:p>
            <a:pPr marL="457200"/>
            <a:r>
              <a:rPr lang="en-US" sz="3500" dirty="0" smtClean="0">
                <a:latin typeface="Times New Roman" pitchFamily="18" charset="0"/>
                <a:cs typeface="Times New Roman" pitchFamily="18" charset="0"/>
              </a:rPr>
              <a:t>  Comparison</a:t>
            </a:r>
          </a:p>
          <a:p>
            <a:pPr marL="1428750" lvl="2" indent="-457200">
              <a:buFont typeface="+mj-lt"/>
              <a:buAutoNum type="arabicPeriod" startAt="3"/>
            </a:pPr>
            <a:r>
              <a:rPr lang="en-US" sz="2600" dirty="0" smtClean="0">
                <a:latin typeface="Times New Roman" pitchFamily="18" charset="0"/>
                <a:cs typeface="Times New Roman" pitchFamily="18" charset="0"/>
              </a:rPr>
              <a:t>Cleveland Clinic specified including both </a:t>
            </a:r>
            <a:r>
              <a:rPr lang="en-US" sz="2600" baseline="0" dirty="0" smtClean="0">
                <a:latin typeface="Times New Roman" pitchFamily="18" charset="0"/>
                <a:cs typeface="Times New Roman" pitchFamily="18" charset="0"/>
              </a:rPr>
              <a:t>ACEI</a:t>
            </a:r>
            <a:r>
              <a:rPr lang="en-US" sz="2600" dirty="0" smtClean="0">
                <a:latin typeface="Times New Roman" pitchFamily="18" charset="0"/>
                <a:cs typeface="Times New Roman" pitchFamily="18" charset="0"/>
              </a:rPr>
              <a:t> </a:t>
            </a:r>
            <a:r>
              <a:rPr lang="en-US" sz="2600" baseline="0" dirty="0" smtClean="0">
                <a:latin typeface="Times New Roman" pitchFamily="18" charset="0"/>
                <a:cs typeface="Times New Roman" pitchFamily="18" charset="0"/>
              </a:rPr>
              <a:t>and</a:t>
            </a:r>
            <a:r>
              <a:rPr lang="en-US" sz="2600" dirty="0" smtClean="0">
                <a:latin typeface="Times New Roman" pitchFamily="18" charset="0"/>
                <a:cs typeface="Times New Roman" pitchFamily="18" charset="0"/>
              </a:rPr>
              <a:t> </a:t>
            </a:r>
            <a:r>
              <a:rPr lang="en-US" sz="2600" baseline="0" dirty="0" smtClean="0">
                <a:latin typeface="Times New Roman" pitchFamily="18" charset="0"/>
                <a:cs typeface="Times New Roman" pitchFamily="18" charset="0"/>
              </a:rPr>
              <a:t>ARB,</a:t>
            </a:r>
            <a:r>
              <a:rPr lang="en-US" sz="2600" dirty="0" smtClean="0">
                <a:latin typeface="Times New Roman" pitchFamily="18" charset="0"/>
                <a:cs typeface="Times New Roman" pitchFamily="18" charset="0"/>
              </a:rPr>
              <a:t> while the Joint Commission just requires the prescribing of ACEI for their standard.</a:t>
            </a:r>
          </a:p>
          <a:p>
            <a:pPr marL="1428750" lvl="2" indent="-457200">
              <a:buFont typeface="+mj-lt"/>
              <a:buAutoNum type="arabicPeriod" startAt="3"/>
            </a:pPr>
            <a:r>
              <a:rPr lang="en-US" sz="2600" dirty="0" smtClean="0">
                <a:latin typeface="Times New Roman" pitchFamily="18" charset="0"/>
                <a:cs typeface="Times New Roman" pitchFamily="18" charset="0"/>
              </a:rPr>
              <a:t>Cleveland Clinic specified delivering smoking cessation advice to those with a history of smoking, while Joint Commission specified those with a history of smoking within the past year.</a:t>
            </a:r>
            <a:endParaRPr lang="en-US" sz="2600" dirty="0" smtClean="0">
              <a:latin typeface="Times New Roman" pitchFamily="18" charset="0"/>
              <a:cs typeface="Times New Roman" pitchFamily="18" charset="0"/>
            </a:endParaRPr>
          </a:p>
          <a:p>
            <a:pPr marL="857250" lvl="1"/>
            <a:endParaRPr lang="en-US" sz="2400" dirty="0" smtClean="0"/>
          </a:p>
          <a:p>
            <a:pPr marL="857250" lvl="1"/>
            <a:endParaRPr lang="en-US" sz="2400" dirty="0" smtClean="0"/>
          </a:p>
          <a:p>
            <a:pPr marL="857250" lvl="1"/>
            <a:endParaRPr lang="en-US" sz="2400" dirty="0" smtClean="0"/>
          </a:p>
          <a:p>
            <a:pPr marL="857250" lvl="1"/>
            <a:endParaRPr lang="en-US" dirty="0" smtClean="0"/>
          </a:p>
          <a:p>
            <a:pPr marL="1371600" lvl="2" indent="-457200">
              <a:buFont typeface="+mj-lt"/>
              <a:buAutoNum type="arabicPeriod"/>
            </a:pP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Cleveland Clinic. (</a:t>
            </a:r>
            <a:r>
              <a:rPr lang="en-US" dirty="0" smtClean="0">
                <a:latin typeface="Times New Roman" pitchFamily="18" charset="0"/>
                <a:cs typeface="Times New Roman" pitchFamily="18" charset="0"/>
              </a:rPr>
              <a:t>2010a). </a:t>
            </a:r>
            <a:r>
              <a:rPr lang="en-US" i="1" dirty="0">
                <a:latin typeface="Times New Roman" pitchFamily="18" charset="0"/>
                <a:cs typeface="Times New Roman" pitchFamily="18" charset="0"/>
              </a:rPr>
              <a:t>Hear Failure Care</a:t>
            </a:r>
            <a:r>
              <a:rPr lang="en-US" dirty="0">
                <a:latin typeface="Times New Roman" pitchFamily="18" charset="0"/>
                <a:cs typeface="Times New Roman" pitchFamily="18" charset="0"/>
              </a:rPr>
              <a:t>. Retrieved from Cleveland Clinic: http://</a:t>
            </a:r>
            <a:r>
              <a:rPr lang="en-US" dirty="0" smtClean="0">
                <a:latin typeface="Times New Roman" pitchFamily="18" charset="0"/>
                <a:cs typeface="Times New Roman" pitchFamily="18" charset="0"/>
              </a:rPr>
              <a:t>my.clevelandclinic.org/about/quality/heart_failure_care_2008.aspx</a:t>
            </a:r>
          </a:p>
          <a:p>
            <a:pPr>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Cleveland Clinic. (</a:t>
            </a:r>
            <a:r>
              <a:rPr lang="en-US" dirty="0" smtClean="0">
                <a:latin typeface="Times New Roman" pitchFamily="18" charset="0"/>
                <a:cs typeface="Times New Roman" pitchFamily="18" charset="0"/>
              </a:rPr>
              <a:t>2010b). </a:t>
            </a:r>
            <a:r>
              <a:rPr lang="en-US" i="1" dirty="0">
                <a:latin typeface="Times New Roman" pitchFamily="18" charset="0"/>
                <a:cs typeface="Times New Roman" pitchFamily="18" charset="0"/>
              </a:rPr>
              <a:t>Quality</a:t>
            </a:r>
            <a:r>
              <a:rPr lang="en-US" dirty="0">
                <a:latin typeface="Times New Roman" pitchFamily="18" charset="0"/>
                <a:cs typeface="Times New Roman" pitchFamily="18" charset="0"/>
              </a:rPr>
              <a:t>. Retrieved from Cleveland Clinic: http://</a:t>
            </a:r>
            <a:r>
              <a:rPr lang="en-US" dirty="0" smtClean="0">
                <a:latin typeface="Times New Roman" pitchFamily="18" charset="0"/>
                <a:cs typeface="Times New Roman" pitchFamily="18" charset="0"/>
              </a:rPr>
              <a:t>my.clevelandclinic.org/about/quality/quality.aspx</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Joint Commission. (2002). </a:t>
            </a:r>
            <a:r>
              <a:rPr lang="en-US" i="1" dirty="0" smtClean="0">
                <a:latin typeface="Times New Roman" pitchFamily="18" charset="0"/>
                <a:cs typeface="Times New Roman" pitchFamily="18" charset="0"/>
              </a:rPr>
              <a:t>A comprehensive review of development and testing for national implementation of hospital core measures. </a:t>
            </a:r>
            <a:r>
              <a:rPr lang="en-US" dirty="0" smtClean="0">
                <a:latin typeface="Times New Roman" pitchFamily="18" charset="0"/>
                <a:cs typeface="Times New Roman" pitchFamily="18" charset="0"/>
              </a:rPr>
              <a:t>Retrieved from Joint Commission: http://www.jointcommission.org/assets/1/18/A_Comprehensive_Review_of_Development_for_Core_Measures.pdf</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1400</TotalTime>
  <Words>1031</Words>
  <Application>Microsoft Office PowerPoint</Application>
  <PresentationFormat>On-screen Show (4:3)</PresentationFormat>
  <Paragraphs>50</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Comparison of Cleveland Clinic Protocol and Joint Commission Core Measure Standards</vt:lpstr>
      <vt:lpstr>Comparison of Cleveland Clinic Protocol and Joint Commission Core Measure Standards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Comparison of Cleveland Clinic Protocol and Joint Commission Core Measure Standards</dc:title>
  <dc:creator>Emma</dc:creator>
  <cp:lastModifiedBy>Emma</cp:lastModifiedBy>
  <cp:revision>36</cp:revision>
  <dcterms:created xsi:type="dcterms:W3CDTF">2010-12-02T01:11:45Z</dcterms:created>
  <dcterms:modified xsi:type="dcterms:W3CDTF">2010-12-03T00:32:24Z</dcterms:modified>
</cp:coreProperties>
</file>