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4" r:id="rId9"/>
    <p:sldId id="265" r:id="rId10"/>
    <p:sldId id="266" r:id="rId11"/>
    <p:sldId id="263"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79078" autoAdjust="0"/>
  </p:normalViewPr>
  <p:slideViewPr>
    <p:cSldViewPr>
      <p:cViewPr>
        <p:scale>
          <a:sx n="63" d="100"/>
          <a:sy n="63" d="100"/>
        </p:scale>
        <p:origin x="-159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31338C-2FAC-4C88-BC31-5556184BA85B}" type="datetimeFigureOut">
              <a:rPr lang="en-US" smtClean="0"/>
              <a:pPr/>
              <a:t>11/4/2012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ED0CD5-8D19-4F6E-A9BE-7AE554CA1A05}" type="slidenum">
              <a:rPr lang="en-US" smtClean="0"/>
              <a:pPr/>
              <a:t>‹#›</a:t>
            </a:fld>
            <a:endParaRPr lang="en-US"/>
          </a:p>
        </p:txBody>
      </p:sp>
    </p:spTree>
    <p:extLst>
      <p:ext uri="{BB962C8B-B14F-4D97-AF65-F5344CB8AC3E}">
        <p14:creationId xmlns:p14="http://schemas.microsoft.com/office/powerpoint/2010/main" val="516743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has been little research done</a:t>
            </a:r>
            <a:r>
              <a:rPr lang="en-US" baseline="0" dirty="0" smtClean="0"/>
              <a:t> in the past on romantic relationships and sexual activities in the youth who have perinatally acquired HIV. The first generation of these survivors is now reaching the adolescent age. Not only are there many health issues with HIV, but there are also developmental issues that these adolescents must deal with. The article reviewed discusses the types of sexual activities that youth who have perinatally acquired HIV participate in as well as the risk management of transmission and whether or not this information is disclosed with their partner(s). Eighteen adolescents with the age range of 13-22 participated in this study. Most admitted to having participated in non-penetrative sexual activities. Ten of the participants reported having had vaginal intercourse, and three of the eighteen participants reported having had anal intercourse. The average age that these participants began involving themselves in these activities are age fourteen for girls and age fifteen for boys. It was determined that these youth have many emotional issues when it comes to the topic of disclosing this information with their partners. One fear that causes these emotional issues is the fear of rejection once the information is disclosed. The evidence of this study related to the high number of participants who have reported taking risks proves the importance of prioritizing education youth with </a:t>
            </a:r>
            <a:r>
              <a:rPr lang="en-US" baseline="0" dirty="0" err="1" smtClean="0"/>
              <a:t>perinatly</a:t>
            </a:r>
            <a:r>
              <a:rPr lang="en-US" baseline="0" dirty="0" smtClean="0"/>
              <a:t> </a:t>
            </a:r>
            <a:r>
              <a:rPr lang="en-US" baseline="0" dirty="0" smtClean="0"/>
              <a:t>acquired HIV. (Fernet, et al, 2011, p. 393). </a:t>
            </a:r>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 Are the analysis procedures appropriate for the level of measurement?</a:t>
            </a:r>
          </a:p>
          <a:p>
            <a:r>
              <a:rPr lang="en-US" sz="1200" kern="1200" dirty="0" smtClean="0">
                <a:solidFill>
                  <a:schemeClr val="tx1"/>
                </a:solidFill>
                <a:effectLst/>
                <a:latin typeface="+mn-lt"/>
                <a:ea typeface="+mn-ea"/>
                <a:cs typeface="+mn-cs"/>
              </a:rPr>
              <a:t>The analysis procedures was indeed appropriate. The data was all recorded and transcribed. </a:t>
            </a:r>
          </a:p>
          <a:p>
            <a:r>
              <a:rPr lang="en-US" sz="1200" kern="1200" dirty="0" smtClean="0">
                <a:solidFill>
                  <a:schemeClr val="tx1"/>
                </a:solidFill>
                <a:effectLst/>
                <a:latin typeface="+mn-lt"/>
                <a:ea typeface="+mn-ea"/>
                <a:cs typeface="+mn-cs"/>
              </a:rPr>
              <a:t> b. Do the data analysis procedures answer the research question?</a:t>
            </a:r>
          </a:p>
          <a:p>
            <a:r>
              <a:rPr lang="en-US" sz="1200" kern="1200" dirty="0" smtClean="0">
                <a:solidFill>
                  <a:schemeClr val="tx1"/>
                </a:solidFill>
                <a:effectLst/>
                <a:latin typeface="+mn-lt"/>
                <a:ea typeface="+mn-ea"/>
                <a:cs typeface="+mn-cs"/>
              </a:rPr>
              <a:t>The Data analysis procedures does answer the research question. The question being “This study, which employs a mixed-method embedded strategy (qualitative supported by quantitative), describes the perspectives of youth living with HIV since birth concerning: (1) romantic involvement and sexuality; and (2) risk management including the risk of HIV transmission and partner </a:t>
            </a:r>
            <a:r>
              <a:rPr lang="en-US" sz="1200" kern="1200" dirty="0" err="1" smtClean="0">
                <a:solidFill>
                  <a:schemeClr val="tx1"/>
                </a:solidFill>
                <a:effectLst/>
                <a:latin typeface="+mn-lt"/>
                <a:ea typeface="+mn-ea"/>
                <a:cs typeface="+mn-cs"/>
              </a:rPr>
              <a:t>serostatus</a:t>
            </a:r>
            <a:r>
              <a:rPr lang="en-US" sz="1200" kern="1200" dirty="0" smtClean="0">
                <a:solidFill>
                  <a:schemeClr val="tx1"/>
                </a:solidFill>
                <a:effectLst/>
                <a:latin typeface="+mn-lt"/>
                <a:ea typeface="+mn-ea"/>
                <a:cs typeface="+mn-cs"/>
              </a:rPr>
              <a:t> disclosure (Fernet, Wong, </a:t>
            </a:r>
            <a:r>
              <a:rPr lang="en-US" sz="1200" kern="1200" dirty="0" err="1" smtClean="0">
                <a:solidFill>
                  <a:schemeClr val="tx1"/>
                </a:solidFill>
                <a:effectLst/>
                <a:latin typeface="+mn-lt"/>
                <a:ea typeface="+mn-ea"/>
                <a:cs typeface="+mn-cs"/>
              </a:rPr>
              <a:t>Richar</a:t>
            </a:r>
            <a:r>
              <a:rPr lang="en-US" sz="1200" kern="1200" dirty="0" smtClean="0">
                <a:solidFill>
                  <a:schemeClr val="tx1"/>
                </a:solidFill>
                <a:effectLst/>
                <a:latin typeface="+mn-lt"/>
                <a:ea typeface="+mn-ea"/>
                <a:cs typeface="+mn-cs"/>
              </a:rPr>
              <a:t>, Otis, Levy, Samson, Morin &amp; </a:t>
            </a:r>
            <a:r>
              <a:rPr lang="en-US" sz="1200" kern="1200" dirty="0" err="1" smtClean="0">
                <a:solidFill>
                  <a:schemeClr val="tx1"/>
                </a:solidFill>
                <a:effectLst/>
                <a:latin typeface="+mn-lt"/>
                <a:ea typeface="+mn-ea"/>
                <a:cs typeface="+mn-cs"/>
              </a:rPr>
              <a:t>Theriault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pg</a:t>
            </a:r>
            <a:r>
              <a:rPr lang="en-US" sz="1200" kern="1200" dirty="0" smtClean="0">
                <a:solidFill>
                  <a:schemeClr val="tx1"/>
                </a:solidFill>
                <a:effectLst/>
                <a:latin typeface="+mn-lt"/>
                <a:ea typeface="+mn-ea"/>
                <a:cs typeface="+mn-cs"/>
              </a:rPr>
              <a:t> 393. 2011)” The answer being that youth with HIV are having romantic relationships, and if or if not they are disclosing the fact that they are HIV positive to their sexual partners. The research goes into whether what kind of sexual acts are they performing, how many sexual partners they have, and whether or not they are telling their partners they are HIV </a:t>
            </a:r>
            <a:r>
              <a:rPr lang="en-US" sz="1200" kern="1200" dirty="0" err="1" smtClean="0">
                <a:solidFill>
                  <a:schemeClr val="tx1"/>
                </a:solidFill>
                <a:effectLst/>
                <a:latin typeface="+mn-lt"/>
                <a:ea typeface="+mn-ea"/>
                <a:cs typeface="+mn-cs"/>
              </a:rPr>
              <a:t>postive</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c. Are the results clearly presented? Tables? Figures?</a:t>
            </a:r>
          </a:p>
          <a:p>
            <a:r>
              <a:rPr lang="en-US" sz="1200" kern="1200" dirty="0" smtClean="0">
                <a:solidFill>
                  <a:schemeClr val="tx1"/>
                </a:solidFill>
                <a:effectLst/>
                <a:latin typeface="+mn-lt"/>
                <a:ea typeface="+mn-ea"/>
                <a:cs typeface="+mn-cs"/>
              </a:rPr>
              <a:t>The results of the findings are clearly represented by transcriptions and tables. The study uses a mix-method of both qualitative and quantitative. “ This methodology </a:t>
            </a:r>
            <a:r>
              <a:rPr lang="en-US" sz="1200" kern="1200" dirty="0" err="1" smtClean="0">
                <a:solidFill>
                  <a:schemeClr val="tx1"/>
                </a:solidFill>
                <a:effectLst/>
                <a:latin typeface="+mn-lt"/>
                <a:ea typeface="+mn-ea"/>
                <a:cs typeface="+mn-cs"/>
              </a:rPr>
              <a:t>favours</a:t>
            </a:r>
            <a:r>
              <a:rPr lang="en-US" sz="1200" kern="1200" dirty="0" smtClean="0">
                <a:solidFill>
                  <a:schemeClr val="tx1"/>
                </a:solidFill>
                <a:effectLst/>
                <a:latin typeface="+mn-lt"/>
                <a:ea typeface="+mn-ea"/>
                <a:cs typeface="+mn-cs"/>
              </a:rPr>
              <a:t> the validation of data and complementarity of self-reported </a:t>
            </a:r>
            <a:r>
              <a:rPr lang="en-US" sz="1200" kern="1200" dirty="0" err="1" smtClean="0">
                <a:solidFill>
                  <a:schemeClr val="tx1"/>
                </a:solidFill>
                <a:effectLst/>
                <a:latin typeface="+mn-lt"/>
                <a:ea typeface="+mn-ea"/>
                <a:cs typeface="+mn-cs"/>
              </a:rPr>
              <a:t>measres</a:t>
            </a:r>
            <a:r>
              <a:rPr lang="en-US" sz="1200" kern="1200" dirty="0" smtClean="0">
                <a:solidFill>
                  <a:schemeClr val="tx1"/>
                </a:solidFill>
                <a:effectLst/>
                <a:latin typeface="+mn-lt"/>
                <a:ea typeface="+mn-ea"/>
                <a:cs typeface="+mn-cs"/>
              </a:rPr>
              <a:t> via questionnaires, personal accounts, and face-to-face interviews” (Fernet, Wong, </a:t>
            </a:r>
            <a:r>
              <a:rPr lang="en-US" sz="1200" kern="1200" dirty="0" err="1" smtClean="0">
                <a:solidFill>
                  <a:schemeClr val="tx1"/>
                </a:solidFill>
                <a:effectLst/>
                <a:latin typeface="+mn-lt"/>
                <a:ea typeface="+mn-ea"/>
                <a:cs typeface="+mn-cs"/>
              </a:rPr>
              <a:t>Richar</a:t>
            </a:r>
            <a:r>
              <a:rPr lang="en-US" sz="1200" kern="1200" dirty="0" smtClean="0">
                <a:solidFill>
                  <a:schemeClr val="tx1"/>
                </a:solidFill>
                <a:effectLst/>
                <a:latin typeface="+mn-lt"/>
                <a:ea typeface="+mn-ea"/>
                <a:cs typeface="+mn-cs"/>
              </a:rPr>
              <a:t>, Otis, Levy, Samson, Morin &amp; </a:t>
            </a:r>
            <a:r>
              <a:rPr lang="en-US" sz="1200" kern="1200" dirty="0" err="1" smtClean="0">
                <a:solidFill>
                  <a:schemeClr val="tx1"/>
                </a:solidFill>
                <a:effectLst/>
                <a:latin typeface="+mn-lt"/>
                <a:ea typeface="+mn-ea"/>
                <a:cs typeface="+mn-cs"/>
              </a:rPr>
              <a:t>Theriault</a:t>
            </a:r>
            <a:r>
              <a:rPr lang="en-US" sz="1200" kern="1200" dirty="0" smtClean="0">
                <a:solidFill>
                  <a:schemeClr val="tx1"/>
                </a:solidFill>
                <a:effectLst/>
                <a:latin typeface="+mn-lt"/>
                <a:ea typeface="+mn-ea"/>
                <a:cs typeface="+mn-cs"/>
              </a:rPr>
              <a:t>. pg.394. 2011) So both actual quotes and tables with variables and background characteristics are used. </a:t>
            </a:r>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11</a:t>
            </a:fld>
            <a:endParaRPr lang="en-US"/>
          </a:p>
        </p:txBody>
      </p:sp>
    </p:spTree>
    <p:extLst>
      <p:ext uri="{BB962C8B-B14F-4D97-AF65-F5344CB8AC3E}">
        <p14:creationId xmlns:p14="http://schemas.microsoft.com/office/powerpoint/2010/main" val="1352662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kern="1200" dirty="0" smtClean="0">
                <a:solidFill>
                  <a:schemeClr val="tx1"/>
                </a:solidFill>
                <a:effectLst/>
                <a:latin typeface="+mn-lt"/>
                <a:ea typeface="+mn-ea"/>
                <a:cs typeface="+mn-cs"/>
              </a:rPr>
              <a:t>a. Are findings &amp; interpretations differentiated?</a:t>
            </a:r>
          </a:p>
          <a:p>
            <a:r>
              <a:rPr lang="en-US" sz="1200" kern="1200" dirty="0" smtClean="0">
                <a:solidFill>
                  <a:schemeClr val="tx1"/>
                </a:solidFill>
                <a:effectLst/>
                <a:latin typeface="+mn-lt"/>
                <a:ea typeface="+mn-ea"/>
                <a:cs typeface="+mn-cs"/>
              </a:rPr>
              <a:t>The results from the research indicate that the findings and interpretations are not differentiated. The data found is strictly from the people being studied, so there is no differentiation. </a:t>
            </a:r>
          </a:p>
          <a:p>
            <a:r>
              <a:rPr lang="en-US" sz="1200" kern="1200" dirty="0" smtClean="0">
                <a:solidFill>
                  <a:schemeClr val="tx1"/>
                </a:solidFill>
                <a:effectLst/>
                <a:latin typeface="+mn-lt"/>
                <a:ea typeface="+mn-ea"/>
                <a:cs typeface="+mn-cs"/>
              </a:rPr>
              <a:t>   b. Is the research question answered?</a:t>
            </a:r>
          </a:p>
          <a:p>
            <a:r>
              <a:rPr lang="en-US" sz="1200" kern="1200" dirty="0" smtClean="0">
                <a:solidFill>
                  <a:schemeClr val="tx1"/>
                </a:solidFill>
                <a:effectLst/>
                <a:latin typeface="+mn-lt"/>
                <a:ea typeface="+mn-ea"/>
                <a:cs typeface="+mn-cs"/>
              </a:rPr>
              <a:t>Yes, the research question is answered that HIV positive youth between the ages of 13-22 are engaging in sexual activity. To go on, the research also answers that the Youth with HIV are burdened with the fact that they have to deal with other barriers because of their condition. </a:t>
            </a:r>
          </a:p>
          <a:p>
            <a:r>
              <a:rPr lang="en-US" sz="1200" kern="1200" dirty="0" smtClean="0">
                <a:solidFill>
                  <a:schemeClr val="tx1"/>
                </a:solidFill>
                <a:effectLst/>
                <a:latin typeface="+mn-lt"/>
                <a:ea typeface="+mn-ea"/>
                <a:cs typeface="+mn-cs"/>
              </a:rPr>
              <a:t>   c. Are limitations of the study identified?</a:t>
            </a:r>
          </a:p>
          <a:p>
            <a:r>
              <a:rPr lang="en-US" sz="1200" kern="1200" dirty="0" smtClean="0">
                <a:solidFill>
                  <a:schemeClr val="tx1"/>
                </a:solidFill>
                <a:effectLst/>
                <a:latin typeface="+mn-lt"/>
                <a:ea typeface="+mn-ea"/>
                <a:cs typeface="+mn-cs"/>
              </a:rPr>
              <a:t>The Limitations of the study was that the study was a small one. Only 18 participants were used in this research. They had 29 participants who fit the criteria, but because of lack of communication, or who quit the study, they were left with only 18 participants. So the study was small. </a:t>
            </a:r>
          </a:p>
          <a:p>
            <a:r>
              <a:rPr lang="en-US" sz="1200" kern="1200" dirty="0" smtClean="0">
                <a:solidFill>
                  <a:schemeClr val="tx1"/>
                </a:solidFill>
                <a:effectLst/>
                <a:latin typeface="+mn-lt"/>
                <a:ea typeface="+mn-ea"/>
                <a:cs typeface="+mn-cs"/>
              </a:rPr>
              <a:t>   d. Are implications for nursing addressed?</a:t>
            </a:r>
          </a:p>
          <a:p>
            <a:r>
              <a:rPr lang="en-US" sz="1200" kern="1200" dirty="0" smtClean="0">
                <a:solidFill>
                  <a:schemeClr val="tx1"/>
                </a:solidFill>
                <a:effectLst/>
                <a:latin typeface="+mn-lt"/>
                <a:ea typeface="+mn-ea"/>
                <a:cs typeface="+mn-cs"/>
              </a:rPr>
              <a:t>Implications for nursing are not addressed in this study. However, Sexual health and well being are universal in everyone whether or not they have HIV. It is important to address sexual health as a nurse. You have to ask those questions of whether or not you are sexually active. This study shows that youth with HIV are sexually active. </a:t>
            </a:r>
          </a:p>
          <a:p>
            <a:r>
              <a:rPr lang="en-US" sz="1200" kern="1200" dirty="0" smtClean="0">
                <a:solidFill>
                  <a:schemeClr val="tx1"/>
                </a:solidFill>
                <a:effectLst/>
                <a:latin typeface="+mn-lt"/>
                <a:ea typeface="+mn-ea"/>
                <a:cs typeface="+mn-cs"/>
              </a:rPr>
              <a:t>   e. Are the results generalizable? To whom?</a:t>
            </a:r>
          </a:p>
          <a:p>
            <a:r>
              <a:rPr lang="en-US" sz="1200" kern="1200" dirty="0" smtClean="0">
                <a:solidFill>
                  <a:schemeClr val="tx1"/>
                </a:solidFill>
                <a:effectLst/>
                <a:latin typeface="+mn-lt"/>
                <a:ea typeface="+mn-ea"/>
                <a:cs typeface="+mn-cs"/>
              </a:rPr>
              <a:t>No, the results are not generalizable. The study was too small, and all of the participants were from Canada. Had this study been on a lager scale and in other parts of the world, then it could have been generalizable.</a:t>
            </a:r>
          </a:p>
          <a:p>
            <a:r>
              <a:rPr lang="en-US" sz="1200" kern="1200" dirty="0" smtClean="0">
                <a:solidFill>
                  <a:schemeClr val="tx1"/>
                </a:solidFill>
                <a:effectLst/>
                <a:latin typeface="+mn-lt"/>
                <a:ea typeface="+mn-ea"/>
                <a:cs typeface="+mn-cs"/>
              </a:rPr>
              <a:t>   f. Are recommendations for future research identified:</a:t>
            </a:r>
          </a:p>
          <a:p>
            <a:r>
              <a:rPr lang="en-US" sz="1200" kern="1200" dirty="0" smtClean="0">
                <a:solidFill>
                  <a:schemeClr val="tx1"/>
                </a:solidFill>
                <a:effectLst/>
                <a:latin typeface="+mn-lt"/>
                <a:ea typeface="+mn-ea"/>
                <a:cs typeface="+mn-cs"/>
              </a:rPr>
              <a:t>The study actually does give recommendations for future research. They suggest that “future research must specifically target romantic relationships and its different features, for example: romantic involvement, partner identity, relationship content, relationship quality, and cognitive and emotional process in the relationship” (Fernet, Wong, </a:t>
            </a:r>
            <a:r>
              <a:rPr lang="en-US" sz="1200" kern="1200" dirty="0" err="1" smtClean="0">
                <a:solidFill>
                  <a:schemeClr val="tx1"/>
                </a:solidFill>
                <a:effectLst/>
                <a:latin typeface="+mn-lt"/>
                <a:ea typeface="+mn-ea"/>
                <a:cs typeface="+mn-cs"/>
              </a:rPr>
              <a:t>Richar</a:t>
            </a:r>
            <a:r>
              <a:rPr lang="en-US" sz="1200" kern="1200" dirty="0" smtClean="0">
                <a:solidFill>
                  <a:schemeClr val="tx1"/>
                </a:solidFill>
                <a:effectLst/>
                <a:latin typeface="+mn-lt"/>
                <a:ea typeface="+mn-ea"/>
                <a:cs typeface="+mn-cs"/>
              </a:rPr>
              <a:t>, Otis, Levy, Samson, Morin &amp; </a:t>
            </a:r>
            <a:r>
              <a:rPr lang="en-US" sz="1200" kern="1200" dirty="0" err="1" smtClean="0">
                <a:solidFill>
                  <a:schemeClr val="tx1"/>
                </a:solidFill>
                <a:effectLst/>
                <a:latin typeface="+mn-lt"/>
                <a:ea typeface="+mn-ea"/>
                <a:cs typeface="+mn-cs"/>
              </a:rPr>
              <a:t>Theriault</a:t>
            </a:r>
            <a:r>
              <a:rPr lang="en-US" sz="1200" kern="1200" dirty="0" smtClean="0">
                <a:solidFill>
                  <a:schemeClr val="tx1"/>
                </a:solidFill>
                <a:effectLst/>
                <a:latin typeface="+mn-lt"/>
                <a:ea typeface="+mn-ea"/>
                <a:cs typeface="+mn-cs"/>
              </a:rPr>
              <a:t>. pg. 399. 2011).</a:t>
            </a:r>
          </a:p>
          <a:p>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12</a:t>
            </a:fld>
            <a:endParaRPr lang="en-US"/>
          </a:p>
        </p:txBody>
      </p:sp>
    </p:spTree>
    <p:extLst>
      <p:ext uri="{BB962C8B-B14F-4D97-AF65-F5344CB8AC3E}">
        <p14:creationId xmlns:p14="http://schemas.microsoft.com/office/powerpoint/2010/main" val="23972046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13</a:t>
            </a:fld>
            <a:endParaRPr lang="en-US"/>
          </a:p>
        </p:txBody>
      </p:sp>
    </p:spTree>
    <p:extLst>
      <p:ext uri="{BB962C8B-B14F-4D97-AF65-F5344CB8AC3E}">
        <p14:creationId xmlns:p14="http://schemas.microsoft.com/office/powerpoint/2010/main" val="2665103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summary</a:t>
            </a:r>
            <a:r>
              <a:rPr lang="en-US" baseline="0" dirty="0" smtClean="0"/>
              <a:t> begins to explain the statistics that were obtained based on the types of sexual activities that teens with perinatally acquired HIV are involved in as well as the risks that they are taking. This problem is clearly stated in the article and is well explained. The purpose of the article is also clearly stated and is described through the discussion of the problem. The purpose is to discover the “romantic involvement and sexuality; and risk management including the risk of transmission and partner </a:t>
            </a:r>
            <a:r>
              <a:rPr lang="en-US" baseline="0" dirty="0" err="1" smtClean="0"/>
              <a:t>serostatus</a:t>
            </a:r>
            <a:r>
              <a:rPr lang="en-US" baseline="0" dirty="0" smtClean="0"/>
              <a:t> disclosure,” (Fernet, et al, 2011, p. 393). This topic is researchable based on the numerous references provided by the authors. Perinatally acquired HIV is also a very important topic to nursing because of all of the health related issues. The education needed for this youth is another important factor that nurses should involve themselves with if ever caring for youth with perinatally acquired HIV. </a:t>
            </a:r>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study of perinatally</a:t>
            </a:r>
            <a:r>
              <a:rPr lang="en-US" baseline="0" dirty="0" smtClean="0"/>
              <a:t> acquired HIV in youth is not based on a framework and the framework is not clearly stated within the article. The framework within a study is often times the most difficult to identify. However, it can be determined that the framework is based on researching “(1) romantic involvement and sexuality; and (2) risk management including the risk of HIV transmission and partner </a:t>
            </a:r>
            <a:r>
              <a:rPr lang="en-US" baseline="0" dirty="0" err="1" smtClean="0"/>
              <a:t>serostatus</a:t>
            </a:r>
            <a:r>
              <a:rPr lang="en-US" baseline="0" dirty="0" smtClean="0"/>
              <a:t> disclosure,” (Fernet, et al, 2011, p. 393). This framework does fit the problem because identifying these factors is very important in assessing what kind of education should be addressed in this population as well as the severity of risks for this population. The concepts and risks are also not clearly identified within the article. </a:t>
            </a:r>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review of the literature was thorough, appropriate, and organized. It was very easy to follow what information came from where, and it was also clear that the literature utilized in this article was current. While there are older articles, one dating back to 1991, there are also more current articles used. The most recent information came from an article dated from 2009. It is safe to say that there is a good mix of new and old information within the article. The article has also been well critiqued by the peers of the authors. Universities, as well as councils, were involved in the critiquing process. Also, it would not appear as though there are any gaps in the knowledge or the problem. The only possible gap would be that further research is needed. This study used a relatively small group of participants. To gain even more knowledge in this field of study, more research needs to be done and longitudinal studies are needed.</a:t>
            </a:r>
            <a:endParaRPr lang="en-US" dirty="0" smtClean="0"/>
          </a:p>
          <a:p>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5</a:t>
            </a:fld>
            <a:endParaRPr lang="en-US"/>
          </a:p>
        </p:txBody>
      </p:sp>
    </p:spTree>
    <p:extLst>
      <p:ext uri="{BB962C8B-B14F-4D97-AF65-F5344CB8AC3E}">
        <p14:creationId xmlns:p14="http://schemas.microsoft.com/office/powerpoint/2010/main" val="3292335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research</a:t>
            </a:r>
            <a:r>
              <a:rPr lang="en-US" baseline="0" dirty="0" smtClean="0"/>
              <a:t> hypothesis is clearly stated within the article. </a:t>
            </a:r>
            <a:r>
              <a:rPr lang="en-US" dirty="0" smtClean="0"/>
              <a:t>Fernet, M., Wong, K., Richard, M., Otis, J., </a:t>
            </a:r>
            <a:r>
              <a:rPr lang="en-US" dirty="0" err="1" smtClean="0"/>
              <a:t>Lévy</a:t>
            </a:r>
            <a:r>
              <a:rPr lang="en-US" dirty="0" smtClean="0"/>
              <a:t>, J. J., </a:t>
            </a:r>
            <a:r>
              <a:rPr lang="en-US" dirty="0" err="1" smtClean="0"/>
              <a:t>Lapointe</a:t>
            </a:r>
            <a:r>
              <a:rPr lang="en-US" dirty="0" smtClean="0"/>
              <a:t>, N., Samson, J., Morin, G.,</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Th</a:t>
            </a:r>
            <a:r>
              <a:rPr lang="en-US" dirty="0" err="1" smtClean="0"/>
              <a:t>é</a:t>
            </a:r>
            <a:r>
              <a:rPr lang="en-US" sz="1200" kern="1200" baseline="0" dirty="0" err="1" smtClean="0">
                <a:solidFill>
                  <a:schemeClr val="tx1"/>
                </a:solidFill>
                <a:latin typeface="+mn-lt"/>
                <a:ea typeface="+mn-ea"/>
                <a:cs typeface="+mn-cs"/>
              </a:rPr>
              <a:t>riault</a:t>
            </a:r>
            <a:r>
              <a:rPr lang="en-US" sz="1200" kern="1200" baseline="0" dirty="0" smtClean="0">
                <a:solidFill>
                  <a:schemeClr val="tx1"/>
                </a:solidFill>
                <a:latin typeface="+mn-lt"/>
                <a:ea typeface="+mn-ea"/>
                <a:cs typeface="+mn-cs"/>
              </a:rPr>
              <a:t>, J.,</a:t>
            </a:r>
            <a:r>
              <a:rPr lang="en-US" dirty="0" smtClean="0"/>
              <a:t> &amp; </a:t>
            </a:r>
            <a:r>
              <a:rPr lang="en-US" dirty="0" err="1" smtClean="0"/>
              <a:t>Trottier</a:t>
            </a:r>
            <a:r>
              <a:rPr lang="en-US" dirty="0" smtClean="0"/>
              <a:t>, G. (2011) express how risk</a:t>
            </a:r>
            <a:r>
              <a:rPr lang="en-US" baseline="0" dirty="0" smtClean="0"/>
              <a:t> perception changed and tended to become more relative with time and experiences. Those who had a sexual experience without an incident would tend to believe that they could do so again without an incident. Thus, resulting in more unnecessary risk and exposure of others. It is believed that there is a need to prioritize sexual health issues for those whom were born with HIV. The authors also present their findings in a way that make it researchable as it was stated. Based on the issue at hand, it can easily be seen how to go about researching more into the problem. The authors walk you through how they semi-interviewed the participants and had them fill out self-reported questionnaires regarding their relationships and sexual exploits. It can be seen that the research hypothesis related logically to the problem and the discussion. The way that the authors went about collecting the data, getting the information straight from those whom the information is about, was the best logical course of action. Other than observation and self-reported behavior, there is not much other way to obtain the data to prove or disprove the purpose of the article. </a:t>
            </a:r>
            <a:endParaRPr lang="en-US" dirty="0" smtClean="0"/>
          </a:p>
          <a:p>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6</a:t>
            </a:fld>
            <a:endParaRPr lang="en-US"/>
          </a:p>
        </p:txBody>
      </p:sp>
    </p:spTree>
    <p:extLst>
      <p:ext uri="{BB962C8B-B14F-4D97-AF65-F5344CB8AC3E}">
        <p14:creationId xmlns:p14="http://schemas.microsoft.com/office/powerpoint/2010/main" val="3068069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variables within</a:t>
            </a:r>
            <a:r>
              <a:rPr lang="en-US" baseline="0" dirty="0" smtClean="0"/>
              <a:t> the article are clearly identified. Not only was a fully comprised list of all of the questions within the interview provided, but all of the questions from the questionnaire and the characteristics of those being questioned were also provided. The variables given, such as the sex and age of the participants, are independent variables. Some of the data obtained is dependent. For example, the answers obtained from the questions in the interview and questionnaire are based on experiences and reactions to those experiences. The reactions are dependent on how the initial experience played out for them. For the most part, the data involved in this study were independent variables. </a:t>
            </a:r>
          </a:p>
          <a:p>
            <a:endParaRPr lang="en-US" dirty="0" smtClean="0"/>
          </a:p>
          <a:p>
            <a:r>
              <a:rPr lang="en-US" dirty="0" smtClean="0"/>
              <a:t>While neither operational or conceptual definitions were given, it</a:t>
            </a:r>
            <a:r>
              <a:rPr lang="en-US" baseline="0" dirty="0" smtClean="0"/>
              <a:t> can be inferred that this study was done in an operational manner. Since this is dealing with something that has actually happened, and is not a theory, this is operationally based. There are also intervening variables involved in this study. Or example, if the participant was previously rejected when expressing to their partner that they had HIV, they were fearful to tell their next partner. The participant’s fear of rejection weighed in on their decision in telling future partners. </a:t>
            </a:r>
            <a:endParaRPr lang="en-US" dirty="0" smtClean="0"/>
          </a:p>
          <a:p>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7</a:t>
            </a:fld>
            <a:endParaRPr lang="en-US"/>
          </a:p>
        </p:txBody>
      </p:sp>
    </p:spTree>
    <p:extLst>
      <p:ext uri="{BB962C8B-B14F-4D97-AF65-F5344CB8AC3E}">
        <p14:creationId xmlns:p14="http://schemas.microsoft.com/office/powerpoint/2010/main" val="1873992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mixed</a:t>
            </a:r>
            <a:r>
              <a:rPr lang="en-US" baseline="0" dirty="0" smtClean="0"/>
              <a:t> method design was used to get around reticence related to HIV, sexuality, and biases of social desirability.  This method was used to validate the data and complementarity of self-reported measures.  A descriptive approach using SPSS 16.0 was used to conduct this study.  On issues concerning romantic relationships, sexuality, risk management, and disclosure content a mixed coding approach was used, supported by ATLAS/</a:t>
            </a:r>
            <a:r>
              <a:rPr lang="en-US" baseline="0" dirty="0" err="1" smtClean="0"/>
              <a:t>ti</a:t>
            </a:r>
            <a:r>
              <a:rPr lang="en-US" baseline="0" dirty="0" smtClean="0"/>
              <a:t> V.5 software. This design is appropriate for the research problem because it is statistical research the related to a specific population of people. Internal validity was not discussed. </a:t>
            </a:r>
            <a:r>
              <a:rPr lang="en-US" baseline="0" dirty="0" smtClean="0"/>
              <a:t>(Fernet, et al, 2011, p. 394). </a:t>
            </a:r>
            <a:endParaRPr lang="en-US" dirty="0" smtClean="0"/>
          </a:p>
          <a:p>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8</a:t>
            </a:fld>
            <a:endParaRPr lang="en-US"/>
          </a:p>
        </p:txBody>
      </p:sp>
    </p:spTree>
    <p:extLst>
      <p:ext uri="{BB962C8B-B14F-4D97-AF65-F5344CB8AC3E}">
        <p14:creationId xmlns:p14="http://schemas.microsoft.com/office/powerpoint/2010/main" val="3938267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sample</a:t>
            </a:r>
            <a:r>
              <a:rPr lang="en-US" baseline="0" dirty="0" smtClean="0"/>
              <a:t> size is described as being composed of eighteen youths with perinatally acquired HIV.  These youths were recruited from a sample of 29 youths that were targeted because they had been a part of a previous study done three years ago.  At the time of the second study, 1/3 of these participants were over the age of 18.  The same social worker that had done the initial interviews had contacted the participants for this study. This study is described as being representative of this specific population.  The article specified that this study was carried out on a relatively small sample, and does not suggest generalizability of the results beyond the group studied. The sample size consisted of seven boys and eleven girls aged 13-22 years old.  Six of the participants were identified as Haitian, five as African, two as Canadian, and five of mixed origin.  Protection of the subjects was addressed.  The participants that were over 18 signed consent forms while the participants that were under 18 required parental consents.  Pseudonyms were used to maintain anonymity for the participants.  Ethical approval was received from the CHU Sainte-Justine. </a:t>
            </a:r>
            <a:r>
              <a:rPr lang="en-US" baseline="0" dirty="0" smtClean="0"/>
              <a:t>(Fernet, et al, 2011, p. 394). </a:t>
            </a:r>
            <a:endParaRPr lang="en-US" dirty="0" smtClean="0"/>
          </a:p>
          <a:p>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9</a:t>
            </a:fld>
            <a:endParaRPr lang="en-US"/>
          </a:p>
        </p:txBody>
      </p:sp>
    </p:spTree>
    <p:extLst>
      <p:ext uri="{BB962C8B-B14F-4D97-AF65-F5344CB8AC3E}">
        <p14:creationId xmlns:p14="http://schemas.microsoft.com/office/powerpoint/2010/main" val="2396482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When collecting data for this study, ninety minute individual semi-structured interviews were conducted.  These interviews were given dependent on the participants preference.  Ten participants chose to do the interviews at their home, seven in a hospital setting, and one in a children protection services center.  The entirety of the interviews were recorded and later transcribed.  The interviews consisted of the personal accounts of each participant and their sexual experiences.  </a:t>
            </a:r>
            <a:r>
              <a:rPr lang="en-US" baseline="0" dirty="0" smtClean="0"/>
              <a:t> Following the interviews, questionnaires containing forty closed ended questions were given.  These questions were used to measure the most frequent concerns expressed during individual data.  Patterns were identified and regrouped into conceptual categories and suggest revisions were made to ensure reliability and validation of the results.  The data collection for this specific study is appropriate.  The personal accounts of each participant were noted and used to answer the research questions. (Fernet, et al, 2011, p. 394).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ECED0CD5-8D19-4F6E-A9BE-7AE554CA1A05}" type="slidenum">
              <a:rPr lang="en-US" smtClean="0"/>
              <a:pPr/>
              <a:t>10</a:t>
            </a:fld>
            <a:endParaRPr lang="en-US"/>
          </a:p>
        </p:txBody>
      </p:sp>
    </p:spTree>
    <p:extLst>
      <p:ext uri="{BB962C8B-B14F-4D97-AF65-F5344CB8AC3E}">
        <p14:creationId xmlns:p14="http://schemas.microsoft.com/office/powerpoint/2010/main" val="3296076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86F835-3EFA-4D1F-B16A-086A3D55B0D0}" type="datetimeFigureOut">
              <a:rPr lang="en-US" smtClean="0"/>
              <a:pPr/>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6F835-3EFA-4D1F-B16A-086A3D55B0D0}" type="datetimeFigureOut">
              <a:rPr lang="en-US" smtClean="0"/>
              <a:pPr/>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6F835-3EFA-4D1F-B16A-086A3D55B0D0}" type="datetimeFigureOut">
              <a:rPr lang="en-US" smtClean="0"/>
              <a:pPr/>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6F835-3EFA-4D1F-B16A-086A3D55B0D0}" type="datetimeFigureOut">
              <a:rPr lang="en-US" smtClean="0"/>
              <a:pPr/>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86F835-3EFA-4D1F-B16A-086A3D55B0D0}" type="datetimeFigureOut">
              <a:rPr lang="en-US" smtClean="0"/>
              <a:pPr/>
              <a:t>11/4/2012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86F835-3EFA-4D1F-B16A-086A3D55B0D0}" type="datetimeFigureOut">
              <a:rPr lang="en-US" smtClean="0"/>
              <a:pPr/>
              <a:t>11/4/2012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86F835-3EFA-4D1F-B16A-086A3D55B0D0}" type="datetimeFigureOut">
              <a:rPr lang="en-US" smtClean="0"/>
              <a:pPr/>
              <a:t>11/4/2012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86F835-3EFA-4D1F-B16A-086A3D55B0D0}" type="datetimeFigureOut">
              <a:rPr lang="en-US" smtClean="0"/>
              <a:pPr/>
              <a:t>11/4/2012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6F835-3EFA-4D1F-B16A-086A3D55B0D0}" type="datetimeFigureOut">
              <a:rPr lang="en-US" smtClean="0"/>
              <a:pPr/>
              <a:t>11/4/2012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86F835-3EFA-4D1F-B16A-086A3D55B0D0}" type="datetimeFigureOut">
              <a:rPr lang="en-US" smtClean="0"/>
              <a:pPr/>
              <a:t>11/4/2012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86F835-3EFA-4D1F-B16A-086A3D55B0D0}" type="datetimeFigureOut">
              <a:rPr lang="en-US" smtClean="0"/>
              <a:pPr/>
              <a:t>11/4/2012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4CB36-7565-4273-8EE7-4769D8D8D5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6F835-3EFA-4D1F-B16A-086A3D55B0D0}" type="datetimeFigureOut">
              <a:rPr lang="en-US" smtClean="0"/>
              <a:pPr/>
              <a:t>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64CB36-7565-4273-8EE7-4769D8D8D5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arch.ebscohost.com/login.aspx?direct=true&amp;db=rzh&amp;AN=2010965204&amp;site=nrc-liv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mtClean="0"/>
              <a:t>Quantitative </a:t>
            </a:r>
            <a:r>
              <a:rPr lang="en-US" dirty="0"/>
              <a:t>Research Analysis</a:t>
            </a:r>
            <a:br>
              <a:rPr lang="en-US" dirty="0"/>
            </a:br>
            <a:r>
              <a:rPr lang="en-US" dirty="0" smtClean="0"/>
              <a:t>By: Emily Karraker, Amanda Miller, Kelsey Perez, &amp; Gentry Scott</a:t>
            </a:r>
            <a:r>
              <a:rPr lang="en-US" dirty="0"/>
              <a:t/>
            </a:r>
            <a:br>
              <a:rPr lang="en-US" dirty="0"/>
            </a:br>
            <a:endParaRPr lang="en-US" dirty="0"/>
          </a:p>
        </p:txBody>
      </p:sp>
      <p:sp>
        <p:nvSpPr>
          <p:cNvPr id="3" name="Subtitle 2"/>
          <p:cNvSpPr>
            <a:spLocks noGrp="1"/>
          </p:cNvSpPr>
          <p:nvPr>
            <p:ph type="subTitle" idx="1"/>
          </p:nvPr>
        </p:nvSpPr>
        <p:spPr/>
        <p:txBody>
          <a:bodyPr>
            <a:normAutofit/>
          </a:bodyPr>
          <a:lstStyle/>
          <a:p>
            <a:r>
              <a:rPr lang="en-US" dirty="0" smtClean="0"/>
              <a:t>Nursing Research N302</a:t>
            </a:r>
          </a:p>
          <a:p>
            <a:r>
              <a:rPr lang="en-US" dirty="0" smtClean="0"/>
              <a:t>November, 4, 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lstStyle/>
          <a:p>
            <a:r>
              <a:rPr lang="en-US" dirty="0" smtClean="0"/>
              <a:t>Questionnaires, personal accounts, face to face interviews</a:t>
            </a:r>
          </a:p>
          <a:p>
            <a:pPr marL="0" indent="0">
              <a:buNone/>
            </a:pPr>
            <a:endParaRPr lang="en-US" dirty="0"/>
          </a:p>
          <a:p>
            <a:r>
              <a:rPr lang="en-US" dirty="0" smtClean="0"/>
              <a:t>Data collection results appropriate</a:t>
            </a:r>
          </a:p>
          <a:p>
            <a:endParaRPr lang="en-US" dirty="0"/>
          </a:p>
          <a:p>
            <a:r>
              <a:rPr lang="en-US" dirty="0" smtClean="0"/>
              <a:t>Reliability and validity addressed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878579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 </a:t>
            </a:r>
            <a:endParaRPr lang="en-US" dirty="0"/>
          </a:p>
        </p:txBody>
      </p:sp>
      <p:sp>
        <p:nvSpPr>
          <p:cNvPr id="3" name="Content Placeholder 2"/>
          <p:cNvSpPr>
            <a:spLocks noGrp="1"/>
          </p:cNvSpPr>
          <p:nvPr>
            <p:ph idx="1"/>
          </p:nvPr>
        </p:nvSpPr>
        <p:spPr/>
        <p:txBody>
          <a:bodyPr/>
          <a:lstStyle/>
          <a:p>
            <a:r>
              <a:rPr lang="en-US" dirty="0"/>
              <a:t>Appropriate for the level of measurement</a:t>
            </a:r>
          </a:p>
          <a:p>
            <a:pPr lvl="1"/>
            <a:r>
              <a:rPr lang="en-US" dirty="0" smtClean="0"/>
              <a:t>Data </a:t>
            </a:r>
            <a:r>
              <a:rPr lang="en-US" dirty="0"/>
              <a:t>was recorded and transcribed</a:t>
            </a:r>
          </a:p>
          <a:p>
            <a:r>
              <a:rPr lang="en-US" dirty="0" smtClean="0"/>
              <a:t>Research </a:t>
            </a:r>
            <a:r>
              <a:rPr lang="en-US" dirty="0"/>
              <a:t>question answered that adolescents are engaging in sexual activity and some are using safety precautions </a:t>
            </a:r>
            <a:r>
              <a:rPr lang="en-US" dirty="0" smtClean="0"/>
              <a:t>i.e</a:t>
            </a:r>
            <a:r>
              <a:rPr lang="en-US" dirty="0"/>
              <a:t>. Condoms. </a:t>
            </a:r>
          </a:p>
          <a:p>
            <a:r>
              <a:rPr lang="en-US" dirty="0" smtClean="0"/>
              <a:t>Results </a:t>
            </a:r>
            <a:r>
              <a:rPr lang="en-US" dirty="0"/>
              <a:t>are clearly presented in tables and from transcriptions of the </a:t>
            </a:r>
            <a:r>
              <a:rPr lang="en-US" dirty="0" smtClean="0"/>
              <a:t>participants </a:t>
            </a:r>
            <a:r>
              <a:rPr lang="en-US" dirty="0"/>
              <a:t>themselves point</a:t>
            </a:r>
          </a:p>
          <a:p>
            <a:endParaRPr lang="en-US" dirty="0"/>
          </a:p>
        </p:txBody>
      </p:sp>
    </p:spTree>
    <p:extLst>
      <p:ext uri="{BB962C8B-B14F-4D97-AF65-F5344CB8AC3E}">
        <p14:creationId xmlns:p14="http://schemas.microsoft.com/office/powerpoint/2010/main" val="2902600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 Conclusions, Discussion of Findings</a:t>
            </a:r>
            <a:endParaRPr lang="en-US" dirty="0"/>
          </a:p>
        </p:txBody>
      </p:sp>
      <p:sp>
        <p:nvSpPr>
          <p:cNvPr id="3" name="Content Placeholder 2"/>
          <p:cNvSpPr>
            <a:spLocks noGrp="1"/>
          </p:cNvSpPr>
          <p:nvPr>
            <p:ph idx="1"/>
          </p:nvPr>
        </p:nvSpPr>
        <p:spPr/>
        <p:txBody>
          <a:bodyPr>
            <a:normAutofit fontScale="92500" lnSpcReduction="20000"/>
          </a:bodyPr>
          <a:lstStyle/>
          <a:p>
            <a:r>
              <a:rPr lang="en-US" dirty="0"/>
              <a:t>Data is strictly from participants themselves and not differentiated </a:t>
            </a:r>
          </a:p>
          <a:p>
            <a:r>
              <a:rPr lang="en-US" dirty="0" smtClean="0"/>
              <a:t>Research </a:t>
            </a:r>
            <a:r>
              <a:rPr lang="en-US" dirty="0"/>
              <a:t>question of “romantic involvement and sexuality and risk management including the risk of HIV transmission and partner </a:t>
            </a:r>
            <a:r>
              <a:rPr lang="en-US" dirty="0" err="1"/>
              <a:t>serostatus</a:t>
            </a:r>
            <a:r>
              <a:rPr lang="en-US" dirty="0"/>
              <a:t> disclosure” (Fernet, Wong, </a:t>
            </a:r>
            <a:r>
              <a:rPr lang="en-US" dirty="0" err="1"/>
              <a:t>Richar</a:t>
            </a:r>
            <a:r>
              <a:rPr lang="en-US" dirty="0"/>
              <a:t>, Otis, Levy, Samson, Morin &amp; </a:t>
            </a:r>
            <a:r>
              <a:rPr lang="en-US" dirty="0" err="1"/>
              <a:t>Theriault</a:t>
            </a:r>
            <a:r>
              <a:rPr lang="en-US" dirty="0"/>
              <a:t>. pg. 393. 2011) are answered. </a:t>
            </a:r>
          </a:p>
          <a:p>
            <a:r>
              <a:rPr lang="en-US" dirty="0" smtClean="0"/>
              <a:t>Limitations </a:t>
            </a:r>
            <a:r>
              <a:rPr lang="en-US" dirty="0"/>
              <a:t>for the study was that it was a small group of participants in the study</a:t>
            </a:r>
          </a:p>
          <a:p>
            <a:r>
              <a:rPr lang="en-US" dirty="0" smtClean="0"/>
              <a:t>No </a:t>
            </a:r>
            <a:r>
              <a:rPr lang="en-US" dirty="0"/>
              <a:t>implications for nursing were discussed</a:t>
            </a:r>
          </a:p>
        </p:txBody>
      </p:sp>
    </p:spTree>
    <p:extLst>
      <p:ext uri="{BB962C8B-B14F-4D97-AF65-F5344CB8AC3E}">
        <p14:creationId xmlns:p14="http://schemas.microsoft.com/office/powerpoint/2010/main" val="1462458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Overall Evaluation</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The study of adolescents born with HIV who are sexually active is an extremely sensitive subject that is rarely even spoken of. However, the research is showing that those born with HIV, are in fact, having sexual relationships. Whether or not they are disclosing the fact to their sexual partners is also controversial. If they do not tell, they are at risk of legal ramifications, but if they do tell they are at risk of rejection. For nurses, it is important that no matter the patient population, sexual health and safety must be discussed in order for those engaging in sexual acts to not only protect themselves from harm, but those they want to be with as well. </a:t>
            </a:r>
          </a:p>
          <a:p>
            <a:pPr marL="0" indent="0">
              <a:buNone/>
            </a:pPr>
            <a:endParaRPr lang="en-US" dirty="0"/>
          </a:p>
        </p:txBody>
      </p:sp>
    </p:spTree>
    <p:extLst>
      <p:ext uri="{BB962C8B-B14F-4D97-AF65-F5344CB8AC3E}">
        <p14:creationId xmlns:p14="http://schemas.microsoft.com/office/powerpoint/2010/main" val="1918932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References</a:t>
            </a:r>
            <a:endParaRPr lang="en-US" dirty="0"/>
          </a:p>
        </p:txBody>
      </p:sp>
      <p:sp>
        <p:nvSpPr>
          <p:cNvPr id="3" name="Content Placeholder 2"/>
          <p:cNvSpPr>
            <a:spLocks noGrp="1"/>
          </p:cNvSpPr>
          <p:nvPr>
            <p:ph idx="1"/>
          </p:nvPr>
        </p:nvSpPr>
        <p:spPr/>
        <p:txBody>
          <a:bodyPr/>
          <a:lstStyle/>
          <a:p>
            <a:pPr marL="0" indent="0">
              <a:buNone/>
            </a:pPr>
            <a:r>
              <a:rPr lang="en-US" dirty="0" smtClean="0"/>
              <a:t>	Fernet</a:t>
            </a:r>
            <a:r>
              <a:rPr lang="en-US" dirty="0"/>
              <a:t>, M., Wong, K., Richard, M., Otis, J., Levy, J. J., </a:t>
            </a:r>
            <a:r>
              <a:rPr lang="en-US" dirty="0" err="1"/>
              <a:t>Lapointe</a:t>
            </a:r>
            <a:r>
              <a:rPr lang="en-US" dirty="0"/>
              <a:t>, N., &amp; ... </a:t>
            </a:r>
            <a:r>
              <a:rPr lang="en-US" dirty="0" err="1"/>
              <a:t>Trottier</a:t>
            </a:r>
            <a:r>
              <a:rPr lang="en-US" dirty="0"/>
              <a:t>, G. (2011). Romantic relationships and sexual activities of the first generation of youth living with HIV since birth. </a:t>
            </a:r>
            <a:r>
              <a:rPr lang="en-US" i="1" dirty="0"/>
              <a:t>AIDS Care</a:t>
            </a:r>
            <a:r>
              <a:rPr lang="en-US" dirty="0"/>
              <a:t>, </a:t>
            </a:r>
            <a:r>
              <a:rPr lang="en-US" i="1" dirty="0"/>
              <a:t>23</a:t>
            </a:r>
            <a:r>
              <a:rPr lang="en-US" dirty="0"/>
              <a:t>(4), 393-400. doi:10.1080/09540121.2010.51633. Retrieved </a:t>
            </a:r>
            <a:r>
              <a:rPr lang="en-US" dirty="0" err="1"/>
              <a:t>from.</a:t>
            </a:r>
            <a:r>
              <a:rPr lang="en-US" dirty="0" err="1">
                <a:hlinkClick r:id="rId2"/>
              </a:rPr>
              <a:t>http</a:t>
            </a:r>
            <a:r>
              <a:rPr lang="en-US" dirty="0">
                <a:hlinkClick r:id="rId2"/>
              </a:rPr>
              <a:t>://search.ebscohost.com/</a:t>
            </a:r>
            <a:r>
              <a:rPr lang="en-US" dirty="0" err="1">
                <a:hlinkClick r:id="rId2"/>
              </a:rPr>
              <a:t>login.aspx?direct</a:t>
            </a:r>
            <a:r>
              <a:rPr lang="en-US" dirty="0">
                <a:hlinkClick r:id="rId2"/>
              </a:rPr>
              <a:t>=</a:t>
            </a:r>
            <a:r>
              <a:rPr lang="en-US" dirty="0" err="1">
                <a:hlinkClick r:id="rId2"/>
              </a:rPr>
              <a:t>true&amp;db</a:t>
            </a:r>
            <a:r>
              <a:rPr lang="en-US" dirty="0">
                <a:hlinkClick r:id="rId2"/>
              </a:rPr>
              <a:t>=</a:t>
            </a:r>
            <a:r>
              <a:rPr lang="en-US" dirty="0" err="1">
                <a:hlinkClick r:id="rId2"/>
              </a:rPr>
              <a:t>rzh&amp;AN</a:t>
            </a:r>
            <a:r>
              <a:rPr lang="en-US" dirty="0">
                <a:hlinkClick r:id="rId2"/>
              </a:rPr>
              <a:t>=2010965204&amp;site=</a:t>
            </a:r>
            <a:r>
              <a:rPr lang="en-US" dirty="0" err="1">
                <a:hlinkClick r:id="rId2"/>
              </a:rPr>
              <a:t>nrc</a:t>
            </a:r>
            <a:r>
              <a:rPr lang="en-US" dirty="0">
                <a:hlinkClick r:id="rId2"/>
              </a:rPr>
              <a:t>-live</a:t>
            </a:r>
            <a:endParaRPr lang="en-US" dirty="0"/>
          </a:p>
        </p:txBody>
      </p:sp>
    </p:spTree>
    <p:extLst>
      <p:ext uri="{BB962C8B-B14F-4D97-AF65-F5344CB8AC3E}">
        <p14:creationId xmlns:p14="http://schemas.microsoft.com/office/powerpoint/2010/main" val="2445499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Romantic relationships and sexual activities in youth with HIV</a:t>
            </a:r>
          </a:p>
          <a:p>
            <a:r>
              <a:rPr lang="en-US" sz="2400" dirty="0" smtClean="0"/>
              <a:t>Risk management involving transmission and disclosure</a:t>
            </a:r>
          </a:p>
          <a:p>
            <a:r>
              <a:rPr lang="en-US" sz="2400" dirty="0" smtClean="0"/>
              <a:t>Eighteen adolescents aged 13-22 from Montreal Canada</a:t>
            </a:r>
          </a:p>
          <a:p>
            <a:pPr lvl="1"/>
            <a:r>
              <a:rPr lang="en-US" sz="2000" dirty="0" smtClean="0"/>
              <a:t>Most participated in non-penetrative activities</a:t>
            </a:r>
          </a:p>
          <a:p>
            <a:pPr lvl="1"/>
            <a:r>
              <a:rPr lang="en-US" sz="2000" dirty="0" smtClean="0"/>
              <a:t>Ten reported having had vaginal intercourse</a:t>
            </a:r>
          </a:p>
          <a:p>
            <a:pPr lvl="1"/>
            <a:r>
              <a:rPr lang="en-US" sz="2000" dirty="0" smtClean="0"/>
              <a:t>Three reported anal intercourse</a:t>
            </a:r>
          </a:p>
          <a:p>
            <a:pPr lvl="1"/>
            <a:r>
              <a:rPr lang="en-US" sz="2000" dirty="0" smtClean="0"/>
              <a:t>Average age for girls-14</a:t>
            </a:r>
          </a:p>
          <a:p>
            <a:pPr lvl="1"/>
            <a:r>
              <a:rPr lang="en-US" sz="2000" dirty="0" smtClean="0"/>
              <a:t>Average age for boys-15</a:t>
            </a:r>
          </a:p>
          <a:p>
            <a:r>
              <a:rPr lang="en-US" sz="2400" dirty="0" smtClean="0"/>
              <a:t>Over half reported taking risks</a:t>
            </a:r>
          </a:p>
          <a:p>
            <a:pPr lvl="1"/>
            <a:r>
              <a:rPr lang="en-US" sz="2000" dirty="0" smtClean="0"/>
              <a:t>Unprotected sex</a:t>
            </a:r>
          </a:p>
          <a:p>
            <a:pPr lvl="1"/>
            <a:r>
              <a:rPr lang="en-US" sz="2000" dirty="0" smtClean="0"/>
              <a:t>Multiple sex partners</a:t>
            </a:r>
          </a:p>
          <a:p>
            <a:r>
              <a:rPr lang="en-US" sz="2400" dirty="0" smtClean="0"/>
              <a:t>Education is needed</a:t>
            </a:r>
            <a:endParaRPr lang="en-US"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Problem/Purpose</a:t>
            </a:r>
            <a:endParaRPr lang="en-US" dirty="0"/>
          </a:p>
        </p:txBody>
      </p:sp>
      <p:sp>
        <p:nvSpPr>
          <p:cNvPr id="3" name="Content Placeholder 2"/>
          <p:cNvSpPr>
            <a:spLocks noGrp="1"/>
          </p:cNvSpPr>
          <p:nvPr>
            <p:ph idx="1"/>
          </p:nvPr>
        </p:nvSpPr>
        <p:spPr/>
        <p:txBody>
          <a:bodyPr/>
          <a:lstStyle/>
          <a:p>
            <a:r>
              <a:rPr lang="en-US" dirty="0" smtClean="0"/>
              <a:t>Problem-High rate involved in risky sexual activities</a:t>
            </a:r>
          </a:p>
          <a:p>
            <a:r>
              <a:rPr lang="en-US" dirty="0" smtClean="0"/>
              <a:t>Purpose-research the types of sexual activity and risk management</a:t>
            </a:r>
          </a:p>
          <a:p>
            <a:r>
              <a:rPr lang="en-US" dirty="0" smtClean="0"/>
              <a:t>This problem is easily researchable</a:t>
            </a:r>
            <a:endParaRPr lang="en-US" dirty="0"/>
          </a:p>
          <a:p>
            <a:r>
              <a:rPr lang="en-US" dirty="0" smtClean="0"/>
              <a:t>Related to nursing</a:t>
            </a:r>
          </a:p>
          <a:p>
            <a:pPr lvl="1"/>
            <a:r>
              <a:rPr lang="en-US" dirty="0" smtClean="0"/>
              <a:t>HIV is a significant problem in the healthcare field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is not based on a framework</a:t>
            </a:r>
          </a:p>
          <a:p>
            <a:r>
              <a:rPr lang="en-US" dirty="0" smtClean="0"/>
              <a:t>The framework is not clearly stated</a:t>
            </a:r>
          </a:p>
          <a:p>
            <a:r>
              <a:rPr lang="en-US" dirty="0" smtClean="0"/>
              <a:t>Concepts and relationships are not identified</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Review of the Literature</a:t>
            </a:r>
            <a:endParaRPr lang="en-US" dirty="0"/>
          </a:p>
        </p:txBody>
      </p:sp>
      <p:sp>
        <p:nvSpPr>
          <p:cNvPr id="5" name="Content Placeholder 4"/>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200000"/>
              </a:lnSpc>
            </a:pPr>
            <a:r>
              <a:rPr lang="en-US" dirty="0" smtClean="0"/>
              <a:t>Appropriate, thorough, and organized</a:t>
            </a:r>
          </a:p>
          <a:p>
            <a:pPr>
              <a:lnSpc>
                <a:spcPct val="200000"/>
              </a:lnSpc>
            </a:pPr>
            <a:r>
              <a:rPr lang="en-US" dirty="0" smtClean="0"/>
              <a:t>Current research included</a:t>
            </a:r>
          </a:p>
          <a:p>
            <a:pPr>
              <a:lnSpc>
                <a:spcPct val="200000"/>
              </a:lnSpc>
            </a:pPr>
            <a:r>
              <a:rPr lang="en-US" dirty="0" smtClean="0"/>
              <a:t>Well critiqued</a:t>
            </a:r>
          </a:p>
          <a:p>
            <a:pPr>
              <a:lnSpc>
                <a:spcPct val="200000"/>
              </a:lnSpc>
            </a:pPr>
            <a:r>
              <a:rPr lang="en-US" dirty="0" smtClean="0"/>
              <a:t>No gaps in the knowledge</a:t>
            </a:r>
            <a:endParaRPr lang="en-US" dirty="0" smtClean="0"/>
          </a:p>
        </p:txBody>
      </p:sp>
    </p:spTree>
    <p:extLst>
      <p:ext uri="{BB962C8B-B14F-4D97-AF65-F5344CB8AC3E}">
        <p14:creationId xmlns:p14="http://schemas.microsoft.com/office/powerpoint/2010/main" val="632746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mtClean="0"/>
              <a:t>Research Question/Hypothesis</a:t>
            </a:r>
            <a:endParaRPr lang="en-US" dirty="0"/>
          </a:p>
        </p:txBody>
      </p:sp>
      <p:sp>
        <p:nvSpPr>
          <p:cNvPr id="6"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200000"/>
              </a:lnSpc>
            </a:pPr>
            <a:r>
              <a:rPr lang="en-US" smtClean="0"/>
              <a:t>Clearly stated</a:t>
            </a:r>
          </a:p>
          <a:p>
            <a:pPr>
              <a:lnSpc>
                <a:spcPct val="200000"/>
              </a:lnSpc>
            </a:pPr>
            <a:r>
              <a:rPr lang="en-US" smtClean="0"/>
              <a:t>Researchable</a:t>
            </a:r>
          </a:p>
          <a:p>
            <a:pPr>
              <a:lnSpc>
                <a:spcPct val="200000"/>
              </a:lnSpc>
            </a:pPr>
            <a:r>
              <a:rPr lang="en-US" smtClean="0"/>
              <a:t>Logical</a:t>
            </a:r>
            <a:endParaRPr lang="en-US" dirty="0"/>
          </a:p>
        </p:txBody>
      </p:sp>
    </p:spTree>
    <p:extLst>
      <p:ext uri="{BB962C8B-B14F-4D97-AF65-F5344CB8AC3E}">
        <p14:creationId xmlns:p14="http://schemas.microsoft.com/office/powerpoint/2010/main" val="418459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mtClean="0"/>
              <a:t>Variables</a:t>
            </a:r>
            <a:endParaRPr lang="en-US" dirty="0"/>
          </a:p>
        </p:txBody>
      </p:sp>
      <p:sp>
        <p:nvSpPr>
          <p:cNvPr id="5" name="Content Placeholder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200000"/>
              </a:lnSpc>
            </a:pPr>
            <a:r>
              <a:rPr lang="en-US" smtClean="0"/>
              <a:t>Clearly identified</a:t>
            </a:r>
          </a:p>
          <a:p>
            <a:pPr>
              <a:lnSpc>
                <a:spcPct val="200000"/>
              </a:lnSpc>
            </a:pPr>
            <a:r>
              <a:rPr lang="en-US" smtClean="0"/>
              <a:t>Independent, some dependant</a:t>
            </a:r>
          </a:p>
          <a:p>
            <a:pPr>
              <a:lnSpc>
                <a:spcPct val="200000"/>
              </a:lnSpc>
            </a:pPr>
            <a:r>
              <a:rPr lang="en-US" smtClean="0"/>
              <a:t>Inferred operational</a:t>
            </a:r>
          </a:p>
          <a:p>
            <a:pPr>
              <a:lnSpc>
                <a:spcPct val="200000"/>
              </a:lnSpc>
            </a:pPr>
            <a:r>
              <a:rPr lang="en-US" smtClean="0"/>
              <a:t>Intervening variables</a:t>
            </a:r>
            <a:endParaRPr lang="en-US" dirty="0"/>
          </a:p>
        </p:txBody>
      </p:sp>
    </p:spTree>
    <p:extLst>
      <p:ext uri="{BB962C8B-B14F-4D97-AF65-F5344CB8AC3E}">
        <p14:creationId xmlns:p14="http://schemas.microsoft.com/office/powerpoint/2010/main" val="609536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r>
              <a:rPr lang="en-US" dirty="0" smtClean="0"/>
              <a:t>Mix-method embedded strategy</a:t>
            </a:r>
          </a:p>
          <a:p>
            <a:pPr lvl="1"/>
            <a:r>
              <a:rPr lang="en-US" dirty="0" smtClean="0"/>
              <a:t>Predominately qualitative design, supported quantitative methods</a:t>
            </a:r>
          </a:p>
          <a:p>
            <a:pPr lvl="1"/>
            <a:r>
              <a:rPr lang="en-US" dirty="0" smtClean="0"/>
              <a:t>Descriptive design</a:t>
            </a:r>
          </a:p>
          <a:p>
            <a:pPr lvl="1"/>
            <a:endParaRPr lang="en-US" dirty="0" smtClean="0"/>
          </a:p>
          <a:p>
            <a:r>
              <a:rPr lang="en-US" dirty="0" smtClean="0"/>
              <a:t>Design is appropriate for research problem</a:t>
            </a:r>
          </a:p>
          <a:p>
            <a:pPr marL="0" indent="0">
              <a:buNone/>
            </a:pPr>
            <a:endParaRPr lang="en-US" dirty="0" smtClean="0"/>
          </a:p>
          <a:p>
            <a:r>
              <a:rPr lang="en-US" dirty="0" smtClean="0"/>
              <a:t>Internal validity is not discussed</a:t>
            </a:r>
          </a:p>
          <a:p>
            <a:pPr lvl="1"/>
            <a:endParaRPr lang="en-US" dirty="0"/>
          </a:p>
          <a:p>
            <a:pPr marL="457200" lvl="1" indent="0">
              <a:buNone/>
            </a:pPr>
            <a:endParaRPr lang="en-US" dirty="0"/>
          </a:p>
        </p:txBody>
      </p:sp>
    </p:spTree>
    <p:extLst>
      <p:ext uri="{BB962C8B-B14F-4D97-AF65-F5344CB8AC3E}">
        <p14:creationId xmlns:p14="http://schemas.microsoft.com/office/powerpoint/2010/main" val="2520636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Sample</a:t>
            </a:r>
            <a:endParaRPr lang="en-US" dirty="0"/>
          </a:p>
        </p:txBody>
      </p:sp>
      <p:sp>
        <p:nvSpPr>
          <p:cNvPr id="3" name="Content Placeholder 2"/>
          <p:cNvSpPr>
            <a:spLocks noGrp="1"/>
          </p:cNvSpPr>
          <p:nvPr>
            <p:ph idx="1"/>
          </p:nvPr>
        </p:nvSpPr>
        <p:spPr/>
        <p:txBody>
          <a:bodyPr/>
          <a:lstStyle/>
          <a:p>
            <a:r>
              <a:rPr lang="en-US" dirty="0" smtClean="0"/>
              <a:t>Representative of specific population</a:t>
            </a:r>
          </a:p>
          <a:p>
            <a:pPr lvl="1"/>
            <a:r>
              <a:rPr lang="en-US" dirty="0" smtClean="0"/>
              <a:t>18 youths recruited from sample of 29, 62% participation rate</a:t>
            </a:r>
          </a:p>
          <a:p>
            <a:r>
              <a:rPr lang="en-US" dirty="0" smtClean="0"/>
              <a:t>Appropriate method of sampling</a:t>
            </a:r>
          </a:p>
          <a:p>
            <a:r>
              <a:rPr lang="en-US" dirty="0" smtClean="0"/>
              <a:t>Sample size is small</a:t>
            </a:r>
          </a:p>
          <a:p>
            <a:r>
              <a:rPr lang="en-US" dirty="0" smtClean="0"/>
              <a:t>Protection of subjects is addressed</a:t>
            </a:r>
          </a:p>
          <a:p>
            <a:pPr lvl="1"/>
            <a:r>
              <a:rPr lang="en-US" dirty="0" smtClean="0"/>
              <a:t>Participants and parental consent obtained, pseudonyms used for anonymity.</a:t>
            </a:r>
          </a:p>
          <a:p>
            <a:pPr marL="457200" lvl="1" indent="0">
              <a:buNone/>
            </a:pPr>
            <a:endParaRPr lang="en-US" dirty="0"/>
          </a:p>
          <a:p>
            <a:pPr marL="457200" lvl="1" indent="0">
              <a:buNone/>
            </a:pPr>
            <a:endParaRPr lang="en-US" dirty="0" smtClean="0"/>
          </a:p>
        </p:txBody>
      </p:sp>
    </p:spTree>
    <p:extLst>
      <p:ext uri="{BB962C8B-B14F-4D97-AF65-F5344CB8AC3E}">
        <p14:creationId xmlns:p14="http://schemas.microsoft.com/office/powerpoint/2010/main" val="350345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2925</Words>
  <Application>Microsoft Office PowerPoint</Application>
  <PresentationFormat>On-screen Show (4:3)</PresentationFormat>
  <Paragraphs>116</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Quantitative Research Analysis By: Emily Karraker, Amanda Miller, Kelsey Perez, &amp; Gentry Scott </vt:lpstr>
      <vt:lpstr>Summary</vt:lpstr>
      <vt:lpstr>Problem/Purpose</vt:lpstr>
      <vt:lpstr>Conceptual Framework</vt:lpstr>
      <vt:lpstr>PowerPoint Presentation</vt:lpstr>
      <vt:lpstr>PowerPoint Presentation</vt:lpstr>
      <vt:lpstr>PowerPoint Presentation</vt:lpstr>
      <vt:lpstr>Design</vt:lpstr>
      <vt:lpstr>Sample</vt:lpstr>
      <vt:lpstr>Data Collection Methods</vt:lpstr>
      <vt:lpstr>Data Analysis </vt:lpstr>
      <vt:lpstr>Results, Conclusions, Discussion of Findings</vt:lpstr>
      <vt:lpstr>Overall Evaluation </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Analysis By: Emily Karraker, Amanda Miller, Kelsey Perez, &amp; Gentry Scott</dc:title>
  <dc:creator>Emily Karraker</dc:creator>
  <cp:lastModifiedBy>Ryne Brownfield</cp:lastModifiedBy>
  <cp:revision>14</cp:revision>
  <dcterms:created xsi:type="dcterms:W3CDTF">2012-11-01T23:47:20Z</dcterms:created>
  <dcterms:modified xsi:type="dcterms:W3CDTF">2012-11-04T21:18:12Z</dcterms:modified>
</cp:coreProperties>
</file>