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8" r:id="rId2"/>
    <p:sldId id="263" r:id="rId3"/>
    <p:sldId id="264" r:id="rId4"/>
    <p:sldId id="265" r:id="rId5"/>
    <p:sldId id="266" r:id="rId6"/>
    <p:sldId id="267" r:id="rId7"/>
    <p:sldId id="256" r:id="rId8"/>
    <p:sldId id="257" r:id="rId9"/>
    <p:sldId id="258" r:id="rId10"/>
    <p:sldId id="259" r:id="rId11"/>
    <p:sldId id="260" r:id="rId12"/>
    <p:sldId id="261" r:id="rId13"/>
    <p:sldId id="262" r:id="rId14"/>
    <p:sldId id="269" r:id="rId15"/>
    <p:sldId id="270"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entury" pitchFamily="18" charset="0"/>
        <a:ea typeface="+mn-ea"/>
        <a:cs typeface="+mn-cs"/>
      </a:defRPr>
    </a:lvl1pPr>
    <a:lvl2pPr marL="457200" algn="l" rtl="0" fontAlgn="base">
      <a:spcBef>
        <a:spcPct val="0"/>
      </a:spcBef>
      <a:spcAft>
        <a:spcPct val="0"/>
      </a:spcAft>
      <a:defRPr kern="1200">
        <a:solidFill>
          <a:schemeClr val="tx1"/>
        </a:solidFill>
        <a:latin typeface="Century" pitchFamily="18" charset="0"/>
        <a:ea typeface="+mn-ea"/>
        <a:cs typeface="+mn-cs"/>
      </a:defRPr>
    </a:lvl2pPr>
    <a:lvl3pPr marL="914400" algn="l" rtl="0" fontAlgn="base">
      <a:spcBef>
        <a:spcPct val="0"/>
      </a:spcBef>
      <a:spcAft>
        <a:spcPct val="0"/>
      </a:spcAft>
      <a:defRPr kern="1200">
        <a:solidFill>
          <a:schemeClr val="tx1"/>
        </a:solidFill>
        <a:latin typeface="Century" pitchFamily="18" charset="0"/>
        <a:ea typeface="+mn-ea"/>
        <a:cs typeface="+mn-cs"/>
      </a:defRPr>
    </a:lvl3pPr>
    <a:lvl4pPr marL="1371600" algn="l" rtl="0" fontAlgn="base">
      <a:spcBef>
        <a:spcPct val="0"/>
      </a:spcBef>
      <a:spcAft>
        <a:spcPct val="0"/>
      </a:spcAft>
      <a:defRPr kern="1200">
        <a:solidFill>
          <a:schemeClr val="tx1"/>
        </a:solidFill>
        <a:latin typeface="Century" pitchFamily="18" charset="0"/>
        <a:ea typeface="+mn-ea"/>
        <a:cs typeface="+mn-cs"/>
      </a:defRPr>
    </a:lvl4pPr>
    <a:lvl5pPr marL="1828800" algn="l" rtl="0" fontAlgn="base">
      <a:spcBef>
        <a:spcPct val="0"/>
      </a:spcBef>
      <a:spcAft>
        <a:spcPct val="0"/>
      </a:spcAft>
      <a:defRPr kern="1200">
        <a:solidFill>
          <a:schemeClr val="tx1"/>
        </a:solidFill>
        <a:latin typeface="Century" pitchFamily="18" charset="0"/>
        <a:ea typeface="+mn-ea"/>
        <a:cs typeface="+mn-cs"/>
      </a:defRPr>
    </a:lvl5pPr>
    <a:lvl6pPr marL="2286000" algn="l" defTabSz="914400" rtl="0" eaLnBrk="1" latinLnBrk="0" hangingPunct="1">
      <a:defRPr kern="1200">
        <a:solidFill>
          <a:schemeClr val="tx1"/>
        </a:solidFill>
        <a:latin typeface="Century" pitchFamily="18" charset="0"/>
        <a:ea typeface="+mn-ea"/>
        <a:cs typeface="+mn-cs"/>
      </a:defRPr>
    </a:lvl6pPr>
    <a:lvl7pPr marL="2743200" algn="l" defTabSz="914400" rtl="0" eaLnBrk="1" latinLnBrk="0" hangingPunct="1">
      <a:defRPr kern="1200">
        <a:solidFill>
          <a:schemeClr val="tx1"/>
        </a:solidFill>
        <a:latin typeface="Century" pitchFamily="18" charset="0"/>
        <a:ea typeface="+mn-ea"/>
        <a:cs typeface="+mn-cs"/>
      </a:defRPr>
    </a:lvl7pPr>
    <a:lvl8pPr marL="3200400" algn="l" defTabSz="914400" rtl="0" eaLnBrk="1" latinLnBrk="0" hangingPunct="1">
      <a:defRPr kern="1200">
        <a:solidFill>
          <a:schemeClr val="tx1"/>
        </a:solidFill>
        <a:latin typeface="Century" pitchFamily="18" charset="0"/>
        <a:ea typeface="+mn-ea"/>
        <a:cs typeface="+mn-cs"/>
      </a:defRPr>
    </a:lvl8pPr>
    <a:lvl9pPr marL="3657600" algn="l" defTabSz="914400" rtl="0" eaLnBrk="1" latinLnBrk="0" hangingPunct="1">
      <a:defRPr kern="1200">
        <a:solidFill>
          <a:schemeClr val="tx1"/>
        </a:solidFill>
        <a:latin typeface="Century"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a:srgbClr val="EAEAEA"/>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501" autoAdjust="0"/>
  </p:normalViewPr>
  <p:slideViewPr>
    <p:cSldViewPr>
      <p:cViewPr>
        <p:scale>
          <a:sx n="66" d="100"/>
          <a:sy n="66" d="100"/>
        </p:scale>
        <p:origin x="-114" y="-138"/>
      </p:cViewPr>
      <p:guideLst>
        <p:guide orient="horz" pos="2160"/>
        <p:guide pos="2880"/>
      </p:guideLst>
    </p:cSldViewPr>
  </p:slideViewPr>
  <p:notesTextViewPr>
    <p:cViewPr>
      <p:scale>
        <a:sx n="100" d="100"/>
        <a:sy n="100" d="100"/>
      </p:scale>
      <p:origin x="0" y="612"/>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D41AEC6E-D4BE-416C-BEB8-77F1AB801F0F}" type="datetimeFigureOut">
              <a:rPr lang="en-US"/>
              <a:pPr>
                <a:defRPr/>
              </a:pPr>
              <a:t>10/5/2011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98A80975-0492-445D-96D3-C839D6BE386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TextEdit="1"/>
          </p:cNvSpPr>
          <p:nvPr>
            <p:ph type="sldImg"/>
          </p:nvPr>
        </p:nvSpPr>
        <p:spPr bwMode="auto">
          <a:noFill/>
          <a:ln>
            <a:solidFill>
              <a:srgbClr val="000000"/>
            </a:solidFill>
            <a:miter lim="800000"/>
            <a:headEnd/>
            <a:tailEnd/>
          </a:ln>
        </p:spPr>
      </p:sp>
      <p:sp>
        <p:nvSpPr>
          <p:cNvPr id="31747"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solidFill>
                  <a:srgbClr val="FF3300"/>
                </a:solidFill>
              </a:rPr>
              <a:t>She teaches doctoral, master’s, and undergraduate students. Her current clinical research is an intervention study to involve lay study partners in cognitive recovery of patients with mild head injury.</a:t>
            </a:r>
          </a:p>
          <a:p>
            <a:r>
              <a:rPr lang="en-US" smtClean="0">
                <a:solidFill>
                  <a:srgbClr val="FF3300"/>
                </a:solidFill>
                <a:latin typeface="Century" pitchFamily="18" charset="0"/>
              </a:rPr>
              <a:t>Her works have been translated into many languages all over the world. With her colleagues of the Roy Adaptation Association, she has critiqued and synthesized the first 350 research projects published in English based on her adaptation model.</a:t>
            </a:r>
          </a:p>
          <a:p>
            <a:r>
              <a:rPr lang="en-US" smtClean="0">
                <a:solidFill>
                  <a:srgbClr val="FF3300"/>
                </a:solidFill>
                <a:latin typeface="Century" pitchFamily="18" charset="0"/>
              </a:rPr>
              <a:t>Dr. Roy also has delivered invited papers, lectures, and workshops throughout North America and 30 other countries over the past 31 years on topics related to nursing theory, research, curriculum, clinical practice, and professional trends for the future.</a:t>
            </a:r>
            <a:endParaRPr lang="en-US" smtClean="0"/>
          </a:p>
          <a:p>
            <a:r>
              <a:rPr lang="en-US" smtClean="0"/>
              <a:t>Website: http://www.bc.edu/schools/son/faculty/featured/theorist.html</a:t>
            </a:r>
            <a:endParaRPr lang="en-US" smtClean="0">
              <a:solidFill>
                <a:srgbClr val="FF3300"/>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nursing diagnosis and setting the goals of that diagnosis are also very key parts that nurses can implement towards their field. Nurses diagnose the patient by looking at the assessment of behavior and stimuli in order come up with appropriate actions to aid the patient back to their normal health. Diagnosing the wrong diagnosis may prove to harmful to the patient and that’s why thorough assessment must be taken into account. Once the diagnosis is clear and correct then the nurse may proceed onto setting the goals of treating the patient. Setting goals to establish a clear statement about the behavior is critical to the nurse in providing good health care for that patient. How nurses implement this throughout their day is setting goals so the patient can reach those certain goals to see how the care plan is working for the particular patient. Setting goals can also help with time management for the nurse so she can prioritize her day and the goals of other patients as well.</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0A49E4B-461E-42FF-81D8-439871B8ABF6}" type="slidenum">
              <a:rPr lang="en-US"/>
              <a:pPr fontAlgn="base">
                <a:spcBef>
                  <a:spcPct val="0"/>
                </a:spcBef>
                <a:spcAft>
                  <a:spcPct val="0"/>
                </a:spcAft>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“On the basis of these assessments, the nurse develops nursing diagnoses to guide goal setting and interventions aimed at promoting adaptation. Simply stated, the nurse modifies the environment to facilitate patient adaptation” (Chitty &amp; Black, 2010, p. 313). The final two steps involve the intervention of the diagnosis and the evaluation of the whole care plan of the patient. Intervention involves determining how to best assist the patient with their main concern problem or any other problem the patient may have. The last step of Roy’s nursing process is evaluating the work that has been performed. “The sixth and final step of the nursing process which involves judging the effectiveness of the nursing intervention in relation to the behavior after the nursing intervention in comparison with the goal established” (Roy). Callista Roy’s adaptation model and the process of the nursing steps are still widely used and implemented by nurses today.</a:t>
            </a:r>
          </a:p>
          <a:p>
            <a:pPr>
              <a:spcBef>
                <a:spcPct val="0"/>
              </a:spcBef>
            </a:pPr>
            <a:r>
              <a:rPr lang="en-US" smtClean="0"/>
              <a:t/>
            </a:r>
            <a:br>
              <a:rPr lang="en-US" smtClean="0"/>
            </a:br>
            <a:r>
              <a:rPr lang="en-US" smtClean="0"/>
              <a:t/>
            </a:r>
            <a:br>
              <a:rPr lang="en-US" smtClean="0"/>
            </a:br>
            <a:endParaRPr lang="en-US" smtClean="0"/>
          </a:p>
          <a:p>
            <a:pPr>
              <a:spcBef>
                <a:spcPct val="0"/>
              </a:spcBef>
            </a:pPr>
            <a:endParaRPr lang="en-US" smtClean="0"/>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5FB8671-833F-44AD-9500-F969A9BFD53F}" type="slidenum">
              <a:rPr lang="en-US"/>
              <a:pPr fontAlgn="base">
                <a:spcBef>
                  <a:spcPct val="0"/>
                </a:spcBef>
                <a:spcAft>
                  <a:spcPct val="0"/>
                </a:spcAft>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TextEdit="1"/>
          </p:cNvSpPr>
          <p:nvPr>
            <p:ph type="sldImg"/>
          </p:nvPr>
        </p:nvSpPr>
        <p:spPr bwMode="auto">
          <a:noFill/>
          <a:ln>
            <a:solidFill>
              <a:srgbClr val="000000"/>
            </a:solidFill>
            <a:miter lim="800000"/>
            <a:headEnd/>
            <a:tailEnd/>
          </a:ln>
        </p:spPr>
      </p:sp>
      <p:sp>
        <p:nvSpPr>
          <p:cNvPr id="32771"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She joined the faculty at Mount St. Mary’s College in 1966 where she also served as Department Chair between 1971 and 1982. Other academic appointments included University of Portland, Oregon where she helped to initiate a masters program, and University of San Francisco. At the Connell School of Nursing, Dr. Roy was part of the team that initiated a PhD program in nursing that graduated 130 PhD alums in the first 17 years. Dr. Roy is Faculty Senior Nurse Scientist at the Yvonne L. Munn Center for Nursing Research at Massachusetts General Hospital. Dr. Roy was a Charter Member of the Nursing Research Study Section, DRG, NIH.</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TextEdit="1"/>
          </p:cNvSpPr>
          <p:nvPr>
            <p:ph type="sldImg"/>
          </p:nvPr>
        </p:nvSpPr>
        <p:spPr bwMode="auto">
          <a:noFill/>
          <a:ln>
            <a:solidFill>
              <a:srgbClr val="000000"/>
            </a:solidFill>
            <a:miter lim="800000"/>
            <a:headEnd/>
            <a:tailEnd/>
          </a:ln>
        </p:spPr>
      </p:sp>
      <p:sp>
        <p:nvSpPr>
          <p:cNvPr id="38915"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Lecture commitments have taken her to 30 countries on 5 continents. As early as 1987, an estimated 10,000 nurses had studied in schools where the curricula used the Roy Adaptation Model and the impact of the model on practice continues as health care agencies use it in designing the strategies for Magnet Status.</a:t>
            </a:r>
          </a:p>
          <a:p>
            <a:r>
              <a:rPr lang="en-US" smtClean="0"/>
              <a:t>Website: http://www.aannet.org/i4a/pages/index.cfm?pageid=3570</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TextEdit="1"/>
          </p:cNvSpPr>
          <p:nvPr>
            <p:ph type="sldImg"/>
          </p:nvPr>
        </p:nvSpPr>
        <p:spPr bwMode="auto">
          <a:noFill/>
          <a:ln>
            <a:solidFill>
              <a:srgbClr val="000000"/>
            </a:solidFill>
            <a:miter lim="800000"/>
            <a:headEnd/>
            <a:tailEnd/>
          </a:ln>
        </p:spPr>
      </p:sp>
      <p:sp>
        <p:nvSpPr>
          <p:cNvPr id="41987" name="Rectangle 3"/>
          <p:cNvSpPr>
            <a:spLocks noGrp="1"/>
          </p:cNvSpPr>
          <p:nvPr>
            <p:ph type="body" idx="1"/>
          </p:nvPr>
        </p:nvSpPr>
        <p:spPr bwMode="auto">
          <a:noFill/>
        </p:spPr>
        <p:txBody>
          <a:bodyPr wrap="square" numCol="1" anchor="t" anchorCtr="0" compatLnSpc="1">
            <a:prstTxWarp prst="textNoShape">
              <a:avLst/>
            </a:prstTxWarp>
          </a:bodyPr>
          <a:lstStyle/>
          <a:p>
            <a:pPr>
              <a:lnSpc>
                <a:spcPct val="80000"/>
              </a:lnSpc>
            </a:pPr>
            <a:r>
              <a:rPr lang="en-US" sz="800" smtClean="0"/>
              <a:t>The adaptation model aims to direct nursing practice, research and education. (bc.edu) Concepts (bc.edu)</a:t>
            </a:r>
          </a:p>
          <a:p>
            <a:pPr>
              <a:lnSpc>
                <a:spcPct val="80000"/>
              </a:lnSpc>
            </a:pPr>
            <a:r>
              <a:rPr lang="en-US" sz="800" smtClean="0"/>
              <a:t>Physiological and physical </a:t>
            </a:r>
          </a:p>
          <a:p>
            <a:pPr>
              <a:lnSpc>
                <a:spcPct val="80000"/>
              </a:lnSpc>
            </a:pPr>
            <a:r>
              <a:rPr lang="en-US" sz="800" smtClean="0"/>
              <a:t>	*Includes five needs: oxygen, nutrition, elimination, activity and rest, and protection.</a:t>
            </a:r>
          </a:p>
          <a:p>
            <a:pPr>
              <a:lnSpc>
                <a:spcPct val="80000"/>
              </a:lnSpc>
            </a:pPr>
            <a:r>
              <a:rPr lang="en-US" sz="800" smtClean="0"/>
              <a:t>Self- concept and Group identity</a:t>
            </a:r>
          </a:p>
          <a:p>
            <a:pPr>
              <a:lnSpc>
                <a:spcPct val="80000"/>
              </a:lnSpc>
            </a:pPr>
            <a:r>
              <a:rPr lang="en-US" sz="800" smtClean="0"/>
              <a:t>	*Includes spiritual integrity so that an individual will feel a sense of purpose and meaning in the universe.</a:t>
            </a:r>
          </a:p>
          <a:p>
            <a:pPr>
              <a:lnSpc>
                <a:spcPct val="80000"/>
              </a:lnSpc>
            </a:pPr>
            <a:r>
              <a:rPr lang="en-US" sz="800" smtClean="0"/>
              <a:t>Role function (bc.edu)</a:t>
            </a:r>
          </a:p>
          <a:p>
            <a:pPr>
              <a:lnSpc>
                <a:spcPct val="80000"/>
              </a:lnSpc>
            </a:pPr>
            <a:r>
              <a:rPr lang="en-US" sz="800" smtClean="0"/>
              <a:t>	*Social integrity, knowing ones place in regards to others, role development and accepting the roles one already has.</a:t>
            </a:r>
          </a:p>
          <a:p>
            <a:pPr>
              <a:lnSpc>
                <a:spcPct val="80000"/>
              </a:lnSpc>
            </a:pPr>
            <a:r>
              <a:rPr lang="en-US" sz="800" smtClean="0"/>
              <a:t>Interdependence (bc.edu)</a:t>
            </a:r>
          </a:p>
          <a:p>
            <a:pPr>
              <a:lnSpc>
                <a:spcPct val="80000"/>
              </a:lnSpc>
            </a:pPr>
            <a:r>
              <a:rPr lang="en-US" sz="800" smtClean="0"/>
              <a:t>	*The need to love and feel loved, the need to be valued and respected through effective communication and relationships.</a:t>
            </a:r>
          </a:p>
          <a:p>
            <a:pPr>
              <a:lnSpc>
                <a:spcPct val="80000"/>
              </a:lnSpc>
            </a:pPr>
            <a:r>
              <a:rPr lang="en-US" sz="800" smtClean="0"/>
              <a:t>Environment (bc.edu)</a:t>
            </a:r>
          </a:p>
          <a:p>
            <a:pPr>
              <a:lnSpc>
                <a:spcPct val="80000"/>
              </a:lnSpc>
            </a:pPr>
            <a:r>
              <a:rPr lang="en-US" sz="800" smtClean="0"/>
              <a:t>	*All conditions, influences and circumstances that affect the behavior and development of an individual. 	</a:t>
            </a:r>
          </a:p>
          <a:p>
            <a:pPr>
              <a:lnSpc>
                <a:spcPct val="80000"/>
              </a:lnSpc>
            </a:pPr>
            <a:r>
              <a:rPr lang="en-US" smtClean="0"/>
              <a:t>*The most significant stimuli consists of adaptation with family, culture and development.</a:t>
            </a:r>
          </a:p>
          <a:p>
            <a:pPr>
              <a:lnSpc>
                <a:spcPct val="80000"/>
              </a:lnSpc>
            </a:pPr>
            <a:r>
              <a:rPr lang="en-US" smtClean="0"/>
              <a:t>Health (bc.edu)</a:t>
            </a:r>
          </a:p>
          <a:p>
            <a:pPr>
              <a:lnSpc>
                <a:spcPct val="80000"/>
              </a:lnSpc>
            </a:pPr>
            <a:r>
              <a:rPr lang="en-US" smtClean="0"/>
              <a:t>	*a state of becoming whole and integrated based on the individual, and environment.</a:t>
            </a:r>
          </a:p>
          <a:p>
            <a:pPr>
              <a:lnSpc>
                <a:spcPct val="80000"/>
              </a:lnSpc>
            </a:pPr>
            <a:r>
              <a:rPr lang="en-US" smtClean="0"/>
              <a:t>Nursing (bc.edu)</a:t>
            </a:r>
          </a:p>
          <a:p>
            <a:pPr>
              <a:lnSpc>
                <a:spcPct val="80000"/>
              </a:lnSpc>
            </a:pPr>
            <a:r>
              <a:rPr lang="en-US" smtClean="0"/>
              <a:t>	*expands adaptive ability and enhances the person and environment transformation.</a:t>
            </a:r>
          </a:p>
          <a:p>
            <a:pPr>
              <a:lnSpc>
                <a:spcPct val="80000"/>
              </a:lnSpc>
            </a:pPr>
            <a:r>
              <a:rPr lang="en-US" smtClean="0"/>
              <a:t>	*nursing goals are meant to promote adaptation of individuals using the four adaptive modes.</a:t>
            </a:r>
            <a:endParaRPr lang="en-US" sz="8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Callista Roy’s Theory of Adaptation involves four different levels of development. The physiologic-physical mode, self-concept/group identity mode, role function mode, and the interdependence mode. “Observable behavior is recognized and understood in the context of Roy’s physiologic, self-concept, role function, and interdependent modes” (Chitty &amp; Black, 2010, p. 313). These four levels make up the adaptation model that many nurses use today’s nursing practice. “Descriptions of the behaviors included in each mode provide the nurse with a means of making evaluative judgments about the patient’s progress toward the goal of adaptation” (p. 313).</a:t>
            </a:r>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3497B92-263F-4B0C-B3FD-E34356564477}" type="slidenum">
              <a:rPr lang="en-US"/>
              <a:pPr fontAlgn="base">
                <a:spcBef>
                  <a:spcPct val="0"/>
                </a:spcBef>
                <a:spcAft>
                  <a:spcPct val="0"/>
                </a:spcAft>
              </a:pPr>
              <a:t>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bodyPr>
          <a:lstStyle/>
          <a:p>
            <a:pPr>
              <a:lnSpc>
                <a:spcPct val="90000"/>
              </a:lnSpc>
              <a:spcBef>
                <a:spcPct val="0"/>
              </a:spcBef>
            </a:pPr>
            <a:r>
              <a:rPr lang="en-US" smtClean="0"/>
              <a:t>The physiologic/physical mode has two different categories: the individual and the group. The individual aspect is composed of five different needs and four complex processes, while the group aspect is composed of different operating resources. Five needs make up the individual needs: oxygenation, nutrition, elimination, activity and rest, and protection (Roy). Oxygenation signifies life and death since we can not live without oxygen present in our lungs to help oxygenate our bloodstream. Good nutrition is needed to ensure that we live a healthy life and being able to sustain a longer life as well. If one were to have bad nutrition, they may have bad hygiene habits along with that. It is viable that a nurse be nutritional in order to have enough energy to care for her patients in a timely manner. Elimination has to occur in order to rid the body of food and carbon dioxide or anything else the body needs to get rid of in order to function properly. Activity and rest coincide when it comes to the health of the patient and the nurse. Rest is a basic need of everyday life because if one does not have enough sleep and rest then they will not be able to perform the tasks of their day properly. If a person goes long enough without rest and sleep, they will experience delusions and other such phenomenon's. Activity is very important to the well-being of every individual. Obesity is just one of many problems that can arise from one not having enough activity throughout their day.</a:t>
            </a:r>
          </a:p>
          <a:p>
            <a:pPr>
              <a:lnSpc>
                <a:spcPct val="90000"/>
              </a:lnSpc>
              <a:spcBef>
                <a:spcPct val="0"/>
              </a:spcBef>
            </a:pPr>
            <a:endParaRPr lang="en-US" smtClean="0"/>
          </a:p>
          <a:p>
            <a:pPr>
              <a:lnSpc>
                <a:spcPct val="90000"/>
              </a:lnSpc>
              <a:spcBef>
                <a:spcPct val="0"/>
              </a:spcBef>
            </a:pPr>
            <a:r>
              <a:rPr lang="en-US" smtClean="0"/>
              <a:t> There are also four different processes that an individual must go through in order to function properly: fluid and electrolyte, acid-base balance, neurologic function, and endocrine function (Roy). Fluid and electrolytes need to be balanced throughout the body and blood otherwise some serious problems/diseases may occur. Some examples of each are edemas (too much fluid in one area) and hyperkalemia/hypokalemia (high and low potassium levels). Acid-base balance is also very important to keep at a balanced level in order for certain organs to perform their duties properly. For example, the stomach has to stay acidic in order to digest and breakdown food so the body can use the energy or eliminate it. The brain is one of most important if not the most important organ that we as humans have. Without the brain, the rest of our organs and movement would not be possible. So, it is very important to make sure we have complete neurologic function otherwise we could not survive. Endocrine function has an essential role to play when it comes to secretion of hormones and other chemicals are used throughout the body.</a:t>
            </a:r>
          </a:p>
          <a:p>
            <a:pPr>
              <a:lnSpc>
                <a:spcPct val="90000"/>
              </a:lnSpc>
              <a:spcBef>
                <a:spcPct val="0"/>
              </a:spcBef>
            </a:pPr>
            <a:endParaRPr lang="en-US" smtClean="0"/>
          </a:p>
          <a:p>
            <a:pPr>
              <a:lnSpc>
                <a:spcPct val="90000"/>
              </a:lnSpc>
              <a:spcBef>
                <a:spcPct val="0"/>
              </a:spcBef>
            </a:pPr>
            <a:r>
              <a:rPr lang="en-US" smtClean="0"/>
              <a:t>Operating resources provide the basis for the needs of a group. They include participants, capacities, physical facilities, and fiscal resources. Everyone has to be able to participate in the group, otherwise the group will perform poorly. The other three resources of capacities, physical facilities, and fiscal resources also provide an essential role in the identity of the group. Group and individual needs are indeed different since a group involves the minds of many different individuals.</a:t>
            </a:r>
          </a:p>
          <a:p>
            <a:pPr>
              <a:lnSpc>
                <a:spcPct val="90000"/>
              </a:lnSpc>
              <a:spcBef>
                <a:spcPct val="0"/>
              </a:spcBef>
            </a:pPr>
            <a:endParaRPr lang="en-US" smtClean="0"/>
          </a:p>
          <a:p>
            <a:pPr>
              <a:lnSpc>
                <a:spcPct val="90000"/>
              </a:lnSpc>
              <a:spcBef>
                <a:spcPct val="0"/>
              </a:spcBef>
            </a:pPr>
            <a:r>
              <a:rPr lang="en-US" smtClean="0"/>
              <a:t>Individual and group needs must also be met for the self-concept mode. The individual needs consist of psychic and spiritual integrity of the individual. “Need is psychic and spiritual integrity so that one can be or exist with a sense of unity, meaning, and purposefulness in the universe” (Roy). Spiritual integrity is important for some patients since there may be different rituals and belief systems they follow when it comes to health and medicine. Nurses need to keep the different cultures and belief systems of different patients at an important basis in order to be able to provide the best care possible. The integrity of the group has to be kept in my mind since most groups take pride in the integrity and values they hold. “Need is group identity integrity through shared relations, goals, values, and co-responsibility for goal achievement; implies honest, soundness, and completeness of identifications with the group” (Roy). </a:t>
            </a:r>
            <a:br>
              <a:rPr lang="en-US" smtClean="0"/>
            </a:br>
            <a:r>
              <a:rPr lang="en-US" smtClean="0"/>
              <a:t/>
            </a:r>
            <a:br>
              <a:rPr lang="en-US" smtClean="0"/>
            </a:br>
            <a:endParaRPr lang="en-US"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5FEAB9E-AAEE-4147-B41B-3978950EC8D6}" type="slidenum">
              <a:rPr lang="en-US"/>
              <a:pPr fontAlgn="base">
                <a:spcBef>
                  <a:spcPct val="0"/>
                </a:spcBef>
                <a:spcAft>
                  <a:spcPct val="0"/>
                </a:spcAft>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fontAlgn="auto">
              <a:spcBef>
                <a:spcPts val="0"/>
              </a:spcBef>
              <a:spcAft>
                <a:spcPts val="0"/>
              </a:spcAft>
              <a:defRPr/>
            </a:pPr>
            <a:r>
              <a:rPr lang="en-US" dirty="0" smtClean="0"/>
              <a:t>Role function and the interdependence modes are the last two modes of Roy’s adaptation model. The lone individual need for the role function mode is social integrity. Nurses, patients, and people in general all have a social integrity to uphold. That could mean social status as far as money wise, or it could also mean a certain group that individual is a part of. “Need is social integrity; knowing who one is in relation to others so one can acct; role set is the complex of positions individual holds; involves role development, instrumental and expressive behaviors, and role taking process” (Roy). In each group, every individual has a specific role whether they are the leader or a follower of the group. “Need is role clarity, understanding and committing to fulfill expected tasks so group can achieve common goals; process of integrating roles in managing different roles and their expectations” (Roy). If the roles of the group were not clear amongst the members, chaos could arise with too many leaders or having no leader of the group.</a:t>
            </a:r>
          </a:p>
          <a:p>
            <a:pPr fontAlgn="auto">
              <a:spcBef>
                <a:spcPts val="0"/>
              </a:spcBef>
              <a:spcAft>
                <a:spcPts val="0"/>
              </a:spcAft>
              <a:defRPr/>
            </a:pPr>
            <a:endParaRPr lang="en-US" dirty="0" smtClean="0"/>
          </a:p>
          <a:p>
            <a:pPr fontAlgn="auto">
              <a:spcBef>
                <a:spcPts val="0"/>
              </a:spcBef>
              <a:spcAft>
                <a:spcPts val="0"/>
              </a:spcAft>
              <a:defRPr/>
            </a:pPr>
            <a:r>
              <a:rPr lang="en-US" dirty="0" smtClean="0"/>
              <a:t> Just like the three other modes, the interdependence mode also has a separation of individual and group identities. The integrity of the individual include relational integrity which refers to the integrity of relationships based on affections shown towards patients and others. Based on the Roy Adaptation Model, the relational integrity means “the giving and receiving of love, respect, and value through effective relations and communication” (Roy). As nurses, we have to learn to be caring and show respect towards all other people no matter if they are a patient or co-worker. Group need also has a relational integrity within it; however, it is based on a resource integrity instead of an affectional integrity. “learning and maturing in relationships and achieving needs for food, shelter, health, and security through independence with others” (Roy). Resources such as the basic needs of life must be met before any other action can occur.</a:t>
            </a:r>
            <a:br>
              <a:rPr lang="en-US" dirty="0" smtClean="0"/>
            </a:br>
            <a:r>
              <a:rPr lang="en-US" dirty="0" smtClean="0"/>
              <a:t/>
            </a:r>
            <a:br>
              <a:rPr lang="en-US" dirty="0" smtClean="0"/>
            </a:br>
            <a:endParaRPr lang="en-US" dirty="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5E0F2CF-0AE3-4DE1-A049-040F984E8C80}" type="slidenum">
              <a:rPr lang="en-US"/>
              <a:pPr fontAlgn="base">
                <a:spcBef>
                  <a:spcPct val="0"/>
                </a:spcBef>
                <a:spcAft>
                  <a:spcPct val="0"/>
                </a:spcAft>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-Callista Roy’s nursing process is very similar to that of the five step nursing process that all nurses have been accustomed to in today’s world. This six step process involves assessing the patient’s behavior and stimuli, diagnosing the patient’s problem, setting goals based on that diagnosis, interventions needed to help the patient back into good health, and evaluating the whole process to see if it was successful or if another intervention is needed. All steps are needed to help implement in the nursing practice of today’s modern world of medicine. </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2D17077-AC54-44C6-AFAB-AB67D670F6B1}" type="slidenum">
              <a:rPr lang="en-US"/>
              <a:pPr fontAlgn="base">
                <a:spcBef>
                  <a:spcPct val="0"/>
                </a:spcBef>
                <a:spcAft>
                  <a:spcPct val="0"/>
                </a:spcAft>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The assessment of a patient must be followed through in order to gain knowledge about the patient’s background and the problems they are having at that time. Assessing the behavior is an important task for the nurse to fulfill since the behavior may interrupt or worsen the condition the patient came in with. How this step can be implemented into the nursing setting is that the nurse has to be aware of any unusual behaviors in order to treat and diagnose this person properly, thus being able to provide comfort for the patient. </a:t>
            </a:r>
          </a:p>
          <a:p>
            <a:pPr>
              <a:spcBef>
                <a:spcPct val="0"/>
              </a:spcBef>
            </a:pPr>
            <a:endParaRPr lang="en-US" smtClean="0"/>
          </a:p>
          <a:p>
            <a:pPr>
              <a:spcBef>
                <a:spcPct val="0"/>
              </a:spcBef>
            </a:pPr>
            <a:r>
              <a:rPr lang="en-US" smtClean="0"/>
              <a:t>Assessment of the stimuli follows assessing the behavior of the patient since the behavior directly involves the stimuli relating to the behavioral patterns. There are three different stimuli that must be observed: focal, contextual, and residual. Focal is the stimuli that immediately confront the person. Contextual stimuli involves all other stimuli present that are affecting the situation. Those stimuli whose effect on the situation are unclear is referred as the residual stimuli (Roy). Once the assessment of both the behavioral patterns and the stimuli of those behaviors are observed then the nurse can proceed on to diagnosing the patient. </a:t>
            </a:r>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0B14C9F-CF93-4E66-B6AE-DDC770C48037}" type="slidenum">
              <a:rPr lang="en-US"/>
              <a:pPr fontAlgn="base">
                <a:spcBef>
                  <a:spcPct val="0"/>
                </a:spcBef>
                <a:spcAft>
                  <a:spcPct val="0"/>
                </a:spcAft>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33FFBEB3-A89E-4F8F-A856-CFE6BF0F0E3F}" type="datetimeFigureOut">
              <a:rPr lang="en-US"/>
              <a:pPr>
                <a:defRPr/>
              </a:pPr>
              <a:t>10/5/2011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1417A3-EEC6-4C8F-BE14-E7826331185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EBAAAC8-44AC-4BA9-8326-93A94D2B01AF}" type="datetimeFigureOut">
              <a:rPr lang="en-US"/>
              <a:pPr>
                <a:defRPr/>
              </a:pPr>
              <a:t>10/5/2011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C21814A-4FA9-4C3F-9AC4-82D5EE281B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94A7F2D-5B3F-48D0-B66B-DAC3D49A17C0}" type="datetimeFigureOut">
              <a:rPr lang="en-US"/>
              <a:pPr>
                <a:defRPr/>
              </a:pPr>
              <a:t>10/5/2011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D444AF9-14D3-4BA6-A7EE-A102553C7BF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E90EA21-0ADE-430C-97F3-3FB96853F1A7}" type="datetimeFigureOut">
              <a:rPr lang="en-US"/>
              <a:pPr>
                <a:defRPr/>
              </a:pPr>
              <a:t>10/5/2011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28125EC-FF4F-464A-B524-52D9CC8FA8F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6C58191-B6C7-4AAD-A4A6-613998AD879D}" type="datetimeFigureOut">
              <a:rPr lang="en-US"/>
              <a:pPr>
                <a:defRPr/>
              </a:pPr>
              <a:t>10/5/2011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8DA21CE-D857-4704-B5E4-9EA38C1E84D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32289D3-7ACB-4457-9563-68D05E1AE5BC}" type="datetimeFigureOut">
              <a:rPr lang="en-US"/>
              <a:pPr>
                <a:defRPr/>
              </a:pPr>
              <a:t>10/5/2011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A8C0636-4F54-4A9C-9DD9-8E00E8D4C1B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873BB1A-8D5C-4973-8DFD-10FB0DF93DA7}" type="datetimeFigureOut">
              <a:rPr lang="en-US"/>
              <a:pPr>
                <a:defRPr/>
              </a:pPr>
              <a:t>10/5/2011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7ADEA25-6B3D-4F2D-A25F-23AF6E99076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B76F31FB-D3C4-478C-80E0-BF5570241102}" type="datetimeFigureOut">
              <a:rPr lang="en-US"/>
              <a:pPr>
                <a:defRPr/>
              </a:pPr>
              <a:t>10/5/2011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70F86A5-5DF5-46B1-AF29-B221DFC053A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DFDFC60-6BB6-4C84-ACBA-43F72E55281A}" type="datetimeFigureOut">
              <a:rPr lang="en-US"/>
              <a:pPr>
                <a:defRPr/>
              </a:pPr>
              <a:t>10/5/2011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08596D3-9FA6-49EB-9CDA-8C7B25BCC89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283ED4C-302B-4B39-B700-EC4FEEC68625}" type="datetimeFigureOut">
              <a:rPr lang="en-US"/>
              <a:pPr>
                <a:defRPr/>
              </a:pPr>
              <a:t>10/5/2011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70A4857-6C5C-4927-A761-095D9919510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3E6B9EF-E681-4DFF-A107-3B2D30FE0BAA}" type="datetimeFigureOut">
              <a:rPr lang="en-US"/>
              <a:pPr>
                <a:defRPr/>
              </a:pPr>
              <a:t>10/5/2011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AE8202F-B88C-4B56-80D5-82F22B447FA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E1EBA857-B2BD-4445-8B30-DB9279960C81}" type="datetimeFigureOut">
              <a:rPr lang="en-US"/>
              <a:pPr>
                <a:defRPr/>
              </a:pPr>
              <a:t>10/5/2011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8B69955B-159E-4C34-9F67-B1390FEC8A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xfrm>
            <a:off x="457200" y="274638"/>
            <a:ext cx="8229600" cy="2773362"/>
          </a:xfrm>
        </p:spPr>
        <p:txBody>
          <a:bodyPr/>
          <a:lstStyle/>
          <a:p>
            <a:r>
              <a:rPr lang="en-US" sz="5400" smtClean="0">
                <a:latin typeface="Century" pitchFamily="18" charset="0"/>
              </a:rPr>
              <a:t>Nursing Theorist</a:t>
            </a:r>
            <a:br>
              <a:rPr lang="en-US" sz="5400" smtClean="0">
                <a:latin typeface="Century" pitchFamily="18" charset="0"/>
              </a:rPr>
            </a:br>
            <a:r>
              <a:rPr lang="en-US" sz="5400" smtClean="0">
                <a:latin typeface="Century" pitchFamily="18" charset="0"/>
              </a:rPr>
              <a:t>Callista L. Roy</a:t>
            </a:r>
          </a:p>
        </p:txBody>
      </p:sp>
      <p:sp>
        <p:nvSpPr>
          <p:cNvPr id="43011" name="Rectangle 3"/>
          <p:cNvSpPr>
            <a:spLocks noGrp="1"/>
          </p:cNvSpPr>
          <p:nvPr>
            <p:ph type="body" idx="1"/>
          </p:nvPr>
        </p:nvSpPr>
        <p:spPr>
          <a:xfrm>
            <a:off x="457200" y="3962400"/>
            <a:ext cx="8229600" cy="2667000"/>
          </a:xfrm>
        </p:spPr>
        <p:txBody>
          <a:bodyPr/>
          <a:lstStyle/>
          <a:p>
            <a:pPr algn="ctr">
              <a:buFont typeface="Arial" charset="0"/>
              <a:buNone/>
            </a:pPr>
            <a:r>
              <a:rPr lang="en-US" b="1" smtClean="0">
                <a:solidFill>
                  <a:srgbClr val="FF3300"/>
                </a:solidFill>
                <a:latin typeface="Century" pitchFamily="18" charset="0"/>
              </a:rPr>
              <a:t>Done By:</a:t>
            </a:r>
          </a:p>
          <a:p>
            <a:pPr algn="ctr">
              <a:buFont typeface="Arial" charset="0"/>
              <a:buNone/>
            </a:pPr>
            <a:r>
              <a:rPr lang="en-US" smtClean="0">
                <a:solidFill>
                  <a:srgbClr val="FF3300"/>
                </a:solidFill>
                <a:latin typeface="Century" pitchFamily="18" charset="0"/>
              </a:rPr>
              <a:t>Brittany Algee 	Jessica Black</a:t>
            </a:r>
          </a:p>
          <a:p>
            <a:pPr algn="ctr">
              <a:buFont typeface="Arial" charset="0"/>
              <a:buNone/>
            </a:pPr>
            <a:r>
              <a:rPr lang="en-US" smtClean="0">
                <a:solidFill>
                  <a:srgbClr val="FF3300"/>
                </a:solidFill>
                <a:latin typeface="Century" pitchFamily="18" charset="0"/>
              </a:rPr>
              <a:t>Alyssa Barron		Megan Buzzard</a:t>
            </a:r>
          </a:p>
          <a:p>
            <a:pPr algn="ctr">
              <a:buFont typeface="Arial" charset="0"/>
              <a:buNone/>
            </a:pPr>
            <a:r>
              <a:rPr lang="en-US" smtClean="0">
                <a:solidFill>
                  <a:srgbClr val="FF3300"/>
                </a:solidFill>
                <a:latin typeface="Century" pitchFamily="18" charset="0"/>
              </a:rPr>
              <a:t>Breana Bushur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3010"/>
                                        </p:tgtEl>
                                        <p:attrNameLst>
                                          <p:attrName>style.visibility</p:attrName>
                                        </p:attrNameLst>
                                      </p:cBhvr>
                                      <p:to>
                                        <p:strVal val="visible"/>
                                      </p:to>
                                    </p:set>
                                    <p:animEffect transition="in" filter="blinds(horizontal)">
                                      <p:cBhvr>
                                        <p:cTn id="7" dur="1000"/>
                                        <p:tgtEl>
                                          <p:spTgt spid="4301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3011">
                                            <p:txEl>
                                              <p:pRg st="0" end="0"/>
                                            </p:txEl>
                                          </p:spTgt>
                                        </p:tgtEl>
                                        <p:attrNameLst>
                                          <p:attrName>style.visibility</p:attrName>
                                        </p:attrNameLst>
                                      </p:cBhvr>
                                      <p:to>
                                        <p:strVal val="visible"/>
                                      </p:to>
                                    </p:set>
                                    <p:animEffect transition="in" filter="blinds(horizontal)">
                                      <p:cBhvr>
                                        <p:cTn id="12" dur="500"/>
                                        <p:tgtEl>
                                          <p:spTgt spid="430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3011">
                                            <p:txEl>
                                              <p:pRg st="1" end="1"/>
                                            </p:txEl>
                                          </p:spTgt>
                                        </p:tgtEl>
                                        <p:attrNameLst>
                                          <p:attrName>style.visibility</p:attrName>
                                        </p:attrNameLst>
                                      </p:cBhvr>
                                      <p:to>
                                        <p:strVal val="visible"/>
                                      </p:to>
                                    </p:set>
                                    <p:animEffect transition="in" filter="blinds(horizontal)">
                                      <p:cBhvr>
                                        <p:cTn id="17" dur="500"/>
                                        <p:tgtEl>
                                          <p:spTgt spid="430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3011">
                                            <p:txEl>
                                              <p:pRg st="2" end="2"/>
                                            </p:txEl>
                                          </p:spTgt>
                                        </p:tgtEl>
                                        <p:attrNameLst>
                                          <p:attrName>style.visibility</p:attrName>
                                        </p:attrNameLst>
                                      </p:cBhvr>
                                      <p:to>
                                        <p:strVal val="visible"/>
                                      </p:to>
                                    </p:set>
                                    <p:animEffect transition="in" filter="blinds(horizontal)">
                                      <p:cBhvr>
                                        <p:cTn id="22" dur="500"/>
                                        <p:tgtEl>
                                          <p:spTgt spid="43011">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3011">
                                            <p:txEl>
                                              <p:pRg st="3" end="3"/>
                                            </p:txEl>
                                          </p:spTgt>
                                        </p:tgtEl>
                                        <p:attrNameLst>
                                          <p:attrName>style.visibility</p:attrName>
                                        </p:attrNameLst>
                                      </p:cBhvr>
                                      <p:to>
                                        <p:strVal val="visible"/>
                                      </p:to>
                                    </p:set>
                                    <p:animEffect transition="in" filter="blinds(horizontal)">
                                      <p:cBhvr>
                                        <p:cTn id="27" dur="500"/>
                                        <p:tgtEl>
                                          <p:spTgt spid="430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P spid="43011"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latin typeface="Century" pitchFamily="18" charset="0"/>
              </a:rPr>
              <a:t>Six Steps of Roy’s Process for Use in Nursing Setting</a:t>
            </a:r>
            <a:endParaRPr lang="en-US" dirty="0">
              <a:latin typeface="Century" pitchFamily="18" charset="0"/>
            </a:endParaRPr>
          </a:p>
        </p:txBody>
      </p:sp>
      <p:sp>
        <p:nvSpPr>
          <p:cNvPr id="20482" name="Content Placeholder 2"/>
          <p:cNvSpPr>
            <a:spLocks noGrp="1"/>
          </p:cNvSpPr>
          <p:nvPr>
            <p:ph idx="1"/>
          </p:nvPr>
        </p:nvSpPr>
        <p:spPr/>
        <p:txBody>
          <a:bodyPr/>
          <a:lstStyle/>
          <a:p>
            <a:r>
              <a:rPr lang="en-US" sz="4000" smtClean="0">
                <a:solidFill>
                  <a:srgbClr val="FF0000"/>
                </a:solidFill>
              </a:rPr>
              <a:t>Assessment of Behavior</a:t>
            </a:r>
          </a:p>
          <a:p>
            <a:r>
              <a:rPr lang="en-US" sz="4000" smtClean="0">
                <a:solidFill>
                  <a:srgbClr val="FF0000"/>
                </a:solidFill>
              </a:rPr>
              <a:t>Assessment of Stimuli</a:t>
            </a:r>
          </a:p>
          <a:p>
            <a:r>
              <a:rPr lang="en-US" sz="4000" smtClean="0">
                <a:solidFill>
                  <a:srgbClr val="FF0000"/>
                </a:solidFill>
              </a:rPr>
              <a:t>Nursing Diagnosis</a:t>
            </a:r>
          </a:p>
          <a:p>
            <a:r>
              <a:rPr lang="en-US" sz="4000" smtClean="0">
                <a:solidFill>
                  <a:srgbClr val="FF0000"/>
                </a:solidFill>
              </a:rPr>
              <a:t>Goal Setting</a:t>
            </a:r>
          </a:p>
          <a:p>
            <a:r>
              <a:rPr lang="en-US" sz="4000" smtClean="0">
                <a:solidFill>
                  <a:srgbClr val="FF0000"/>
                </a:solidFill>
              </a:rPr>
              <a:t>Intervention</a:t>
            </a:r>
          </a:p>
          <a:p>
            <a:r>
              <a:rPr lang="en-US" sz="4000" smtClean="0">
                <a:solidFill>
                  <a:srgbClr val="FF0000"/>
                </a:solidFill>
              </a:rPr>
              <a:t>Evaluation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20482"/>
                                        </p:tgtEl>
                                        <p:attrNameLst>
                                          <p:attrName>style.visibility</p:attrName>
                                        </p:attrNameLst>
                                      </p:cBhvr>
                                      <p:to>
                                        <p:strVal val="visible"/>
                                      </p:to>
                                    </p:set>
                                    <p:animEffect transition="in" filter="slide(fromBottom)">
                                      <p:cBhvr>
                                        <p:cTn id="12" dur="1000"/>
                                        <p:tgtEl>
                                          <p:spTgt spid="204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048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xfrm>
            <a:off x="0" y="274638"/>
            <a:ext cx="9144000" cy="1143000"/>
          </a:xfrm>
        </p:spPr>
        <p:txBody>
          <a:bodyPr/>
          <a:lstStyle/>
          <a:p>
            <a:r>
              <a:rPr lang="en-US" smtClean="0">
                <a:latin typeface="Century" pitchFamily="18" charset="0"/>
              </a:rPr>
              <a:t>Assessment of Behavior &amp; Stimuli</a:t>
            </a:r>
          </a:p>
        </p:txBody>
      </p:sp>
      <p:sp>
        <p:nvSpPr>
          <p:cNvPr id="22530" name="Content Placeholder 2"/>
          <p:cNvSpPr>
            <a:spLocks noGrp="1"/>
          </p:cNvSpPr>
          <p:nvPr>
            <p:ph idx="1"/>
          </p:nvPr>
        </p:nvSpPr>
        <p:spPr/>
        <p:txBody>
          <a:bodyPr/>
          <a:lstStyle/>
          <a:p>
            <a:pPr>
              <a:buFont typeface="Arial" charset="0"/>
              <a:buNone/>
            </a:pPr>
            <a:r>
              <a:rPr lang="en-US" sz="3500" smtClean="0">
                <a:latin typeface="Century" pitchFamily="18" charset="0"/>
              </a:rPr>
              <a:t>Assessment of Behavior</a:t>
            </a:r>
          </a:p>
          <a:p>
            <a:r>
              <a:rPr lang="en-US" sz="3500" smtClean="0">
                <a:solidFill>
                  <a:srgbClr val="FF0000"/>
                </a:solidFill>
                <a:latin typeface="Century" pitchFamily="18" charset="0"/>
              </a:rPr>
              <a:t>Gathers data about the behavior of a person</a:t>
            </a:r>
          </a:p>
          <a:p>
            <a:pPr>
              <a:buFont typeface="Arial" charset="0"/>
              <a:buNone/>
            </a:pPr>
            <a:endParaRPr lang="en-US" sz="3500" smtClean="0">
              <a:latin typeface="Century" pitchFamily="18" charset="0"/>
            </a:endParaRPr>
          </a:p>
          <a:p>
            <a:pPr>
              <a:buFont typeface="Arial" charset="0"/>
              <a:buNone/>
            </a:pPr>
            <a:r>
              <a:rPr lang="en-US" sz="3500" smtClean="0">
                <a:latin typeface="Century" pitchFamily="18" charset="0"/>
              </a:rPr>
              <a:t>Assessment of Stimuli</a:t>
            </a:r>
          </a:p>
          <a:p>
            <a:r>
              <a:rPr lang="en-US" sz="3500" smtClean="0">
                <a:solidFill>
                  <a:srgbClr val="FF0000"/>
                </a:solidFill>
                <a:latin typeface="Century" pitchFamily="18" charset="0"/>
              </a:rPr>
              <a:t>Identifies stimuli in the person’s behavioral patterns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2529"/>
                                        </p:tgtEl>
                                        <p:attrNameLst>
                                          <p:attrName>style.visibility</p:attrName>
                                        </p:attrNameLst>
                                      </p:cBhvr>
                                      <p:to>
                                        <p:strVal val="visible"/>
                                      </p:to>
                                    </p:set>
                                    <p:animEffect transition="in" filter="barn(inHorizontal)">
                                      <p:cBhvr>
                                        <p:cTn id="7" dur="1000"/>
                                        <p:tgtEl>
                                          <p:spTgt spid="2252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2530"/>
                                        </p:tgtEl>
                                        <p:attrNameLst>
                                          <p:attrName>style.visibility</p:attrName>
                                        </p:attrNameLst>
                                      </p:cBhvr>
                                      <p:to>
                                        <p:strVal val="visible"/>
                                      </p:to>
                                    </p:set>
                                    <p:animEffect transition="in" filter="barn(inHorizontal)">
                                      <p:cBhvr>
                                        <p:cTn id="12" dur="1000"/>
                                        <p:tgtEl>
                                          <p:spTgt spid="225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p:bldP spid="2253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0" y="274638"/>
            <a:ext cx="9144000" cy="1143000"/>
          </a:xfrm>
        </p:spPr>
        <p:txBody>
          <a:bodyPr/>
          <a:lstStyle/>
          <a:p>
            <a:r>
              <a:rPr lang="en-US" sz="4200" smtClean="0">
                <a:latin typeface="Century" pitchFamily="18" charset="0"/>
              </a:rPr>
              <a:t>Nursing Diagnosis &amp; Goal Setting</a:t>
            </a:r>
          </a:p>
        </p:txBody>
      </p:sp>
      <p:sp>
        <p:nvSpPr>
          <p:cNvPr id="24578" name="Content Placeholder 2"/>
          <p:cNvSpPr>
            <a:spLocks noGrp="1"/>
          </p:cNvSpPr>
          <p:nvPr>
            <p:ph idx="1"/>
          </p:nvPr>
        </p:nvSpPr>
        <p:spPr/>
        <p:txBody>
          <a:bodyPr/>
          <a:lstStyle/>
          <a:p>
            <a:pPr>
              <a:buFont typeface="Arial" charset="0"/>
              <a:buNone/>
            </a:pPr>
            <a:r>
              <a:rPr lang="en-US" sz="3500" smtClean="0">
                <a:latin typeface="Century" pitchFamily="18" charset="0"/>
              </a:rPr>
              <a:t>Nursing Diagnosis</a:t>
            </a:r>
          </a:p>
          <a:p>
            <a:r>
              <a:rPr lang="en-US" sz="3500" smtClean="0">
                <a:solidFill>
                  <a:srgbClr val="FF0000"/>
                </a:solidFill>
                <a:latin typeface="Century" pitchFamily="18" charset="0"/>
              </a:rPr>
              <a:t>Involves formulation of statements that interpret data</a:t>
            </a:r>
          </a:p>
          <a:p>
            <a:pPr>
              <a:buFont typeface="Arial" charset="0"/>
              <a:buNone/>
            </a:pPr>
            <a:endParaRPr lang="en-US" sz="3500" smtClean="0">
              <a:solidFill>
                <a:srgbClr val="FF0000"/>
              </a:solidFill>
              <a:latin typeface="Century" pitchFamily="18" charset="0"/>
            </a:endParaRPr>
          </a:p>
          <a:p>
            <a:pPr>
              <a:buFont typeface="Arial" charset="0"/>
              <a:buNone/>
            </a:pPr>
            <a:r>
              <a:rPr lang="en-US" sz="3500" smtClean="0">
                <a:latin typeface="Century" pitchFamily="18" charset="0"/>
              </a:rPr>
              <a:t>Goal Setting</a:t>
            </a:r>
          </a:p>
          <a:p>
            <a:r>
              <a:rPr lang="en-US" sz="3500" smtClean="0">
                <a:solidFill>
                  <a:srgbClr val="FF0000"/>
                </a:solidFill>
                <a:latin typeface="Century" pitchFamily="18" charset="0"/>
              </a:rPr>
              <a:t>Involves the establishment of clear statements about the behavior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4577"/>
                                        </p:tgtEl>
                                        <p:attrNameLst>
                                          <p:attrName>style.visibility</p:attrName>
                                        </p:attrNameLst>
                                      </p:cBhvr>
                                      <p:to>
                                        <p:strVal val="visible"/>
                                      </p:to>
                                    </p:set>
                                    <p:animEffect transition="in" filter="plus(in)">
                                      <p:cBhvr>
                                        <p:cTn id="7" dur="1000"/>
                                        <p:tgtEl>
                                          <p:spTgt spid="24577"/>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24578"/>
                                        </p:tgtEl>
                                        <p:attrNameLst>
                                          <p:attrName>style.visibility</p:attrName>
                                        </p:attrNameLst>
                                      </p:cBhvr>
                                      <p:to>
                                        <p:strVal val="visible"/>
                                      </p:to>
                                    </p:set>
                                    <p:animEffect transition="in" filter="plus(in)">
                                      <p:cBhvr>
                                        <p:cTn id="12" dur="1000"/>
                                        <p:tgtEl>
                                          <p:spTgt spid="245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7" grpId="0"/>
      <p:bldP spid="2457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xfrm>
            <a:off x="0" y="274638"/>
            <a:ext cx="9144000" cy="1143000"/>
          </a:xfrm>
        </p:spPr>
        <p:txBody>
          <a:bodyPr/>
          <a:lstStyle/>
          <a:p>
            <a:r>
              <a:rPr lang="en-US" smtClean="0">
                <a:latin typeface="Century" pitchFamily="18" charset="0"/>
              </a:rPr>
              <a:t>Intervention &amp; Evaluation</a:t>
            </a:r>
          </a:p>
        </p:txBody>
      </p:sp>
      <p:sp>
        <p:nvSpPr>
          <p:cNvPr id="26626" name="Content Placeholder 2"/>
          <p:cNvSpPr>
            <a:spLocks noGrp="1"/>
          </p:cNvSpPr>
          <p:nvPr>
            <p:ph idx="1"/>
          </p:nvPr>
        </p:nvSpPr>
        <p:spPr>
          <a:xfrm>
            <a:off x="457200" y="1600200"/>
            <a:ext cx="8382000" cy="4525963"/>
          </a:xfrm>
        </p:spPr>
        <p:txBody>
          <a:bodyPr/>
          <a:lstStyle/>
          <a:p>
            <a:pPr>
              <a:buFont typeface="Arial" charset="0"/>
              <a:buNone/>
            </a:pPr>
            <a:r>
              <a:rPr lang="en-US" sz="3500" smtClean="0">
                <a:latin typeface="Century" pitchFamily="18" charset="0"/>
              </a:rPr>
              <a:t>Intervention</a:t>
            </a:r>
          </a:p>
          <a:p>
            <a:r>
              <a:rPr lang="en-US" sz="3500" smtClean="0">
                <a:solidFill>
                  <a:srgbClr val="FF0000"/>
                </a:solidFill>
                <a:latin typeface="Century" pitchFamily="18" charset="0"/>
              </a:rPr>
              <a:t>Involves the determination of how to best assist the person</a:t>
            </a:r>
          </a:p>
          <a:p>
            <a:pPr>
              <a:buFont typeface="Arial" charset="0"/>
              <a:buNone/>
            </a:pPr>
            <a:endParaRPr lang="en-US" sz="3500" smtClean="0">
              <a:solidFill>
                <a:srgbClr val="FF0000"/>
              </a:solidFill>
              <a:latin typeface="Century" pitchFamily="18" charset="0"/>
            </a:endParaRPr>
          </a:p>
          <a:p>
            <a:pPr>
              <a:buFont typeface="Arial" charset="0"/>
              <a:buNone/>
            </a:pPr>
            <a:r>
              <a:rPr lang="en-US" sz="3500" smtClean="0">
                <a:latin typeface="Century" pitchFamily="18" charset="0"/>
              </a:rPr>
              <a:t>Evaluation</a:t>
            </a:r>
          </a:p>
          <a:p>
            <a:r>
              <a:rPr lang="en-US" sz="3500" smtClean="0">
                <a:solidFill>
                  <a:srgbClr val="FF0000"/>
                </a:solidFill>
                <a:latin typeface="Century" pitchFamily="18" charset="0"/>
              </a:rPr>
              <a:t>Judging the effectiveness of the nursing intervention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iterate type="lt">
                                    <p:tmPct val="10000"/>
                                  </p:iterate>
                                  <p:childTnLst>
                                    <p:set>
                                      <p:cBhvr>
                                        <p:cTn id="6" dur="1" fill="hold">
                                          <p:stCondLst>
                                            <p:cond delay="0"/>
                                          </p:stCondLst>
                                        </p:cTn>
                                        <p:tgtEl>
                                          <p:spTgt spid="26625"/>
                                        </p:tgtEl>
                                        <p:attrNameLst>
                                          <p:attrName>style.visibility</p:attrName>
                                        </p:attrNameLst>
                                      </p:cBhvr>
                                      <p:to>
                                        <p:strVal val="visible"/>
                                      </p:to>
                                    </p:set>
                                    <p:animEffect transition="in" filter="fade">
                                      <p:cBhvr>
                                        <p:cTn id="7" dur="1000"/>
                                        <p:tgtEl>
                                          <p:spTgt spid="26625"/>
                                        </p:tgtEl>
                                      </p:cBhvr>
                                    </p:animEffect>
                                    <p:anim calcmode="lin" valueType="num">
                                      <p:cBhvr>
                                        <p:cTn id="8" dur="1000" fill="hold"/>
                                        <p:tgtEl>
                                          <p:spTgt spid="26625"/>
                                        </p:tgtEl>
                                        <p:attrNameLst>
                                          <p:attrName>ppt_w</p:attrName>
                                        </p:attrNameLst>
                                      </p:cBhvr>
                                      <p:tavLst>
                                        <p:tav tm="0" fmla="#ppt_w*sin(2.5*pi*$)">
                                          <p:val>
                                            <p:fltVal val="0"/>
                                          </p:val>
                                        </p:tav>
                                        <p:tav tm="100000">
                                          <p:val>
                                            <p:fltVal val="1"/>
                                          </p:val>
                                        </p:tav>
                                      </p:tavLst>
                                    </p:anim>
                                    <p:anim calcmode="lin" valueType="num">
                                      <p:cBhvr>
                                        <p:cTn id="9" dur="1000" fill="hold"/>
                                        <p:tgtEl>
                                          <p:spTgt spid="26625"/>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iterate type="lt">
                                    <p:tmPct val="10000"/>
                                  </p:iterate>
                                  <p:childTnLst>
                                    <p:set>
                                      <p:cBhvr>
                                        <p:cTn id="13" dur="1" fill="hold">
                                          <p:stCondLst>
                                            <p:cond delay="0"/>
                                          </p:stCondLst>
                                        </p:cTn>
                                        <p:tgtEl>
                                          <p:spTgt spid="26626"/>
                                        </p:tgtEl>
                                        <p:attrNameLst>
                                          <p:attrName>style.visibility</p:attrName>
                                        </p:attrNameLst>
                                      </p:cBhvr>
                                      <p:to>
                                        <p:strVal val="visible"/>
                                      </p:to>
                                    </p:set>
                                    <p:animEffect transition="in" filter="fade">
                                      <p:cBhvr>
                                        <p:cTn id="14" dur="500"/>
                                        <p:tgtEl>
                                          <p:spTgt spid="26626"/>
                                        </p:tgtEl>
                                      </p:cBhvr>
                                    </p:animEffect>
                                    <p:anim calcmode="lin" valueType="num">
                                      <p:cBhvr>
                                        <p:cTn id="15" dur="500" fill="hold"/>
                                        <p:tgtEl>
                                          <p:spTgt spid="26626"/>
                                        </p:tgtEl>
                                        <p:attrNameLst>
                                          <p:attrName>ppt_w</p:attrName>
                                        </p:attrNameLst>
                                      </p:cBhvr>
                                      <p:tavLst>
                                        <p:tav tm="0" fmla="#ppt_w*sin(2.5*pi*$)">
                                          <p:val>
                                            <p:fltVal val="0"/>
                                          </p:val>
                                        </p:tav>
                                        <p:tav tm="100000">
                                          <p:val>
                                            <p:fltVal val="1"/>
                                          </p:val>
                                        </p:tav>
                                      </p:tavLst>
                                    </p:anim>
                                    <p:anim calcmode="lin" valueType="num">
                                      <p:cBhvr>
                                        <p:cTn id="16" dur="500" fill="hold"/>
                                        <p:tgtEl>
                                          <p:spTgt spid="2662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5" grpId="0"/>
      <p:bldP spid="2662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p:nvPr>
        </p:nvSpPr>
        <p:spPr/>
        <p:txBody>
          <a:bodyPr/>
          <a:lstStyle/>
          <a:p>
            <a:r>
              <a:rPr lang="en-US" sz="6600" smtClean="0">
                <a:latin typeface="Century" pitchFamily="18" charset="0"/>
              </a:rPr>
              <a:t>Summary</a:t>
            </a:r>
          </a:p>
        </p:txBody>
      </p:sp>
      <p:sp>
        <p:nvSpPr>
          <p:cNvPr id="44035" name="Rectangle 3"/>
          <p:cNvSpPr>
            <a:spLocks noGrp="1"/>
          </p:cNvSpPr>
          <p:nvPr>
            <p:ph type="body" idx="1"/>
          </p:nvPr>
        </p:nvSpPr>
        <p:spPr>
          <a:xfrm>
            <a:off x="76200" y="1828800"/>
            <a:ext cx="8915400" cy="4648200"/>
          </a:xfrm>
        </p:spPr>
        <p:txBody>
          <a:bodyPr/>
          <a:lstStyle/>
          <a:p>
            <a:pPr algn="ctr">
              <a:buFont typeface="Arial" charset="0"/>
              <a:buNone/>
            </a:pPr>
            <a:r>
              <a:rPr lang="en-US" smtClean="0">
                <a:solidFill>
                  <a:srgbClr val="FF3300"/>
                </a:solidFill>
                <a:latin typeface="Century" pitchFamily="18" charset="0"/>
              </a:rPr>
              <a:t>Callista Roy has made a major impact in the nursing profession with her Adaptation Theory of Nursing.  Her adaptation model includes concepts and types of stimuli for adaptation.  She is highly intelligent, and has received numerous awards for her contributions for nursing practice in our society today.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4034"/>
                                        </p:tgtEl>
                                        <p:attrNameLst>
                                          <p:attrName>style.visibility</p:attrName>
                                        </p:attrNameLst>
                                      </p:cBhvr>
                                      <p:to>
                                        <p:strVal val="visible"/>
                                      </p:to>
                                    </p:set>
                                    <p:anim calcmode="lin" valueType="num">
                                      <p:cBhvr>
                                        <p:cTn id="7" dur="1000" fill="hold"/>
                                        <p:tgtEl>
                                          <p:spTgt spid="44034"/>
                                        </p:tgtEl>
                                        <p:attrNameLst>
                                          <p:attrName>ppt_w</p:attrName>
                                        </p:attrNameLst>
                                      </p:cBhvr>
                                      <p:tavLst>
                                        <p:tav tm="0">
                                          <p:val>
                                            <p:fltVal val="0"/>
                                          </p:val>
                                        </p:tav>
                                        <p:tav tm="100000">
                                          <p:val>
                                            <p:strVal val="#ppt_w"/>
                                          </p:val>
                                        </p:tav>
                                      </p:tavLst>
                                    </p:anim>
                                    <p:anim calcmode="lin" valueType="num">
                                      <p:cBhvr>
                                        <p:cTn id="8" dur="1000" fill="hold"/>
                                        <p:tgtEl>
                                          <p:spTgt spid="44034"/>
                                        </p:tgtEl>
                                        <p:attrNameLst>
                                          <p:attrName>ppt_h</p:attrName>
                                        </p:attrNameLst>
                                      </p:cBhvr>
                                      <p:tavLst>
                                        <p:tav tm="0">
                                          <p:val>
                                            <p:fltVal val="0"/>
                                          </p:val>
                                        </p:tav>
                                        <p:tav tm="100000">
                                          <p:val>
                                            <p:strVal val="#ppt_h"/>
                                          </p:val>
                                        </p:tav>
                                      </p:tavLst>
                                    </p:anim>
                                    <p:animEffect transition="in" filter="fade">
                                      <p:cBhvr>
                                        <p:cTn id="9" dur="1000"/>
                                        <p:tgtEl>
                                          <p:spTgt spid="44034"/>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4035">
                                            <p:txEl>
                                              <p:pRg st="0" end="0"/>
                                            </p:txEl>
                                          </p:spTgt>
                                        </p:tgtEl>
                                        <p:attrNameLst>
                                          <p:attrName>style.visibility</p:attrName>
                                        </p:attrNameLst>
                                      </p:cBhvr>
                                      <p:to>
                                        <p:strVal val="visible"/>
                                      </p:to>
                                    </p:set>
                                    <p:anim calcmode="lin" valueType="num">
                                      <p:cBhvr>
                                        <p:cTn id="14" dur="2000" fill="hold"/>
                                        <p:tgtEl>
                                          <p:spTgt spid="44035">
                                            <p:txEl>
                                              <p:pRg st="0" end="0"/>
                                            </p:txEl>
                                          </p:spTgt>
                                        </p:tgtEl>
                                        <p:attrNameLst>
                                          <p:attrName>ppt_w</p:attrName>
                                        </p:attrNameLst>
                                      </p:cBhvr>
                                      <p:tavLst>
                                        <p:tav tm="0">
                                          <p:val>
                                            <p:fltVal val="0"/>
                                          </p:val>
                                        </p:tav>
                                        <p:tav tm="100000">
                                          <p:val>
                                            <p:strVal val="#ppt_w"/>
                                          </p:val>
                                        </p:tav>
                                      </p:tavLst>
                                    </p:anim>
                                    <p:anim calcmode="lin" valueType="num">
                                      <p:cBhvr>
                                        <p:cTn id="15" dur="2000" fill="hold"/>
                                        <p:tgtEl>
                                          <p:spTgt spid="44035">
                                            <p:txEl>
                                              <p:pRg st="0" end="0"/>
                                            </p:txEl>
                                          </p:spTgt>
                                        </p:tgtEl>
                                        <p:attrNameLst>
                                          <p:attrName>ppt_h</p:attrName>
                                        </p:attrNameLst>
                                      </p:cBhvr>
                                      <p:tavLst>
                                        <p:tav tm="0">
                                          <p:val>
                                            <p:fltVal val="0"/>
                                          </p:val>
                                        </p:tav>
                                        <p:tav tm="100000">
                                          <p:val>
                                            <p:strVal val="#ppt_h"/>
                                          </p:val>
                                        </p:tav>
                                      </p:tavLst>
                                    </p:anim>
                                    <p:animEffect transition="in" filter="fade">
                                      <p:cBhvr>
                                        <p:cTn id="16" dur="2000"/>
                                        <p:tgtEl>
                                          <p:spTgt spid="440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44035"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a:xfrm>
            <a:off x="457200" y="274638"/>
            <a:ext cx="8229600" cy="1858962"/>
          </a:xfrm>
        </p:spPr>
        <p:txBody>
          <a:bodyPr/>
          <a:lstStyle/>
          <a:p>
            <a:r>
              <a:rPr lang="en-US" sz="5400" smtClean="0">
                <a:latin typeface="Century" pitchFamily="18" charset="0"/>
              </a:rPr>
              <a:t>References</a:t>
            </a:r>
          </a:p>
        </p:txBody>
      </p:sp>
      <p:sp>
        <p:nvSpPr>
          <p:cNvPr id="45059" name="Rectangle 3"/>
          <p:cNvSpPr>
            <a:spLocks noGrp="1"/>
          </p:cNvSpPr>
          <p:nvPr>
            <p:ph type="body" idx="1"/>
          </p:nvPr>
        </p:nvSpPr>
        <p:spPr>
          <a:xfrm>
            <a:off x="838200" y="3276600"/>
            <a:ext cx="7848600" cy="2895600"/>
          </a:xfrm>
        </p:spPr>
        <p:txBody>
          <a:bodyPr/>
          <a:lstStyle/>
          <a:p>
            <a:pPr>
              <a:spcBef>
                <a:spcPct val="0"/>
              </a:spcBef>
              <a:buFont typeface="Arial" charset="0"/>
              <a:buNone/>
            </a:pPr>
            <a:r>
              <a:rPr lang="en-US" sz="1200" smtClean="0">
                <a:latin typeface="Times New Roman" pitchFamily="18" charset="0"/>
              </a:rPr>
              <a:t>AIPPG. (2011). Roy’s </a:t>
            </a:r>
            <a:r>
              <a:rPr lang="en-US" sz="1200" i="1" smtClean="0">
                <a:latin typeface="Times New Roman" pitchFamily="18" charset="0"/>
              </a:rPr>
              <a:t>adaptation model. </a:t>
            </a:r>
            <a:r>
              <a:rPr lang="en-US" sz="1200" smtClean="0">
                <a:latin typeface="Times New Roman" pitchFamily="18" charset="0"/>
              </a:rPr>
              <a:t>Retrieved September 28, 2011 from, 	http://currentnursing.com/nursing_theory/Roy_adaptation_model.html</a:t>
            </a:r>
          </a:p>
          <a:p>
            <a:pPr>
              <a:spcBef>
                <a:spcPct val="0"/>
              </a:spcBef>
              <a:buFont typeface="Arial" charset="0"/>
              <a:buNone/>
            </a:pPr>
            <a:endParaRPr lang="en-US" sz="1200" smtClean="0">
              <a:latin typeface="Times New Roman" pitchFamily="18" charset="0"/>
            </a:endParaRPr>
          </a:p>
          <a:p>
            <a:pPr>
              <a:spcBef>
                <a:spcPct val="0"/>
              </a:spcBef>
              <a:buFont typeface="Arial" charset="0"/>
              <a:buNone/>
            </a:pPr>
            <a:r>
              <a:rPr lang="en-US" sz="1200" smtClean="0">
                <a:latin typeface="Times New Roman" pitchFamily="18" charset="0"/>
              </a:rPr>
              <a:t>American Academy of Nursing. (2010). </a:t>
            </a:r>
            <a:r>
              <a:rPr lang="en-US" sz="1200" i="1" smtClean="0">
                <a:latin typeface="Times New Roman" pitchFamily="18" charset="0"/>
              </a:rPr>
              <a:t>Transforming healthcare policy and practice through nursing knowledge. </a:t>
            </a:r>
            <a:r>
              <a:rPr lang="en-US" sz="1200" smtClean="0">
                <a:latin typeface="Times New Roman" pitchFamily="18" charset="0"/>
              </a:rPr>
              <a:t>Retrieved 	October 1, 2011 from, http://www.aannet.org/i4a/pages/index.cfm?pageid=3570</a:t>
            </a:r>
          </a:p>
          <a:p>
            <a:pPr>
              <a:spcBef>
                <a:spcPct val="0"/>
              </a:spcBef>
              <a:buFont typeface="Arial" charset="0"/>
              <a:buNone/>
            </a:pPr>
            <a:endParaRPr lang="en-US" sz="1200" smtClean="0">
              <a:latin typeface="Times New Roman" pitchFamily="18" charset="0"/>
            </a:endParaRPr>
          </a:p>
          <a:p>
            <a:pPr>
              <a:buFont typeface="Arial" charset="0"/>
              <a:buNone/>
            </a:pPr>
            <a:r>
              <a:rPr lang="en-US" sz="1200" smtClean="0">
                <a:latin typeface="Times New Roman" pitchFamily="18" charset="0"/>
              </a:rPr>
              <a:t>Chitty, K., &amp; Black, B. (2010).</a:t>
            </a:r>
            <a:r>
              <a:rPr lang="en-US" sz="1200" i="1" smtClean="0">
                <a:latin typeface="Times New Roman" pitchFamily="18" charset="0"/>
              </a:rPr>
              <a:t> Professional nursing: Concepts and challenges.</a:t>
            </a:r>
          </a:p>
          <a:p>
            <a:pPr>
              <a:buFont typeface="Arial" charset="0"/>
              <a:buNone/>
            </a:pPr>
            <a:r>
              <a:rPr lang="en-US" sz="1200" i="1" smtClean="0">
                <a:latin typeface="Times New Roman" pitchFamily="18" charset="0"/>
              </a:rPr>
              <a:t>		</a:t>
            </a:r>
            <a:r>
              <a:rPr lang="en-US" sz="1200" smtClean="0">
                <a:latin typeface="Times New Roman" pitchFamily="18" charset="0"/>
              </a:rPr>
              <a:t>Maryland Heights, MO: Saunders Elsevier.</a:t>
            </a:r>
          </a:p>
          <a:p>
            <a:pPr>
              <a:spcBef>
                <a:spcPct val="0"/>
              </a:spcBef>
              <a:buFont typeface="Arial" charset="0"/>
              <a:buNone/>
            </a:pPr>
            <a:endParaRPr lang="en-US" sz="1200" smtClean="0">
              <a:latin typeface="Times New Roman" pitchFamily="18" charset="0"/>
            </a:endParaRPr>
          </a:p>
          <a:p>
            <a:pPr>
              <a:spcBef>
                <a:spcPct val="0"/>
              </a:spcBef>
              <a:buFont typeface="Arial" charset="0"/>
              <a:buNone/>
            </a:pPr>
            <a:r>
              <a:rPr lang="en-US" sz="1400" smtClean="0">
                <a:latin typeface="Times New Roman" pitchFamily="18" charset="0"/>
              </a:rPr>
              <a:t>Connell School of Nursing. (2011). </a:t>
            </a:r>
            <a:r>
              <a:rPr lang="en-US" sz="1400" i="1" smtClean="0">
                <a:latin typeface="Times New Roman" pitchFamily="18" charset="0"/>
              </a:rPr>
              <a:t>The roy adaptation model</a:t>
            </a:r>
            <a:r>
              <a:rPr lang="en-US" sz="1400" smtClean="0">
                <a:latin typeface="Times New Roman" pitchFamily="18" charset="0"/>
              </a:rPr>
              <a:t>. Retrieved October 2, 2011 from, 	http://www.bc.edu/schools/son/faculty/featured/theorist/Roy_Adaptation_Model.html</a:t>
            </a:r>
          </a:p>
          <a:p>
            <a:pPr>
              <a:spcBef>
                <a:spcPct val="0"/>
              </a:spcBef>
              <a:buFont typeface="Arial" charset="0"/>
              <a:buNone/>
            </a:pPr>
            <a:endParaRPr lang="en-US" sz="1400" smtClean="0">
              <a:latin typeface="Times New Roman" pitchFamily="18" charset="0"/>
            </a:endParaRPr>
          </a:p>
          <a:p>
            <a:pPr>
              <a:spcBef>
                <a:spcPct val="0"/>
              </a:spcBef>
              <a:buFont typeface="Arial" charset="0"/>
              <a:buNone/>
            </a:pPr>
            <a:r>
              <a:rPr lang="en-US" sz="1200" smtClean="0">
                <a:latin typeface="Times New Roman" pitchFamily="18" charset="0"/>
              </a:rPr>
              <a:t>University of Philippines. (2008). </a:t>
            </a:r>
            <a:r>
              <a:rPr lang="en-US" sz="1200" i="1" smtClean="0">
                <a:latin typeface="Times New Roman" pitchFamily="18" charset="0"/>
              </a:rPr>
              <a:t>Sister callista roy: Adaptation theory. </a:t>
            </a:r>
            <a:r>
              <a:rPr lang="en-US" sz="1200" smtClean="0">
                <a:latin typeface="Times New Roman" pitchFamily="18" charset="0"/>
              </a:rPr>
              <a:t>Retrieved September 29, 2011 from, 	http://nursingtheories.blogspot.com/2008/07/sister-callista-roy-adaptation-theory.html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wipe(down)">
                                      <p:cBhvr>
                                        <p:cTn id="7" dur="500"/>
                                        <p:tgtEl>
                                          <p:spTgt spid="4505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mph" presetSubtype="0" fill="hold" grpId="0" nodeType="clickEffect">
                                  <p:stCondLst>
                                    <p:cond delay="0"/>
                                  </p:stCondLst>
                                  <p:childTnLst>
                                    <p:anim calcmode="discrete" valueType="str">
                                      <p:cBhvr override="childStyle">
                                        <p:cTn id="11" dur="1000" fill="hold"/>
                                        <p:tgtEl>
                                          <p:spTgt spid="45059">
                                            <p:txEl>
                                              <p:pRg st="0" end="0"/>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12" fill="hold">
                      <p:stCondLst>
                        <p:cond delay="indefinite"/>
                      </p:stCondLst>
                      <p:childTnLst>
                        <p:par>
                          <p:cTn id="13" fill="hold">
                            <p:stCondLst>
                              <p:cond delay="0"/>
                            </p:stCondLst>
                            <p:childTnLst>
                              <p:par>
                                <p:cTn id="14" presetID="10" presetClass="emph" presetSubtype="0" fill="hold" grpId="0" nodeType="clickEffect">
                                  <p:stCondLst>
                                    <p:cond delay="0"/>
                                  </p:stCondLst>
                                  <p:childTnLst>
                                    <p:anim calcmode="discrete" valueType="str">
                                      <p:cBhvr override="childStyle">
                                        <p:cTn id="15" dur="1000" fill="hold"/>
                                        <p:tgtEl>
                                          <p:spTgt spid="45059">
                                            <p:txEl>
                                              <p:pRg st="2" end="2"/>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mph" presetSubtype="0" fill="hold" grpId="0" nodeType="clickEffect">
                                  <p:stCondLst>
                                    <p:cond delay="0"/>
                                  </p:stCondLst>
                                  <p:childTnLst>
                                    <p:anim calcmode="discrete" valueType="str">
                                      <p:cBhvr override="childStyle">
                                        <p:cTn id="19" dur="1000" fill="hold"/>
                                        <p:tgtEl>
                                          <p:spTgt spid="45059">
                                            <p:txEl>
                                              <p:pRg st="4" end="4"/>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mph" presetSubtype="0" fill="hold" grpId="0" nodeType="clickEffect">
                                  <p:stCondLst>
                                    <p:cond delay="0"/>
                                  </p:stCondLst>
                                  <p:childTnLst>
                                    <p:anim calcmode="discrete" valueType="str">
                                      <p:cBhvr override="childStyle">
                                        <p:cTn id="23" dur="1000" fill="hold"/>
                                        <p:tgtEl>
                                          <p:spTgt spid="45059">
                                            <p:txEl>
                                              <p:pRg st="5" end="5"/>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24" fill="hold">
                      <p:stCondLst>
                        <p:cond delay="indefinite"/>
                      </p:stCondLst>
                      <p:childTnLst>
                        <p:par>
                          <p:cTn id="25" fill="hold">
                            <p:stCondLst>
                              <p:cond delay="0"/>
                            </p:stCondLst>
                            <p:childTnLst>
                              <p:par>
                                <p:cTn id="26" presetID="10" presetClass="emph" presetSubtype="0" fill="hold" grpId="0" nodeType="clickEffect">
                                  <p:stCondLst>
                                    <p:cond delay="0"/>
                                  </p:stCondLst>
                                  <p:childTnLst>
                                    <p:anim calcmode="discrete" valueType="str">
                                      <p:cBhvr override="childStyle">
                                        <p:cTn id="27" dur="1000" fill="hold"/>
                                        <p:tgtEl>
                                          <p:spTgt spid="45059">
                                            <p:txEl>
                                              <p:pRg st="7" end="7"/>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par>
                    <p:cTn id="28" fill="hold">
                      <p:stCondLst>
                        <p:cond delay="indefinite"/>
                      </p:stCondLst>
                      <p:childTnLst>
                        <p:par>
                          <p:cTn id="29" fill="hold">
                            <p:stCondLst>
                              <p:cond delay="0"/>
                            </p:stCondLst>
                            <p:childTnLst>
                              <p:par>
                                <p:cTn id="30" presetID="10" presetClass="emph" presetSubtype="0" fill="hold" grpId="0" nodeType="clickEffect">
                                  <p:stCondLst>
                                    <p:cond delay="0"/>
                                  </p:stCondLst>
                                  <p:childTnLst>
                                    <p:anim calcmode="discrete" valueType="str">
                                      <p:cBhvr override="childStyle">
                                        <p:cTn id="31" dur="1000" fill="hold"/>
                                        <p:tgtEl>
                                          <p:spTgt spid="45059">
                                            <p:txEl>
                                              <p:pRg st="9" end="9"/>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P spid="4505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0" y="152400"/>
            <a:ext cx="9144000" cy="1265238"/>
          </a:xfrm>
        </p:spPr>
        <p:txBody>
          <a:bodyPr/>
          <a:lstStyle/>
          <a:p>
            <a:r>
              <a:rPr lang="en-US" smtClean="0">
                <a:latin typeface="Century" pitchFamily="18" charset="0"/>
              </a:rPr>
              <a:t>Biography of Callista L. Roy</a:t>
            </a:r>
          </a:p>
        </p:txBody>
      </p:sp>
      <p:sp>
        <p:nvSpPr>
          <p:cNvPr id="28675" name="Rectangle 3"/>
          <p:cNvSpPr>
            <a:spLocks noGrp="1"/>
          </p:cNvSpPr>
          <p:nvPr>
            <p:ph type="body" idx="4294967295"/>
          </p:nvPr>
        </p:nvSpPr>
        <p:spPr>
          <a:xfrm>
            <a:off x="76200" y="1447800"/>
            <a:ext cx="8991600" cy="4953000"/>
          </a:xfrm>
        </p:spPr>
        <p:txBody>
          <a:bodyPr/>
          <a:lstStyle/>
          <a:p>
            <a:pPr>
              <a:lnSpc>
                <a:spcPct val="80000"/>
              </a:lnSpc>
            </a:pPr>
            <a:r>
              <a:rPr lang="en-US" sz="2200" smtClean="0">
                <a:solidFill>
                  <a:srgbClr val="FF3300"/>
                </a:solidFill>
                <a:latin typeface="Century" pitchFamily="18" charset="0"/>
              </a:rPr>
              <a:t>Callista L. Roy, RN, Ph.D., is a Professor and Nurse Theorist at the William F. Connell School of Nursing at Boston College</a:t>
            </a:r>
          </a:p>
          <a:p>
            <a:pPr>
              <a:lnSpc>
                <a:spcPct val="80000"/>
              </a:lnSpc>
            </a:pPr>
            <a:r>
              <a:rPr lang="en-US" sz="2200" smtClean="0">
                <a:solidFill>
                  <a:srgbClr val="FF3300"/>
                </a:solidFill>
                <a:latin typeface="Century" pitchFamily="18" charset="0"/>
              </a:rPr>
              <a:t>Dr. Roy is best known for her work on the Roy adaptation model of nursing. </a:t>
            </a:r>
          </a:p>
          <a:p>
            <a:pPr>
              <a:lnSpc>
                <a:spcPct val="80000"/>
              </a:lnSpc>
            </a:pPr>
            <a:r>
              <a:rPr lang="en-US" sz="2200" smtClean="0">
                <a:solidFill>
                  <a:srgbClr val="FF3300"/>
                </a:solidFill>
                <a:latin typeface="Century" pitchFamily="18" charset="0"/>
              </a:rPr>
              <a:t>Her other scholarly work includes conceptualizing and measuring coping and developing the philosophical basis for the adaptation model and for the epistemology of nursing.</a:t>
            </a:r>
          </a:p>
          <a:p>
            <a:pPr>
              <a:lnSpc>
                <a:spcPct val="80000"/>
              </a:lnSpc>
            </a:pPr>
            <a:r>
              <a:rPr lang="en-US" sz="2200" smtClean="0">
                <a:solidFill>
                  <a:srgbClr val="FF3300"/>
                </a:solidFill>
                <a:latin typeface="Century" pitchFamily="18" charset="0"/>
              </a:rPr>
              <a:t>Roy has been named a Living Legend by the American Academy of Nursing and the Massachusetts Registered Nurses Association.</a:t>
            </a:r>
          </a:p>
          <a:p>
            <a:pPr>
              <a:lnSpc>
                <a:spcPct val="80000"/>
              </a:lnSpc>
            </a:pPr>
            <a:r>
              <a:rPr lang="en-US" sz="2200" smtClean="0">
                <a:solidFill>
                  <a:srgbClr val="FF3300"/>
                </a:solidFill>
                <a:latin typeface="Century" pitchFamily="18" charset="0"/>
              </a:rPr>
              <a:t>Dr. Roy has master’s degrees in pediatric nursing and sociology from the University of California at Los Angeles, where she also earned her Ph.D. She holds honorary doctorates from four other institutions. Her postdoctoral studies in neuroscience nursing were at the University of California at San Francisco.</a:t>
            </a:r>
          </a:p>
          <a:p>
            <a:pPr>
              <a:lnSpc>
                <a:spcPct val="80000"/>
              </a:lnSpc>
            </a:pPr>
            <a:r>
              <a:rPr lang="en-US" sz="2200" smtClean="0">
                <a:solidFill>
                  <a:srgbClr val="FF3300"/>
                </a:solidFill>
                <a:latin typeface="Century" pitchFamily="18" charset="0"/>
              </a:rPr>
              <a:t>Roy has numerous publications, including books and journal articles, on nursing theory and other professional topics.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checkerboard(across)">
                                      <p:cBhvr>
                                        <p:cTn id="7" dur="1000"/>
                                        <p:tgtEl>
                                          <p:spTgt spid="28674"/>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8675">
                                            <p:txEl>
                                              <p:pRg st="0" end="0"/>
                                            </p:txEl>
                                          </p:spTgt>
                                        </p:tgtEl>
                                        <p:attrNameLst>
                                          <p:attrName>style.visibility</p:attrName>
                                        </p:attrNameLst>
                                      </p:cBhvr>
                                      <p:to>
                                        <p:strVal val="visible"/>
                                      </p:to>
                                    </p:set>
                                    <p:animEffect transition="in" filter="checkerboard(across)">
                                      <p:cBhvr>
                                        <p:cTn id="12" dur="1000"/>
                                        <p:tgtEl>
                                          <p:spTgt spid="2867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8675">
                                            <p:txEl>
                                              <p:pRg st="1" end="1"/>
                                            </p:txEl>
                                          </p:spTgt>
                                        </p:tgtEl>
                                        <p:attrNameLst>
                                          <p:attrName>style.visibility</p:attrName>
                                        </p:attrNameLst>
                                      </p:cBhvr>
                                      <p:to>
                                        <p:strVal val="visible"/>
                                      </p:to>
                                    </p:set>
                                    <p:animEffect transition="in" filter="checkerboard(across)">
                                      <p:cBhvr>
                                        <p:cTn id="17" dur="1000"/>
                                        <p:tgtEl>
                                          <p:spTgt spid="2867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8675">
                                            <p:txEl>
                                              <p:pRg st="2" end="2"/>
                                            </p:txEl>
                                          </p:spTgt>
                                        </p:tgtEl>
                                        <p:attrNameLst>
                                          <p:attrName>style.visibility</p:attrName>
                                        </p:attrNameLst>
                                      </p:cBhvr>
                                      <p:to>
                                        <p:strVal val="visible"/>
                                      </p:to>
                                    </p:set>
                                    <p:animEffect transition="in" filter="checkerboard(across)">
                                      <p:cBhvr>
                                        <p:cTn id="22" dur="1000"/>
                                        <p:tgtEl>
                                          <p:spTgt spid="2867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8675">
                                            <p:txEl>
                                              <p:pRg st="3" end="3"/>
                                            </p:txEl>
                                          </p:spTgt>
                                        </p:tgtEl>
                                        <p:attrNameLst>
                                          <p:attrName>style.visibility</p:attrName>
                                        </p:attrNameLst>
                                      </p:cBhvr>
                                      <p:to>
                                        <p:strVal val="visible"/>
                                      </p:to>
                                    </p:set>
                                    <p:animEffect transition="in" filter="checkerboard(across)">
                                      <p:cBhvr>
                                        <p:cTn id="27" dur="1000"/>
                                        <p:tgtEl>
                                          <p:spTgt spid="2867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8675">
                                            <p:txEl>
                                              <p:pRg st="4" end="4"/>
                                            </p:txEl>
                                          </p:spTgt>
                                        </p:tgtEl>
                                        <p:attrNameLst>
                                          <p:attrName>style.visibility</p:attrName>
                                        </p:attrNameLst>
                                      </p:cBhvr>
                                      <p:to>
                                        <p:strVal val="visible"/>
                                      </p:to>
                                    </p:set>
                                    <p:animEffect transition="in" filter="checkerboard(across)">
                                      <p:cBhvr>
                                        <p:cTn id="32" dur="1000"/>
                                        <p:tgtEl>
                                          <p:spTgt spid="2867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8675">
                                            <p:txEl>
                                              <p:pRg st="5" end="5"/>
                                            </p:txEl>
                                          </p:spTgt>
                                        </p:tgtEl>
                                        <p:attrNameLst>
                                          <p:attrName>style.visibility</p:attrName>
                                        </p:attrNameLst>
                                      </p:cBhvr>
                                      <p:to>
                                        <p:strVal val="visible"/>
                                      </p:to>
                                    </p:set>
                                    <p:animEffect transition="in" filter="checkerboard(across)">
                                      <p:cBhvr>
                                        <p:cTn id="37" dur="1000"/>
                                        <p:tgtEl>
                                          <p:spTgt spid="2867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P spid="2867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0" y="152400"/>
            <a:ext cx="9144000" cy="1143000"/>
          </a:xfrm>
        </p:spPr>
        <p:txBody>
          <a:bodyPr/>
          <a:lstStyle/>
          <a:p>
            <a:r>
              <a:rPr lang="en-US" sz="4800" smtClean="0">
                <a:latin typeface="Century" pitchFamily="18" charset="0"/>
              </a:rPr>
              <a:t>Continuing Biography of Roy</a:t>
            </a:r>
          </a:p>
        </p:txBody>
      </p:sp>
      <p:sp>
        <p:nvSpPr>
          <p:cNvPr id="30723" name="Rectangle 3"/>
          <p:cNvSpPr>
            <a:spLocks noGrp="1"/>
          </p:cNvSpPr>
          <p:nvPr>
            <p:ph type="body" idx="1"/>
          </p:nvPr>
        </p:nvSpPr>
        <p:spPr>
          <a:xfrm>
            <a:off x="0" y="1371600"/>
            <a:ext cx="9144000" cy="5257800"/>
          </a:xfrm>
        </p:spPr>
        <p:txBody>
          <a:bodyPr/>
          <a:lstStyle/>
          <a:p>
            <a:pPr>
              <a:lnSpc>
                <a:spcPct val="80000"/>
              </a:lnSpc>
            </a:pPr>
            <a:r>
              <a:rPr lang="en-US" sz="2400" smtClean="0">
                <a:solidFill>
                  <a:srgbClr val="FF3300"/>
                </a:solidFill>
                <a:latin typeface="Century" pitchFamily="18" charset="0"/>
              </a:rPr>
              <a:t>She began her education at Mount Saint Mary’s College located in Los Angeles, the city where she was born. </a:t>
            </a:r>
          </a:p>
          <a:p>
            <a:pPr>
              <a:lnSpc>
                <a:spcPct val="80000"/>
              </a:lnSpc>
            </a:pPr>
            <a:r>
              <a:rPr lang="en-US" sz="2400" smtClean="0">
                <a:solidFill>
                  <a:srgbClr val="FF3300"/>
                </a:solidFill>
                <a:latin typeface="Century" pitchFamily="18" charset="0"/>
              </a:rPr>
              <a:t>This year she celebrates her 42nd year in nursing education and her 50th year as a Sister of St. Joseph of Carondelet.</a:t>
            </a:r>
          </a:p>
          <a:p>
            <a:pPr>
              <a:lnSpc>
                <a:spcPct val="80000"/>
              </a:lnSpc>
            </a:pPr>
            <a:r>
              <a:rPr lang="en-US" sz="2400" smtClean="0">
                <a:solidFill>
                  <a:srgbClr val="FF3300"/>
                </a:solidFill>
                <a:latin typeface="Century" pitchFamily="18" charset="0"/>
              </a:rPr>
              <a:t>Sr. Callista was born in Los Angeles, CA, the second child of 7 sons and 7 daughters of Pirth Hemenway and Fabien Roy. Following a BA with a major in Nursing from Mount St. Mary’s College, Los Angeles, she earned masters degrees in Pediatric Nursing and Sociology and a PhD in Sociology from University of California, Los Angeles. She later completed a 2-year Robert Wood Johnson post-doctoral fellowship in Neuroscience Nursing at the University of California, San Francisco and was a Senior Fulbright Scholar to Australia. In her early career, Dr. Roy served in staff nurse and administrative positions at St. Mary’s Hospital in Tucson, Arizona and St. Joseph’s Hospital in Lewiston, Idaho.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diamond(in)">
                                      <p:cBhvr>
                                        <p:cTn id="7" dur="1000"/>
                                        <p:tgtEl>
                                          <p:spTgt spid="3072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0723">
                                            <p:txEl>
                                              <p:pRg st="0" end="0"/>
                                            </p:txEl>
                                          </p:spTgt>
                                        </p:tgtEl>
                                        <p:attrNameLst>
                                          <p:attrName>style.visibility</p:attrName>
                                        </p:attrNameLst>
                                      </p:cBhvr>
                                      <p:to>
                                        <p:strVal val="visible"/>
                                      </p:to>
                                    </p:set>
                                    <p:animEffect transition="in" filter="diamond(in)">
                                      <p:cBhvr>
                                        <p:cTn id="12" dur="1000"/>
                                        <p:tgtEl>
                                          <p:spTgt spid="307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30723">
                                            <p:txEl>
                                              <p:pRg st="1" end="1"/>
                                            </p:txEl>
                                          </p:spTgt>
                                        </p:tgtEl>
                                        <p:attrNameLst>
                                          <p:attrName>style.visibility</p:attrName>
                                        </p:attrNameLst>
                                      </p:cBhvr>
                                      <p:to>
                                        <p:strVal val="visible"/>
                                      </p:to>
                                    </p:set>
                                    <p:animEffect transition="in" filter="diamond(in)">
                                      <p:cBhvr>
                                        <p:cTn id="17" dur="1000"/>
                                        <p:tgtEl>
                                          <p:spTgt spid="3072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0723">
                                            <p:txEl>
                                              <p:pRg st="2" end="2"/>
                                            </p:txEl>
                                          </p:spTgt>
                                        </p:tgtEl>
                                        <p:attrNameLst>
                                          <p:attrName>style.visibility</p:attrName>
                                        </p:attrNameLst>
                                      </p:cBhvr>
                                      <p:to>
                                        <p:strVal val="visible"/>
                                      </p:to>
                                    </p:set>
                                    <p:animEffect transition="in" filter="diamond(in)">
                                      <p:cBhvr>
                                        <p:cTn id="22" dur="1000"/>
                                        <p:tgtEl>
                                          <p:spTgt spid="307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2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00" name="Rectangle 8"/>
          <p:cNvSpPr>
            <a:spLocks noGrp="1"/>
          </p:cNvSpPr>
          <p:nvPr>
            <p:ph type="title"/>
          </p:nvPr>
        </p:nvSpPr>
        <p:spPr>
          <a:xfrm>
            <a:off x="152400" y="76200"/>
            <a:ext cx="8839200" cy="1265238"/>
          </a:xfrm>
        </p:spPr>
        <p:txBody>
          <a:bodyPr/>
          <a:lstStyle/>
          <a:p>
            <a:r>
              <a:rPr lang="en-US" smtClean="0">
                <a:latin typeface="Century" pitchFamily="18" charset="0"/>
              </a:rPr>
              <a:t>Continuing Biography of Roy</a:t>
            </a:r>
          </a:p>
        </p:txBody>
      </p:sp>
      <p:sp>
        <p:nvSpPr>
          <p:cNvPr id="33801" name="Rectangle 9"/>
          <p:cNvSpPr>
            <a:spLocks noGrp="1"/>
          </p:cNvSpPr>
          <p:nvPr>
            <p:ph type="body" idx="1"/>
          </p:nvPr>
        </p:nvSpPr>
        <p:spPr>
          <a:xfrm>
            <a:off x="0" y="1219200"/>
            <a:ext cx="9144000" cy="5410200"/>
          </a:xfrm>
        </p:spPr>
        <p:txBody>
          <a:bodyPr/>
          <a:lstStyle/>
          <a:p>
            <a:pPr>
              <a:lnSpc>
                <a:spcPct val="80000"/>
              </a:lnSpc>
            </a:pPr>
            <a:r>
              <a:rPr lang="en-US" sz="2000" smtClean="0">
                <a:solidFill>
                  <a:srgbClr val="FF3300"/>
                </a:solidFill>
                <a:latin typeface="Century" pitchFamily="18" charset="0"/>
              </a:rPr>
              <a:t>Dr. Roy is best known for development of the Roy Adaptation Model of Nursing and leadership for knowledge-based practice. Dr. Roy has 130 publications, including 11 books with translations in 12 languages and two of which are award-winning. The published analysis, synthesis and critique of 233 studies based on the Roy Model provided a blueprint for theory-based scholarship.</a:t>
            </a:r>
          </a:p>
          <a:p>
            <a:pPr>
              <a:lnSpc>
                <a:spcPct val="80000"/>
              </a:lnSpc>
            </a:pPr>
            <a:r>
              <a:rPr lang="en-US" sz="2000" smtClean="0">
                <a:solidFill>
                  <a:srgbClr val="FF3300"/>
                </a:solidFill>
                <a:latin typeface="Century" pitchFamily="18" charset="0"/>
              </a:rPr>
              <a:t>She co-chaired a series of international knowledge development conferences. Dr. Roy has received 42 research and training grants covering a wide range including neuroscience. She holds several teaching awards, two university-wide; four honorary doctorates; and national awards from STTI, NLN and NANDA, as well as receiving Massachusetts State House recognition for her volunteer work with women in prison. </a:t>
            </a:r>
          </a:p>
          <a:p>
            <a:pPr>
              <a:lnSpc>
                <a:spcPct val="80000"/>
              </a:lnSpc>
            </a:pPr>
            <a:r>
              <a:rPr lang="en-US" sz="2000" smtClean="0">
                <a:solidFill>
                  <a:srgbClr val="FF3300"/>
                </a:solidFill>
                <a:latin typeface="Century" pitchFamily="18" charset="0"/>
              </a:rPr>
              <a:t>Since election to the Academy in 1978, Dr. Roy is an active Fellow, perhaps most notably as a speaker and member of the planning committee for the significant 1985 program and publication, “Setting the Agenda for the Year 2000: Knowledge Development in Nursing.” One summary of Dr. Roy’s life and work comes from the 1995 Carondelet Medal awarded by Mount St. Mary’s College, which recognized her “significant contributions to the community, commitment to spiritual values, a belief in the potential of women, esteem for diversity, and respect for liberal arts education.”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3800"/>
                                        </p:tgtEl>
                                        <p:attrNameLst>
                                          <p:attrName>style.visibility</p:attrName>
                                        </p:attrNameLst>
                                      </p:cBhvr>
                                      <p:to>
                                        <p:strVal val="visible"/>
                                      </p:to>
                                    </p:set>
                                    <p:anim calcmode="lin" valueType="num">
                                      <p:cBhvr additive="base">
                                        <p:cTn id="7" dur="1000" fill="hold"/>
                                        <p:tgtEl>
                                          <p:spTgt spid="33800"/>
                                        </p:tgtEl>
                                        <p:attrNameLst>
                                          <p:attrName>ppt_x</p:attrName>
                                        </p:attrNameLst>
                                      </p:cBhvr>
                                      <p:tavLst>
                                        <p:tav tm="0">
                                          <p:val>
                                            <p:strVal val="#ppt_x"/>
                                          </p:val>
                                        </p:tav>
                                        <p:tav tm="100000">
                                          <p:val>
                                            <p:strVal val="#ppt_x"/>
                                          </p:val>
                                        </p:tav>
                                      </p:tavLst>
                                    </p:anim>
                                    <p:anim calcmode="lin" valueType="num">
                                      <p:cBhvr additive="base">
                                        <p:cTn id="8" dur="1000" fill="hold"/>
                                        <p:tgtEl>
                                          <p:spTgt spid="3380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801">
                                            <p:txEl>
                                              <p:pRg st="0" end="0"/>
                                            </p:txEl>
                                          </p:spTgt>
                                        </p:tgtEl>
                                        <p:attrNameLst>
                                          <p:attrName>style.visibility</p:attrName>
                                        </p:attrNameLst>
                                      </p:cBhvr>
                                      <p:to>
                                        <p:strVal val="visible"/>
                                      </p:to>
                                    </p:set>
                                    <p:anim calcmode="lin" valueType="num">
                                      <p:cBhvr additive="base">
                                        <p:cTn id="13" dur="1000" fill="hold"/>
                                        <p:tgtEl>
                                          <p:spTgt spid="33801">
                                            <p:txEl>
                                              <p:pRg st="0" end="0"/>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380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3801">
                                            <p:txEl>
                                              <p:pRg st="1" end="1"/>
                                            </p:txEl>
                                          </p:spTgt>
                                        </p:tgtEl>
                                        <p:attrNameLst>
                                          <p:attrName>style.visibility</p:attrName>
                                        </p:attrNameLst>
                                      </p:cBhvr>
                                      <p:to>
                                        <p:strVal val="visible"/>
                                      </p:to>
                                    </p:set>
                                    <p:anim calcmode="lin" valueType="num">
                                      <p:cBhvr additive="base">
                                        <p:cTn id="19" dur="1000" fill="hold"/>
                                        <p:tgtEl>
                                          <p:spTgt spid="33801">
                                            <p:txEl>
                                              <p:pRg st="1" end="1"/>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380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3801">
                                            <p:txEl>
                                              <p:pRg st="2" end="2"/>
                                            </p:txEl>
                                          </p:spTgt>
                                        </p:tgtEl>
                                        <p:attrNameLst>
                                          <p:attrName>style.visibility</p:attrName>
                                        </p:attrNameLst>
                                      </p:cBhvr>
                                      <p:to>
                                        <p:strVal val="visible"/>
                                      </p:to>
                                    </p:set>
                                    <p:anim calcmode="lin" valueType="num">
                                      <p:cBhvr additive="base">
                                        <p:cTn id="25" dur="1000" fill="hold"/>
                                        <p:tgtEl>
                                          <p:spTgt spid="33801">
                                            <p:txEl>
                                              <p:pRg st="2" end="2"/>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380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0" grpId="0"/>
      <p:bldP spid="3380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xfrm>
            <a:off x="0" y="228600"/>
            <a:ext cx="9144000" cy="1295400"/>
          </a:xfrm>
        </p:spPr>
        <p:txBody>
          <a:bodyPr/>
          <a:lstStyle/>
          <a:p>
            <a:r>
              <a:rPr lang="en-US" sz="3600" smtClean="0">
                <a:latin typeface="Century" pitchFamily="18" charset="0"/>
              </a:rPr>
              <a:t>Callista Roy Adaptation Theory of Nursing:</a:t>
            </a:r>
            <a:br>
              <a:rPr lang="en-US" sz="3600" smtClean="0">
                <a:latin typeface="Century" pitchFamily="18" charset="0"/>
              </a:rPr>
            </a:br>
            <a:endParaRPr lang="en-US" sz="3600" smtClean="0">
              <a:latin typeface="Century" pitchFamily="18" charset="0"/>
            </a:endParaRPr>
          </a:p>
        </p:txBody>
      </p:sp>
      <p:sp>
        <p:nvSpPr>
          <p:cNvPr id="39939" name="Rectangle 3"/>
          <p:cNvSpPr>
            <a:spLocks noGrp="1"/>
          </p:cNvSpPr>
          <p:nvPr>
            <p:ph type="body" idx="1"/>
          </p:nvPr>
        </p:nvSpPr>
        <p:spPr>
          <a:xfrm>
            <a:off x="0" y="1143000"/>
            <a:ext cx="9144000" cy="5715000"/>
          </a:xfrm>
        </p:spPr>
        <p:txBody>
          <a:bodyPr/>
          <a:lstStyle/>
          <a:p>
            <a:pPr>
              <a:lnSpc>
                <a:spcPct val="80000"/>
              </a:lnSpc>
            </a:pPr>
            <a:r>
              <a:rPr lang="en-US" sz="2400" smtClean="0">
                <a:solidFill>
                  <a:srgbClr val="FF3300"/>
                </a:solidFill>
                <a:latin typeface="Century" pitchFamily="18" charset="0"/>
              </a:rPr>
              <a:t>The Roy adaptation model is used as a framework for nursing for theory, practice and research.</a:t>
            </a:r>
          </a:p>
          <a:p>
            <a:pPr>
              <a:lnSpc>
                <a:spcPct val="80000"/>
              </a:lnSpc>
            </a:pPr>
            <a:r>
              <a:rPr lang="en-US" sz="2400" smtClean="0">
                <a:solidFill>
                  <a:srgbClr val="FF3300"/>
                </a:solidFill>
                <a:latin typeface="Century" pitchFamily="18" charset="0"/>
              </a:rPr>
              <a:t>The major concepts of Roy’s theory included person, environment, health and nursing as the art and science of adaptation.</a:t>
            </a:r>
          </a:p>
          <a:p>
            <a:pPr>
              <a:lnSpc>
                <a:spcPct val="80000"/>
              </a:lnSpc>
            </a:pPr>
            <a:r>
              <a:rPr lang="en-US" sz="2400" b="1" smtClean="0">
                <a:solidFill>
                  <a:srgbClr val="FF3300"/>
                </a:solidFill>
                <a:latin typeface="Century" pitchFamily="18" charset="0"/>
              </a:rPr>
              <a:t>Person had four adaptive modes</a:t>
            </a:r>
          </a:p>
          <a:p>
            <a:pPr lvl="1">
              <a:lnSpc>
                <a:spcPct val="80000"/>
              </a:lnSpc>
            </a:pPr>
            <a:r>
              <a:rPr lang="en-US" sz="2400" smtClean="0">
                <a:solidFill>
                  <a:srgbClr val="FF3300"/>
                </a:solidFill>
                <a:latin typeface="Century" pitchFamily="18" charset="0"/>
              </a:rPr>
              <a:t>Physiological and physical </a:t>
            </a:r>
          </a:p>
          <a:p>
            <a:pPr lvl="1">
              <a:lnSpc>
                <a:spcPct val="80000"/>
              </a:lnSpc>
            </a:pPr>
            <a:r>
              <a:rPr lang="en-US" sz="2400" smtClean="0">
                <a:solidFill>
                  <a:srgbClr val="FF3300"/>
                </a:solidFill>
                <a:latin typeface="Century" pitchFamily="18" charset="0"/>
              </a:rPr>
              <a:t>Self- concept and Group identity</a:t>
            </a:r>
          </a:p>
          <a:p>
            <a:pPr lvl="1">
              <a:lnSpc>
                <a:spcPct val="80000"/>
              </a:lnSpc>
            </a:pPr>
            <a:r>
              <a:rPr lang="en-US" sz="2400" smtClean="0">
                <a:solidFill>
                  <a:srgbClr val="FF3300"/>
                </a:solidFill>
                <a:latin typeface="Century" pitchFamily="18" charset="0"/>
              </a:rPr>
              <a:t>Interdependence Environment</a:t>
            </a:r>
          </a:p>
          <a:p>
            <a:pPr>
              <a:lnSpc>
                <a:spcPct val="80000"/>
              </a:lnSpc>
            </a:pPr>
            <a:r>
              <a:rPr lang="en-US" sz="2400" b="1" smtClean="0">
                <a:solidFill>
                  <a:srgbClr val="FF3300"/>
                </a:solidFill>
                <a:latin typeface="Century" pitchFamily="18" charset="0"/>
              </a:rPr>
              <a:t>There are three different types of stimuli</a:t>
            </a:r>
          </a:p>
          <a:p>
            <a:pPr lvl="1">
              <a:lnSpc>
                <a:spcPct val="80000"/>
              </a:lnSpc>
            </a:pPr>
            <a:r>
              <a:rPr lang="en-US" sz="2400" smtClean="0">
                <a:solidFill>
                  <a:srgbClr val="FF3300"/>
                </a:solidFill>
                <a:latin typeface="Century" pitchFamily="18" charset="0"/>
              </a:rPr>
              <a:t>Focal- internal or external stimuli that directly affect the environment.</a:t>
            </a:r>
          </a:p>
          <a:p>
            <a:pPr lvl="1">
              <a:lnSpc>
                <a:spcPct val="80000"/>
              </a:lnSpc>
            </a:pPr>
            <a:r>
              <a:rPr lang="en-US" sz="2400" smtClean="0">
                <a:solidFill>
                  <a:srgbClr val="FF3300"/>
                </a:solidFill>
                <a:latin typeface="Century" pitchFamily="18" charset="0"/>
              </a:rPr>
              <a:t>Contextual- all stimuli that contribute to the effect of the focal stimuli.</a:t>
            </a:r>
          </a:p>
          <a:p>
            <a:pPr lvl="1">
              <a:lnSpc>
                <a:spcPct val="80000"/>
              </a:lnSpc>
            </a:pPr>
            <a:r>
              <a:rPr lang="en-US" sz="2400" smtClean="0">
                <a:solidFill>
                  <a:srgbClr val="FF3300"/>
                </a:solidFill>
                <a:latin typeface="Century" pitchFamily="18" charset="0"/>
              </a:rPr>
              <a:t>Residual- all stimuli whose effect to the environment is unclear.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circle(in)">
                                      <p:cBhvr>
                                        <p:cTn id="7" dur="1000"/>
                                        <p:tgtEl>
                                          <p:spTgt spid="39938"/>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9939">
                                            <p:txEl>
                                              <p:pRg st="0" end="0"/>
                                            </p:txEl>
                                          </p:spTgt>
                                        </p:tgtEl>
                                        <p:attrNameLst>
                                          <p:attrName>style.visibility</p:attrName>
                                        </p:attrNameLst>
                                      </p:cBhvr>
                                      <p:to>
                                        <p:strVal val="visible"/>
                                      </p:to>
                                    </p:set>
                                    <p:animEffect transition="in" filter="circle(in)">
                                      <p:cBhvr>
                                        <p:cTn id="12" dur="2000"/>
                                        <p:tgtEl>
                                          <p:spTgt spid="3993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9939">
                                            <p:txEl>
                                              <p:pRg st="1" end="1"/>
                                            </p:txEl>
                                          </p:spTgt>
                                        </p:tgtEl>
                                        <p:attrNameLst>
                                          <p:attrName>style.visibility</p:attrName>
                                        </p:attrNameLst>
                                      </p:cBhvr>
                                      <p:to>
                                        <p:strVal val="visible"/>
                                      </p:to>
                                    </p:set>
                                    <p:animEffect transition="in" filter="circle(in)">
                                      <p:cBhvr>
                                        <p:cTn id="17" dur="2000"/>
                                        <p:tgtEl>
                                          <p:spTgt spid="39939">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9939">
                                            <p:txEl>
                                              <p:pRg st="2" end="2"/>
                                            </p:txEl>
                                          </p:spTgt>
                                        </p:tgtEl>
                                        <p:attrNameLst>
                                          <p:attrName>style.visibility</p:attrName>
                                        </p:attrNameLst>
                                      </p:cBhvr>
                                      <p:to>
                                        <p:strVal val="visible"/>
                                      </p:to>
                                    </p:set>
                                    <p:animEffect transition="in" filter="circle(in)">
                                      <p:cBhvr>
                                        <p:cTn id="22" dur="2000"/>
                                        <p:tgtEl>
                                          <p:spTgt spid="39939">
                                            <p:txEl>
                                              <p:pRg st="2" end="2"/>
                                            </p:txEl>
                                          </p:spTgt>
                                        </p:tgtEl>
                                      </p:cBhvr>
                                    </p:animEffect>
                                  </p:childTnLst>
                                </p:cTn>
                              </p:par>
                              <p:par>
                                <p:cTn id="23" presetID="6" presetClass="entr" presetSubtype="16" fill="hold" grpId="0" nodeType="withEffect">
                                  <p:stCondLst>
                                    <p:cond delay="0"/>
                                  </p:stCondLst>
                                  <p:childTnLst>
                                    <p:set>
                                      <p:cBhvr>
                                        <p:cTn id="24" dur="1" fill="hold">
                                          <p:stCondLst>
                                            <p:cond delay="0"/>
                                          </p:stCondLst>
                                        </p:cTn>
                                        <p:tgtEl>
                                          <p:spTgt spid="39939">
                                            <p:txEl>
                                              <p:pRg st="3" end="3"/>
                                            </p:txEl>
                                          </p:spTgt>
                                        </p:tgtEl>
                                        <p:attrNameLst>
                                          <p:attrName>style.visibility</p:attrName>
                                        </p:attrNameLst>
                                      </p:cBhvr>
                                      <p:to>
                                        <p:strVal val="visible"/>
                                      </p:to>
                                    </p:set>
                                    <p:animEffect transition="in" filter="circle(in)">
                                      <p:cBhvr>
                                        <p:cTn id="25" dur="2000"/>
                                        <p:tgtEl>
                                          <p:spTgt spid="39939">
                                            <p:txEl>
                                              <p:pRg st="3" end="3"/>
                                            </p:txEl>
                                          </p:spTgt>
                                        </p:tgtEl>
                                      </p:cBhvr>
                                    </p:animEffect>
                                  </p:childTnLst>
                                </p:cTn>
                              </p:par>
                              <p:par>
                                <p:cTn id="26" presetID="6" presetClass="entr" presetSubtype="16" fill="hold" grpId="0" nodeType="withEffect">
                                  <p:stCondLst>
                                    <p:cond delay="0"/>
                                  </p:stCondLst>
                                  <p:childTnLst>
                                    <p:set>
                                      <p:cBhvr>
                                        <p:cTn id="27" dur="1" fill="hold">
                                          <p:stCondLst>
                                            <p:cond delay="0"/>
                                          </p:stCondLst>
                                        </p:cTn>
                                        <p:tgtEl>
                                          <p:spTgt spid="39939">
                                            <p:txEl>
                                              <p:pRg st="4" end="4"/>
                                            </p:txEl>
                                          </p:spTgt>
                                        </p:tgtEl>
                                        <p:attrNameLst>
                                          <p:attrName>style.visibility</p:attrName>
                                        </p:attrNameLst>
                                      </p:cBhvr>
                                      <p:to>
                                        <p:strVal val="visible"/>
                                      </p:to>
                                    </p:set>
                                    <p:animEffect transition="in" filter="circle(in)">
                                      <p:cBhvr>
                                        <p:cTn id="28" dur="2000"/>
                                        <p:tgtEl>
                                          <p:spTgt spid="39939">
                                            <p:txEl>
                                              <p:pRg st="4" end="4"/>
                                            </p:txEl>
                                          </p:spTgt>
                                        </p:tgtEl>
                                      </p:cBhvr>
                                    </p:animEffect>
                                  </p:childTnLst>
                                </p:cTn>
                              </p:par>
                              <p:par>
                                <p:cTn id="29" presetID="6" presetClass="entr" presetSubtype="16" fill="hold" grpId="0" nodeType="withEffect">
                                  <p:stCondLst>
                                    <p:cond delay="0"/>
                                  </p:stCondLst>
                                  <p:childTnLst>
                                    <p:set>
                                      <p:cBhvr>
                                        <p:cTn id="30" dur="1" fill="hold">
                                          <p:stCondLst>
                                            <p:cond delay="0"/>
                                          </p:stCondLst>
                                        </p:cTn>
                                        <p:tgtEl>
                                          <p:spTgt spid="39939">
                                            <p:txEl>
                                              <p:pRg st="5" end="5"/>
                                            </p:txEl>
                                          </p:spTgt>
                                        </p:tgtEl>
                                        <p:attrNameLst>
                                          <p:attrName>style.visibility</p:attrName>
                                        </p:attrNameLst>
                                      </p:cBhvr>
                                      <p:to>
                                        <p:strVal val="visible"/>
                                      </p:to>
                                    </p:set>
                                    <p:animEffect transition="in" filter="circle(in)">
                                      <p:cBhvr>
                                        <p:cTn id="31" dur="2000"/>
                                        <p:tgtEl>
                                          <p:spTgt spid="39939">
                                            <p:txEl>
                                              <p:pRg st="5" end="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grpId="0" nodeType="clickEffect">
                                  <p:stCondLst>
                                    <p:cond delay="0"/>
                                  </p:stCondLst>
                                  <p:childTnLst>
                                    <p:set>
                                      <p:cBhvr>
                                        <p:cTn id="35" dur="1" fill="hold">
                                          <p:stCondLst>
                                            <p:cond delay="0"/>
                                          </p:stCondLst>
                                        </p:cTn>
                                        <p:tgtEl>
                                          <p:spTgt spid="39939">
                                            <p:txEl>
                                              <p:pRg st="6" end="6"/>
                                            </p:txEl>
                                          </p:spTgt>
                                        </p:tgtEl>
                                        <p:attrNameLst>
                                          <p:attrName>style.visibility</p:attrName>
                                        </p:attrNameLst>
                                      </p:cBhvr>
                                      <p:to>
                                        <p:strVal val="visible"/>
                                      </p:to>
                                    </p:set>
                                    <p:animEffect transition="in" filter="circle(in)">
                                      <p:cBhvr>
                                        <p:cTn id="36" dur="2000"/>
                                        <p:tgtEl>
                                          <p:spTgt spid="39939">
                                            <p:txEl>
                                              <p:pRg st="6" end="6"/>
                                            </p:txEl>
                                          </p:spTgt>
                                        </p:tgtEl>
                                      </p:cBhvr>
                                    </p:animEffect>
                                  </p:childTnLst>
                                </p:cTn>
                              </p:par>
                              <p:par>
                                <p:cTn id="37" presetID="6" presetClass="entr" presetSubtype="16" fill="hold" grpId="0" nodeType="withEffect">
                                  <p:stCondLst>
                                    <p:cond delay="0"/>
                                  </p:stCondLst>
                                  <p:childTnLst>
                                    <p:set>
                                      <p:cBhvr>
                                        <p:cTn id="38" dur="1" fill="hold">
                                          <p:stCondLst>
                                            <p:cond delay="0"/>
                                          </p:stCondLst>
                                        </p:cTn>
                                        <p:tgtEl>
                                          <p:spTgt spid="39939">
                                            <p:txEl>
                                              <p:pRg st="7" end="7"/>
                                            </p:txEl>
                                          </p:spTgt>
                                        </p:tgtEl>
                                        <p:attrNameLst>
                                          <p:attrName>style.visibility</p:attrName>
                                        </p:attrNameLst>
                                      </p:cBhvr>
                                      <p:to>
                                        <p:strVal val="visible"/>
                                      </p:to>
                                    </p:set>
                                    <p:animEffect transition="in" filter="circle(in)">
                                      <p:cBhvr>
                                        <p:cTn id="39" dur="2000"/>
                                        <p:tgtEl>
                                          <p:spTgt spid="39939">
                                            <p:txEl>
                                              <p:pRg st="7" end="7"/>
                                            </p:txEl>
                                          </p:spTgt>
                                        </p:tgtEl>
                                      </p:cBhvr>
                                    </p:animEffect>
                                  </p:childTnLst>
                                </p:cTn>
                              </p:par>
                              <p:par>
                                <p:cTn id="40" presetID="6" presetClass="entr" presetSubtype="16" fill="hold" grpId="0" nodeType="withEffect">
                                  <p:stCondLst>
                                    <p:cond delay="0"/>
                                  </p:stCondLst>
                                  <p:childTnLst>
                                    <p:set>
                                      <p:cBhvr>
                                        <p:cTn id="41" dur="1" fill="hold">
                                          <p:stCondLst>
                                            <p:cond delay="0"/>
                                          </p:stCondLst>
                                        </p:cTn>
                                        <p:tgtEl>
                                          <p:spTgt spid="39939">
                                            <p:txEl>
                                              <p:pRg st="8" end="8"/>
                                            </p:txEl>
                                          </p:spTgt>
                                        </p:tgtEl>
                                        <p:attrNameLst>
                                          <p:attrName>style.visibility</p:attrName>
                                        </p:attrNameLst>
                                      </p:cBhvr>
                                      <p:to>
                                        <p:strVal val="visible"/>
                                      </p:to>
                                    </p:set>
                                    <p:animEffect transition="in" filter="circle(in)">
                                      <p:cBhvr>
                                        <p:cTn id="42" dur="2000"/>
                                        <p:tgtEl>
                                          <p:spTgt spid="39939">
                                            <p:txEl>
                                              <p:pRg st="8" end="8"/>
                                            </p:txEl>
                                          </p:spTgt>
                                        </p:tgtEl>
                                      </p:cBhvr>
                                    </p:animEffect>
                                  </p:childTnLst>
                                </p:cTn>
                              </p:par>
                              <p:par>
                                <p:cTn id="43" presetID="6" presetClass="entr" presetSubtype="16" fill="hold" grpId="0" nodeType="withEffect">
                                  <p:stCondLst>
                                    <p:cond delay="0"/>
                                  </p:stCondLst>
                                  <p:childTnLst>
                                    <p:set>
                                      <p:cBhvr>
                                        <p:cTn id="44" dur="1" fill="hold">
                                          <p:stCondLst>
                                            <p:cond delay="0"/>
                                          </p:stCondLst>
                                        </p:cTn>
                                        <p:tgtEl>
                                          <p:spTgt spid="39939">
                                            <p:txEl>
                                              <p:pRg st="9" end="9"/>
                                            </p:txEl>
                                          </p:spTgt>
                                        </p:tgtEl>
                                        <p:attrNameLst>
                                          <p:attrName>style.visibility</p:attrName>
                                        </p:attrNameLst>
                                      </p:cBhvr>
                                      <p:to>
                                        <p:strVal val="visible"/>
                                      </p:to>
                                    </p:set>
                                    <p:animEffect transition="in" filter="circle(in)">
                                      <p:cBhvr>
                                        <p:cTn id="45" dur="2000"/>
                                        <p:tgtEl>
                                          <p:spTgt spid="3993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P spid="3993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a:xfrm>
            <a:off x="457200" y="76200"/>
            <a:ext cx="8229600" cy="1143000"/>
          </a:xfrm>
        </p:spPr>
        <p:txBody>
          <a:bodyPr/>
          <a:lstStyle/>
          <a:p>
            <a:r>
              <a:rPr lang="en-US" smtClean="0">
                <a:latin typeface="Century" pitchFamily="18" charset="0"/>
              </a:rPr>
              <a:t>Visual Model</a:t>
            </a:r>
          </a:p>
        </p:txBody>
      </p:sp>
      <p:pic>
        <p:nvPicPr>
          <p:cNvPr id="40964" name="Picture 1" descr="http://bp3.blogger.com/_IeMU3Ss0eG0/SIGieQonHGI/AAAAAAAAAHM/yyhk-ZNT4cg/s400/PIC+1.jpg"/>
          <p:cNvPicPr>
            <a:picLocks noChangeAspect="1" noChangeArrowheads="1"/>
          </p:cNvPicPr>
          <p:nvPr/>
        </p:nvPicPr>
        <p:blipFill>
          <a:blip r:embed="rId2"/>
          <a:srcRect/>
          <a:stretch>
            <a:fillRect/>
          </a:stretch>
        </p:blipFill>
        <p:spPr bwMode="auto">
          <a:xfrm>
            <a:off x="1219200" y="974725"/>
            <a:ext cx="6553200" cy="56546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40962"/>
                                        </p:tgtEl>
                                        <p:attrNameLst>
                                          <p:attrName>style.visibility</p:attrName>
                                        </p:attrNameLst>
                                      </p:cBhvr>
                                      <p:to>
                                        <p:strVal val="visible"/>
                                      </p:to>
                                    </p:set>
                                    <p:anim calcmode="lin" valueType="num">
                                      <p:cBhvr additive="base">
                                        <p:cTn id="7" dur="2000" fill="hold"/>
                                        <p:tgtEl>
                                          <p:spTgt spid="40962"/>
                                        </p:tgtEl>
                                        <p:attrNameLst>
                                          <p:attrName>ppt_x</p:attrName>
                                        </p:attrNameLst>
                                      </p:cBhvr>
                                      <p:tavLst>
                                        <p:tav tm="0">
                                          <p:val>
                                            <p:strVal val="#ppt_x"/>
                                          </p:val>
                                        </p:tav>
                                        <p:tav tm="100000">
                                          <p:val>
                                            <p:strVal val="#ppt_x"/>
                                          </p:val>
                                        </p:tav>
                                      </p:tavLst>
                                    </p:anim>
                                    <p:anim calcmode="lin" valueType="num">
                                      <p:cBhvr additive="base">
                                        <p:cTn id="8" dur="2000" fill="hold"/>
                                        <p:tgtEl>
                                          <p:spTgt spid="4096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mph" presetSubtype="0" fill="hold" nodeType="clickEffect">
                                  <p:stCondLst>
                                    <p:cond delay="0"/>
                                  </p:stCondLst>
                                  <p:childTnLst>
                                    <p:animScale>
                                      <p:cBhvr>
                                        <p:cTn id="12" dur="2000" fill="hold"/>
                                        <p:tgtEl>
                                          <p:spTgt spid="4096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ctrTitle"/>
          </p:nvPr>
        </p:nvSpPr>
        <p:spPr>
          <a:xfrm>
            <a:off x="762000" y="228600"/>
            <a:ext cx="7772400" cy="1470025"/>
          </a:xfrm>
        </p:spPr>
        <p:txBody>
          <a:bodyPr/>
          <a:lstStyle/>
          <a:p>
            <a:r>
              <a:rPr lang="en-US" smtClean="0">
                <a:latin typeface="Century" pitchFamily="18" charset="0"/>
              </a:rPr>
              <a:t>Basic Concepts of Callista Roy’s Theory of Adaptation</a:t>
            </a:r>
          </a:p>
        </p:txBody>
      </p:sp>
      <p:sp>
        <p:nvSpPr>
          <p:cNvPr id="3" name="Subtitle 2"/>
          <p:cNvSpPr>
            <a:spLocks noGrp="1"/>
          </p:cNvSpPr>
          <p:nvPr>
            <p:ph type="subTitle" idx="1"/>
          </p:nvPr>
        </p:nvSpPr>
        <p:spPr>
          <a:xfrm>
            <a:off x="152400" y="1905000"/>
            <a:ext cx="8915400" cy="4800600"/>
          </a:xfrm>
        </p:spPr>
        <p:txBody>
          <a:bodyPr>
            <a:normAutofit/>
          </a:bodyPr>
          <a:lstStyle/>
          <a:p>
            <a:pPr algn="l">
              <a:buFont typeface="Arial" charset="0"/>
              <a:buChar char="•"/>
            </a:pPr>
            <a:r>
              <a:rPr lang="en-US" sz="3500" smtClean="0">
                <a:solidFill>
                  <a:srgbClr val="FF0000"/>
                </a:solidFill>
                <a:latin typeface="Century" pitchFamily="18" charset="0"/>
              </a:rPr>
              <a:t>Physiologic-Physical Mode</a:t>
            </a:r>
          </a:p>
          <a:p>
            <a:pPr algn="l">
              <a:buFont typeface="Arial" charset="0"/>
              <a:buChar char="•"/>
            </a:pPr>
            <a:endParaRPr lang="en-US" sz="3500" smtClean="0">
              <a:solidFill>
                <a:srgbClr val="FF0000"/>
              </a:solidFill>
              <a:latin typeface="Century" pitchFamily="18" charset="0"/>
            </a:endParaRPr>
          </a:p>
          <a:p>
            <a:pPr algn="l">
              <a:buFont typeface="Arial" charset="0"/>
              <a:buChar char="•"/>
            </a:pPr>
            <a:r>
              <a:rPr lang="en-US" sz="3500" smtClean="0">
                <a:solidFill>
                  <a:srgbClr val="FF0000"/>
                </a:solidFill>
                <a:latin typeface="Century" pitchFamily="18" charset="0"/>
              </a:rPr>
              <a:t>Self-concept- Group Identity Mode</a:t>
            </a:r>
          </a:p>
          <a:p>
            <a:pPr algn="l">
              <a:buFont typeface="Arial" charset="0"/>
              <a:buChar char="•"/>
            </a:pPr>
            <a:endParaRPr lang="en-US" sz="3500" smtClean="0">
              <a:solidFill>
                <a:srgbClr val="FF0000"/>
              </a:solidFill>
              <a:latin typeface="Century" pitchFamily="18" charset="0"/>
            </a:endParaRPr>
          </a:p>
          <a:p>
            <a:pPr algn="l">
              <a:buFont typeface="Arial" charset="0"/>
              <a:buChar char="•"/>
            </a:pPr>
            <a:r>
              <a:rPr lang="en-US" sz="3500" smtClean="0">
                <a:solidFill>
                  <a:srgbClr val="FF0000"/>
                </a:solidFill>
                <a:latin typeface="Century" pitchFamily="18" charset="0"/>
              </a:rPr>
              <a:t>Role Function Mode</a:t>
            </a:r>
          </a:p>
          <a:p>
            <a:pPr algn="l">
              <a:buFont typeface="Arial" charset="0"/>
              <a:buChar char="•"/>
            </a:pPr>
            <a:endParaRPr lang="en-US" sz="3500" smtClean="0">
              <a:solidFill>
                <a:srgbClr val="FF0000"/>
              </a:solidFill>
              <a:latin typeface="Century" pitchFamily="18" charset="0"/>
            </a:endParaRPr>
          </a:p>
          <a:p>
            <a:pPr algn="l">
              <a:buFont typeface="Arial" charset="0"/>
              <a:buChar char="•"/>
            </a:pPr>
            <a:r>
              <a:rPr lang="en-US" sz="3500" smtClean="0">
                <a:solidFill>
                  <a:srgbClr val="FF0000"/>
                </a:solidFill>
                <a:latin typeface="Century" pitchFamily="18" charset="0"/>
              </a:rPr>
              <a:t>Interdependence Mode</a:t>
            </a:r>
          </a:p>
          <a:p>
            <a:pPr algn="l"/>
            <a:endParaRPr lang="en-US"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4337"/>
                                        </p:tgtEl>
                                        <p:attrNameLst>
                                          <p:attrName>style.visibility</p:attrName>
                                        </p:attrNameLst>
                                      </p:cBhvr>
                                      <p:to>
                                        <p:strVal val="visible"/>
                                      </p:to>
                                    </p:set>
                                    <p:anim to="" calcmode="lin" valueType="num">
                                      <p:cBhvr>
                                        <p:cTn id="7" dur="1" fill="hold"/>
                                        <p:tgtEl>
                                          <p:spTgt spid="14337"/>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1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1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1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7"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ctrTitle"/>
          </p:nvPr>
        </p:nvSpPr>
        <p:spPr>
          <a:xfrm>
            <a:off x="228600" y="304800"/>
            <a:ext cx="8686800" cy="1470025"/>
          </a:xfrm>
        </p:spPr>
        <p:txBody>
          <a:bodyPr/>
          <a:lstStyle/>
          <a:p>
            <a:r>
              <a:rPr lang="en-US" sz="3800" smtClean="0">
                <a:latin typeface="Century" pitchFamily="18" charset="0"/>
              </a:rPr>
              <a:t>Physiologic-Physical Mode &amp;</a:t>
            </a:r>
            <a:br>
              <a:rPr lang="en-US" sz="3800" smtClean="0">
                <a:latin typeface="Century" pitchFamily="18" charset="0"/>
              </a:rPr>
            </a:br>
            <a:r>
              <a:rPr lang="en-US" sz="3800" smtClean="0">
                <a:latin typeface="Century" pitchFamily="18" charset="0"/>
              </a:rPr>
              <a:t> Self-Concept Mode</a:t>
            </a:r>
          </a:p>
        </p:txBody>
      </p:sp>
      <p:sp>
        <p:nvSpPr>
          <p:cNvPr id="3" name="Subtitle 2"/>
          <p:cNvSpPr>
            <a:spLocks noGrp="1"/>
          </p:cNvSpPr>
          <p:nvPr>
            <p:ph type="subTitle" idx="1"/>
          </p:nvPr>
        </p:nvSpPr>
        <p:spPr>
          <a:xfrm>
            <a:off x="304800" y="1905000"/>
            <a:ext cx="8686800" cy="4876800"/>
          </a:xfrm>
        </p:spPr>
        <p:txBody>
          <a:bodyPr>
            <a:normAutofit/>
          </a:bodyPr>
          <a:lstStyle/>
          <a:p>
            <a:pPr algn="l"/>
            <a:r>
              <a:rPr lang="en-US" smtClean="0">
                <a:solidFill>
                  <a:schemeClr val="tx1"/>
                </a:solidFill>
                <a:latin typeface="Century" pitchFamily="18" charset="0"/>
              </a:rPr>
              <a:t>Physiologic-Physical Mode</a:t>
            </a:r>
          </a:p>
          <a:p>
            <a:pPr algn="l">
              <a:buFont typeface="Arial" charset="0"/>
              <a:buChar char="•"/>
            </a:pPr>
            <a:r>
              <a:rPr lang="en-US" smtClean="0">
                <a:solidFill>
                  <a:srgbClr val="FF0000"/>
                </a:solidFill>
                <a:latin typeface="Century" pitchFamily="18" charset="0"/>
              </a:rPr>
              <a:t> </a:t>
            </a:r>
            <a:r>
              <a:rPr lang="en-US" b="1" smtClean="0">
                <a:solidFill>
                  <a:srgbClr val="FF0000"/>
                </a:solidFill>
                <a:latin typeface="Century" pitchFamily="18" charset="0"/>
              </a:rPr>
              <a:t>Individual need </a:t>
            </a:r>
            <a:r>
              <a:rPr lang="en-US" smtClean="0">
                <a:solidFill>
                  <a:srgbClr val="FF0000"/>
                </a:solidFill>
                <a:latin typeface="Century" pitchFamily="18" charset="0"/>
              </a:rPr>
              <a:t>– are made of 5 different needs &amp; 4 different complex processes</a:t>
            </a:r>
          </a:p>
          <a:p>
            <a:pPr algn="l">
              <a:buFont typeface="Arial" charset="0"/>
              <a:buChar char="•"/>
            </a:pPr>
            <a:r>
              <a:rPr lang="en-US" b="1" smtClean="0">
                <a:solidFill>
                  <a:srgbClr val="FF0000"/>
                </a:solidFill>
                <a:latin typeface="Century" pitchFamily="18" charset="0"/>
              </a:rPr>
              <a:t>Group need </a:t>
            </a:r>
            <a:r>
              <a:rPr lang="en-US" smtClean="0">
                <a:solidFill>
                  <a:srgbClr val="FF0000"/>
                </a:solidFill>
                <a:latin typeface="Century" pitchFamily="18" charset="0"/>
              </a:rPr>
              <a:t>- operating resources</a:t>
            </a:r>
          </a:p>
          <a:p>
            <a:pPr algn="l"/>
            <a:r>
              <a:rPr lang="en-US" smtClean="0">
                <a:solidFill>
                  <a:schemeClr val="tx1"/>
                </a:solidFill>
                <a:latin typeface="Century" pitchFamily="18" charset="0"/>
              </a:rPr>
              <a:t>Self-Concept Group Identity</a:t>
            </a:r>
          </a:p>
          <a:p>
            <a:pPr algn="l">
              <a:buFont typeface="Arial" charset="0"/>
              <a:buChar char="•"/>
            </a:pPr>
            <a:r>
              <a:rPr lang="en-US" b="1" smtClean="0">
                <a:solidFill>
                  <a:srgbClr val="FF0000"/>
                </a:solidFill>
                <a:latin typeface="Century" pitchFamily="18" charset="0"/>
              </a:rPr>
              <a:t>Individual need </a:t>
            </a:r>
            <a:r>
              <a:rPr lang="en-US" smtClean="0">
                <a:solidFill>
                  <a:srgbClr val="FF0000"/>
                </a:solidFill>
                <a:latin typeface="Century" pitchFamily="18" charset="0"/>
              </a:rPr>
              <a:t>– psychic &amp; spiritual integrity</a:t>
            </a:r>
          </a:p>
          <a:p>
            <a:pPr algn="l">
              <a:buFont typeface="Arial" charset="0"/>
              <a:buChar char="•"/>
            </a:pPr>
            <a:r>
              <a:rPr lang="en-US" b="1" smtClean="0">
                <a:solidFill>
                  <a:srgbClr val="FF0000"/>
                </a:solidFill>
                <a:latin typeface="Century" pitchFamily="18" charset="0"/>
              </a:rPr>
              <a:t>Group need </a:t>
            </a:r>
            <a:r>
              <a:rPr lang="en-US" smtClean="0">
                <a:solidFill>
                  <a:srgbClr val="FF0000"/>
                </a:solidFill>
                <a:latin typeface="Century" pitchFamily="18" charset="0"/>
              </a:rPr>
              <a:t>– group integrity</a:t>
            </a:r>
            <a:endParaRPr lang="en-US"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z="4200" smtClean="0">
                <a:latin typeface="Century" pitchFamily="18" charset="0"/>
              </a:rPr>
              <a:t>Role Function &amp; </a:t>
            </a:r>
            <a:br>
              <a:rPr lang="en-US" sz="4200" smtClean="0">
                <a:latin typeface="Century" pitchFamily="18" charset="0"/>
              </a:rPr>
            </a:br>
            <a:r>
              <a:rPr lang="en-US" sz="4200" smtClean="0">
                <a:latin typeface="Century" pitchFamily="18" charset="0"/>
              </a:rPr>
              <a:t>Interdependence Mode</a:t>
            </a:r>
          </a:p>
        </p:txBody>
      </p:sp>
      <p:sp>
        <p:nvSpPr>
          <p:cNvPr id="3" name="Content Placeholder 2"/>
          <p:cNvSpPr>
            <a:spLocks noGrp="1"/>
          </p:cNvSpPr>
          <p:nvPr>
            <p:ph idx="1"/>
          </p:nvPr>
        </p:nvSpPr>
        <p:spPr/>
        <p:txBody>
          <a:bodyPr>
            <a:normAutofit/>
          </a:bodyPr>
          <a:lstStyle/>
          <a:p>
            <a:pPr>
              <a:buFont typeface="Arial" charset="0"/>
              <a:buNone/>
            </a:pPr>
            <a:r>
              <a:rPr lang="en-US" sz="3000" smtClean="0">
                <a:latin typeface="Century" pitchFamily="18" charset="0"/>
              </a:rPr>
              <a:t>Role Function</a:t>
            </a:r>
          </a:p>
          <a:p>
            <a:r>
              <a:rPr lang="en-US" sz="3000" b="1" smtClean="0">
                <a:solidFill>
                  <a:srgbClr val="FF0000"/>
                </a:solidFill>
                <a:latin typeface="Century" pitchFamily="18" charset="0"/>
              </a:rPr>
              <a:t>Individual need </a:t>
            </a:r>
            <a:r>
              <a:rPr lang="en-US" sz="3000" smtClean="0">
                <a:solidFill>
                  <a:srgbClr val="FF0000"/>
                </a:solidFill>
                <a:latin typeface="Century" pitchFamily="18" charset="0"/>
              </a:rPr>
              <a:t>– social integrity</a:t>
            </a:r>
          </a:p>
          <a:p>
            <a:r>
              <a:rPr lang="en-US" sz="3000" b="1" smtClean="0">
                <a:solidFill>
                  <a:srgbClr val="FF0000"/>
                </a:solidFill>
                <a:latin typeface="Century" pitchFamily="18" charset="0"/>
              </a:rPr>
              <a:t>Group need </a:t>
            </a:r>
            <a:r>
              <a:rPr lang="en-US" sz="3000" smtClean="0">
                <a:solidFill>
                  <a:srgbClr val="FF0000"/>
                </a:solidFill>
                <a:latin typeface="Century" pitchFamily="18" charset="0"/>
              </a:rPr>
              <a:t>– role clarity</a:t>
            </a:r>
          </a:p>
          <a:p>
            <a:pPr>
              <a:buFont typeface="Arial" charset="0"/>
              <a:buNone/>
            </a:pPr>
            <a:r>
              <a:rPr lang="en-US" sz="3000" smtClean="0">
                <a:latin typeface="Century" pitchFamily="18" charset="0"/>
              </a:rPr>
              <a:t>Interdependence</a:t>
            </a:r>
          </a:p>
          <a:p>
            <a:r>
              <a:rPr lang="en-US" sz="3000" b="1" smtClean="0">
                <a:solidFill>
                  <a:srgbClr val="FF0000"/>
                </a:solidFill>
                <a:latin typeface="Century" pitchFamily="18" charset="0"/>
              </a:rPr>
              <a:t>Individual need </a:t>
            </a:r>
            <a:r>
              <a:rPr lang="en-US" sz="3000" smtClean="0">
                <a:solidFill>
                  <a:srgbClr val="FF0000"/>
                </a:solidFill>
                <a:latin typeface="Century" pitchFamily="18" charset="0"/>
              </a:rPr>
              <a:t>– relational integrity while using process of affectional adequacy</a:t>
            </a:r>
          </a:p>
          <a:p>
            <a:r>
              <a:rPr lang="en-US" sz="3000" b="1" smtClean="0">
                <a:solidFill>
                  <a:srgbClr val="FF0000"/>
                </a:solidFill>
                <a:latin typeface="Century" pitchFamily="18" charset="0"/>
              </a:rPr>
              <a:t>Group need </a:t>
            </a:r>
            <a:r>
              <a:rPr lang="en-US" sz="3000" smtClean="0">
                <a:solidFill>
                  <a:srgbClr val="FF0000"/>
                </a:solidFill>
                <a:latin typeface="Century" pitchFamily="18" charset="0"/>
              </a:rPr>
              <a:t>– relational integrity while using process of resource adequacy</a:t>
            </a:r>
          </a:p>
          <a:p>
            <a:endParaRPr lang="en-US" sz="30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8433"/>
                                        </p:tgtEl>
                                        <p:attrNameLst>
                                          <p:attrName>style.visibility</p:attrName>
                                        </p:attrNameLst>
                                      </p:cBhvr>
                                      <p:to>
                                        <p:strVal val="visible"/>
                                      </p:to>
                                    </p:set>
                                    <p:animEffect transition="in" filter="wheel(4)">
                                      <p:cBhvr>
                                        <p:cTn id="7" dur="1000"/>
                                        <p:tgtEl>
                                          <p:spTgt spid="1843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heel(4)">
                                      <p:cBhvr>
                                        <p:cTn id="12"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1534</TotalTime>
  <Words>3066</Words>
  <Application>Microsoft Office PowerPoint</Application>
  <PresentationFormat>On-screen Show (4:3)</PresentationFormat>
  <Paragraphs>141</Paragraphs>
  <Slides>15</Slides>
  <Notes>11</Notes>
  <HiddenSlides>0</HiddenSlides>
  <MMClips>0</MMClips>
  <ScaleCrop>false</ScaleCrop>
  <HeadingPairs>
    <vt:vector size="6" baseType="variant">
      <vt:variant>
        <vt:lpstr>Fonts Used</vt:lpstr>
      </vt:variant>
      <vt:variant>
        <vt:i4>4</vt:i4>
      </vt:variant>
      <vt:variant>
        <vt:lpstr>Design Template</vt:lpstr>
      </vt:variant>
      <vt:variant>
        <vt:i4>1</vt:i4>
      </vt:variant>
      <vt:variant>
        <vt:lpstr>Slide Titles</vt:lpstr>
      </vt:variant>
      <vt:variant>
        <vt:i4>15</vt:i4>
      </vt:variant>
    </vt:vector>
  </HeadingPairs>
  <TitlesOfParts>
    <vt:vector size="20" baseType="lpstr">
      <vt:lpstr>Calibri</vt:lpstr>
      <vt:lpstr>Arial</vt:lpstr>
      <vt:lpstr>Century</vt:lpstr>
      <vt:lpstr>Times New Roman</vt:lpstr>
      <vt:lpstr>Office Theme</vt:lpstr>
      <vt:lpstr>Nursing Theorist Callista L. Roy</vt:lpstr>
      <vt:lpstr>Biography of Callista L. Roy</vt:lpstr>
      <vt:lpstr>Continuing Biography of Roy</vt:lpstr>
      <vt:lpstr>Continuing Biography of Roy</vt:lpstr>
      <vt:lpstr>Callista Roy Adaptation Theory of Nursing: </vt:lpstr>
      <vt:lpstr>Visual Model</vt:lpstr>
      <vt:lpstr>Basic Concepts of Callista Roy’s Theory of Adaptation</vt:lpstr>
      <vt:lpstr>Physiologic-Physical Mode &amp;  Self-Concept Mode</vt:lpstr>
      <vt:lpstr>Role Function &amp;  Interdependence Mode</vt:lpstr>
      <vt:lpstr>Six Steps of Roy’s Process for Use in Nursing Setting</vt:lpstr>
      <vt:lpstr>Assessment of Behavior &amp; Stimuli</vt:lpstr>
      <vt:lpstr>Nursing Diagnosis &amp; Goal Setting</vt:lpstr>
      <vt:lpstr>Intervention &amp; Evaluation</vt:lpstr>
      <vt:lpstr>Summary</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Concepts of Roy’s Theory</dc:title>
  <dc:creator>Breana</dc:creator>
  <cp:lastModifiedBy>Labuser</cp:lastModifiedBy>
  <cp:revision>43</cp:revision>
  <dcterms:created xsi:type="dcterms:W3CDTF">2011-10-01T19:18:19Z</dcterms:created>
  <dcterms:modified xsi:type="dcterms:W3CDTF">2011-10-05T19:46:16Z</dcterms:modified>
</cp:coreProperties>
</file>