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7" d="100"/>
          <a:sy n="67" d="100"/>
        </p:scale>
        <p:origin x="-606"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5A2746F-BB24-47FA-B9B8-201737CDDBA6}" type="datetimeFigureOut">
              <a:rPr lang="en-US" smtClean="0"/>
              <a:pPr/>
              <a:t>7/17/2012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E774985-C69C-40F1-82E4-7655CC0A627A}"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framework of the study was not explicitly stated but one could infer that the study was based on a theoretical framework because it is based on “an underlying structure that describes how abstract aspects of the research problem interrelate based on developed theories” (Rebar et al., 2011, p. 204).  The researchers of this article based their study on the results of other similar studies completed in the past.  Basically the researchers formed their framework around the idea that “cyclic hormonal variations can influence aspects of health and health behaviors” (Hooper et al., 2011, p. 439).  The concepts and relationships are identified and clearly related to the problem such that nurses can help identify “modifiable factors that maximize the successful initiation of exercise” (Hooper et al., 2011, p. 439) in order to decrease all-cause morality.  Again the concept included is “cyclic hormonal variations can influence aspects of health and health behaviors, from smoking cessation efficacy to physiological responses to exercise” (Hooper et al., 2011, p. 439).  </a:t>
            </a:r>
          </a:p>
          <a:p>
            <a:endParaRPr lang="en-US" dirty="0"/>
          </a:p>
        </p:txBody>
      </p:sp>
      <p:sp>
        <p:nvSpPr>
          <p:cNvPr id="4" name="Slide Number Placeholder 3"/>
          <p:cNvSpPr>
            <a:spLocks noGrp="1"/>
          </p:cNvSpPr>
          <p:nvPr>
            <p:ph type="sldNum" sz="quarter" idx="10"/>
          </p:nvPr>
        </p:nvSpPr>
        <p:spPr/>
        <p:txBody>
          <a:bodyPr/>
          <a:lstStyle/>
          <a:p>
            <a:fld id="{DE774985-C69C-40F1-82E4-7655CC0A627A}"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review of the literature is appropriate, very thorough and organized such that the researchers used research that helped build the hypotheses as well as research that supports other effects of hormones on behaviors (Hooper et al., 2011).  The literature is well critiqued and very well rounded.  The research used dates back to 1981 and all the way to 2010. There have only been two current studies used that link perceived pain in response to exercise during menses (Hooper et al., 2011).  Although there is current research on the topic of this study, the researchers in this study aimed to get better and more accurate results by obtaining a larger sample size and using healthy sedentary women.  The gaps in knowledge are understanding the differences in effect of hormonal contraceptives among sedentary women versus women not using hormonal contraceptives on perceived exertion and pain during exercise at different phases of the menstrual cycle (Hooper et al., 2011). </a:t>
            </a:r>
          </a:p>
          <a:p>
            <a:endParaRPr lang="en-US" dirty="0"/>
          </a:p>
        </p:txBody>
      </p:sp>
      <p:sp>
        <p:nvSpPr>
          <p:cNvPr id="4" name="Slide Number Placeholder 3"/>
          <p:cNvSpPr>
            <a:spLocks noGrp="1"/>
          </p:cNvSpPr>
          <p:nvPr>
            <p:ph type="sldNum" sz="quarter" idx="10"/>
          </p:nvPr>
        </p:nvSpPr>
        <p:spPr/>
        <p:txBody>
          <a:bodyPr/>
          <a:lstStyle/>
          <a:p>
            <a:fld id="{DE774985-C69C-40F1-82E4-7655CC0A627A}"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variables being studied in this particular article are clearly identified as menstrual cycle effects on sedentary women during exercise.  The independent variable within the study is the menstrual cycle of sedentary women; whereas, the dependent variable within the study is the perceived exertion and pain of the women during exercise. Conceptually, the menstrual cycle was defined as the early follicular, late follicular, and </a:t>
            </a:r>
            <a:r>
              <a:rPr lang="en-US" sz="1200" kern="1200" dirty="0" err="1" smtClean="0">
                <a:solidFill>
                  <a:schemeClr val="tx1"/>
                </a:solidFill>
                <a:latin typeface="+mn-lt"/>
                <a:ea typeface="+mn-ea"/>
                <a:cs typeface="+mn-cs"/>
              </a:rPr>
              <a:t>luteal</a:t>
            </a:r>
            <a:r>
              <a:rPr lang="en-US" sz="1200" kern="1200" dirty="0" smtClean="0">
                <a:solidFill>
                  <a:schemeClr val="tx1"/>
                </a:solidFill>
                <a:latin typeface="+mn-lt"/>
                <a:ea typeface="+mn-ea"/>
                <a:cs typeface="+mn-cs"/>
              </a:rPr>
              <a:t> phase, and menstrual cycle effects included the participants level of pain and the amount they had to exert themselves (Hooper et al., 2011); conceptually, sedentary women were defined as “non-active, but otherwise healthy women between the ages of eighteen to forty-five” (Hooper et al., 2011, p. 441).  Furthermore, exercise was defined conceptually as the amount of physical activity the participants did minutes/per week.  The variables were defined operationally within the article as well.  The participants subjectively measured their level of exertion on a 15-point scale where 6=lowest level of exertion and 20 = highest level of exertion.  The participants also rated the amount of pain they were experiencing during exercise due to their menstrual cycle three times throughout the thirty minute workout.  A Borg CR10 scale was utilized where 0= no pain and 7= very strong pain (Hooper et al., 2011).  The researchers then took the participants’ ratings of pain and exertion and operationally defined them.  The extraneous variables within the study were defined as age, race, BMI, baseline minutes of weekly exercise, and the phase of the participants’ menstrual cycle.  These items were controlled (Hooper et al., 2011).   The intervening variables were identified as women not on hormonal contraceptives and women on hormonal contraceptives.  Women on hormonal contraceptives were used as the control group.  They are considered intervening variables because the perceived amount of exertion and pain the participants experienced are affected by whether the participants were on hormonal contraceptives (Hooper et al., 2011). </a:t>
            </a:r>
          </a:p>
          <a:p>
            <a:endParaRPr lang="en-US" dirty="0"/>
          </a:p>
        </p:txBody>
      </p:sp>
      <p:sp>
        <p:nvSpPr>
          <p:cNvPr id="4" name="Slide Number Placeholder 3"/>
          <p:cNvSpPr>
            <a:spLocks noGrp="1"/>
          </p:cNvSpPr>
          <p:nvPr>
            <p:ph type="sldNum" sz="quarter" idx="10"/>
          </p:nvPr>
        </p:nvSpPr>
        <p:spPr/>
        <p:txBody>
          <a:bodyPr/>
          <a:lstStyle/>
          <a:p>
            <a:fld id="{DE774985-C69C-40F1-82E4-7655CC0A627A}"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type of research design that was utilized was a </a:t>
            </a:r>
            <a:r>
              <a:rPr lang="en-US" sz="1200" kern="1200" dirty="0" err="1" smtClean="0">
                <a:solidFill>
                  <a:schemeClr val="tx1"/>
                </a:solidFill>
                <a:latin typeface="+mn-lt"/>
                <a:ea typeface="+mn-ea"/>
                <a:cs typeface="+mn-cs"/>
              </a:rPr>
              <a:t>correlational</a:t>
            </a:r>
            <a:r>
              <a:rPr lang="en-US" sz="1200" kern="1200" dirty="0" smtClean="0">
                <a:solidFill>
                  <a:schemeClr val="tx1"/>
                </a:solidFill>
                <a:latin typeface="+mn-lt"/>
                <a:ea typeface="+mn-ea"/>
                <a:cs typeface="+mn-cs"/>
              </a:rPr>
              <a:t> study.  This design was appropriate because the researchers were looking to link how the menstrual cycle effects perceived exertion and pain during exercise among sedentary women, and according to Rebar, </a:t>
            </a:r>
            <a:r>
              <a:rPr lang="en-US" sz="1200" kern="1200" dirty="0" err="1" smtClean="0">
                <a:solidFill>
                  <a:schemeClr val="tx1"/>
                </a:solidFill>
                <a:latin typeface="+mn-lt"/>
                <a:ea typeface="+mn-ea"/>
                <a:cs typeface="+mn-cs"/>
              </a:rPr>
              <a:t>Gersch</a:t>
            </a:r>
            <a:r>
              <a:rPr lang="en-US" sz="1200" kern="120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Macnee</a:t>
            </a:r>
            <a:r>
              <a:rPr lang="en-US" sz="1200" kern="1200" dirty="0" smtClean="0">
                <a:solidFill>
                  <a:schemeClr val="tx1"/>
                </a:solidFill>
                <a:latin typeface="+mn-lt"/>
                <a:ea typeface="+mn-ea"/>
                <a:cs typeface="+mn-cs"/>
              </a:rPr>
              <a:t>, &amp; McCabe (2011) </a:t>
            </a:r>
            <a:r>
              <a:rPr lang="en-US" sz="1200" kern="1200" dirty="0" err="1" smtClean="0">
                <a:solidFill>
                  <a:schemeClr val="tx1"/>
                </a:solidFill>
                <a:latin typeface="+mn-lt"/>
                <a:ea typeface="+mn-ea"/>
                <a:cs typeface="+mn-cs"/>
              </a:rPr>
              <a:t>correlational</a:t>
            </a:r>
            <a:r>
              <a:rPr lang="en-US" sz="1200" kern="1200" dirty="0" smtClean="0">
                <a:solidFill>
                  <a:schemeClr val="tx1"/>
                </a:solidFill>
                <a:latin typeface="+mn-lt"/>
                <a:ea typeface="+mn-ea"/>
                <a:cs typeface="+mn-cs"/>
              </a:rPr>
              <a:t> studies are appropriate for studies that seek to link relationships between two variables.  Internal validity is addressed within the study (Hooper et al., 2011).  One way internal validity was addressed is by the researchers noting that the 15-point subjective measure of exertion used has “adequate reliability and validity and is used frequently in laboratory studies of exercise” (Hooper et al., 2011, p. 442).  Internal validity is also addressed within the material and methods, results, and discussion portion of the article (Hooper et al., 2011).</a:t>
            </a:r>
          </a:p>
          <a:p>
            <a:endParaRPr lang="en-US" dirty="0"/>
          </a:p>
        </p:txBody>
      </p:sp>
      <p:sp>
        <p:nvSpPr>
          <p:cNvPr id="4" name="Slide Number Placeholder 3"/>
          <p:cNvSpPr>
            <a:spLocks noGrp="1"/>
          </p:cNvSpPr>
          <p:nvPr>
            <p:ph type="sldNum" sz="quarter" idx="10"/>
          </p:nvPr>
        </p:nvSpPr>
        <p:spPr/>
        <p:txBody>
          <a:bodyPr/>
          <a:lstStyle/>
          <a:p>
            <a:fld id="{DE774985-C69C-40F1-82E4-7655CC0A627A}"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article does not clearly state what type of sampling is used; however, it can be inferred that a convenience sample was utilized because the researchers accepted any participants who responded to their advertisement and fit the phenomenon of interest.  This sample represents the population of interest because the researchers were looking to examine menstrual cycle effects during exercise among sedentary women, and they acquired 189 participants who were </a:t>
            </a:r>
            <a:r>
              <a:rPr lang="en-US" sz="1200" kern="1200" dirty="0" err="1" smtClean="0">
                <a:solidFill>
                  <a:schemeClr val="tx1"/>
                </a:solidFill>
                <a:latin typeface="+mn-lt"/>
                <a:ea typeface="+mn-ea"/>
                <a:cs typeface="+mn-cs"/>
              </a:rPr>
              <a:t>nonactive</a:t>
            </a:r>
            <a:r>
              <a:rPr lang="en-US" sz="1200" kern="1200" dirty="0" smtClean="0">
                <a:solidFill>
                  <a:schemeClr val="tx1"/>
                </a:solidFill>
                <a:latin typeface="+mn-lt"/>
                <a:ea typeface="+mn-ea"/>
                <a:cs typeface="+mn-cs"/>
              </a:rPr>
              <a:t> menstruating women between the ages of 18 and 45 from the Denver metro area and the University of Colorado community.  This sample method may not have been the most appropriate because bias could have arisen do to all of the participants being from the same state; nevertheless, it is inexpensive and convenient (Rebar et al., 2011).  The sample size of 189 participants is adequate because in quantitative research the goal is to obtain as many participants as possible who meet the criteria as closely as possible in order to answer the research question at hand (Rebar et al., 2011).  The research question was answered adequately with the sample size used.  Protection of subjects was addressed by stating that all subjects gave informed consent (Hooper et al., 2011). </a:t>
            </a:r>
          </a:p>
          <a:p>
            <a:endParaRPr lang="en-US" dirty="0"/>
          </a:p>
        </p:txBody>
      </p:sp>
      <p:sp>
        <p:nvSpPr>
          <p:cNvPr id="4" name="Slide Number Placeholder 3"/>
          <p:cNvSpPr>
            <a:spLocks noGrp="1"/>
          </p:cNvSpPr>
          <p:nvPr>
            <p:ph type="sldNum" sz="quarter" idx="10"/>
          </p:nvPr>
        </p:nvSpPr>
        <p:spPr/>
        <p:txBody>
          <a:bodyPr/>
          <a:lstStyle/>
          <a:p>
            <a:fld id="{DE774985-C69C-40F1-82E4-7655CC0A627A}" type="slidenum">
              <a:rPr lang="en-US" smtClean="0"/>
              <a:pPr/>
              <a:t>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A746ED5-9C31-4F08-9396-5C8AF8501EFB}" type="datetimeFigureOut">
              <a:rPr lang="en-US" smtClean="0"/>
              <a:pPr/>
              <a:t>7/17/2012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043A15-3397-4DDF-80D8-D7A424ED13A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A746ED5-9C31-4F08-9396-5C8AF8501EFB}" type="datetimeFigureOut">
              <a:rPr lang="en-US" smtClean="0"/>
              <a:pPr/>
              <a:t>7/17/2012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043A15-3397-4DDF-80D8-D7A424ED13A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A746ED5-9C31-4F08-9396-5C8AF8501EFB}" type="datetimeFigureOut">
              <a:rPr lang="en-US" smtClean="0"/>
              <a:pPr/>
              <a:t>7/17/2012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043A15-3397-4DDF-80D8-D7A424ED13A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A746ED5-9C31-4F08-9396-5C8AF8501EFB}" type="datetimeFigureOut">
              <a:rPr lang="en-US" smtClean="0"/>
              <a:pPr/>
              <a:t>7/17/2012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043A15-3397-4DDF-80D8-D7A424ED13A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A746ED5-9C31-4F08-9396-5C8AF8501EFB}" type="datetimeFigureOut">
              <a:rPr lang="en-US" smtClean="0"/>
              <a:pPr/>
              <a:t>7/17/2012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043A15-3397-4DDF-80D8-D7A424ED13A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A746ED5-9C31-4F08-9396-5C8AF8501EFB}" type="datetimeFigureOut">
              <a:rPr lang="en-US" smtClean="0"/>
              <a:pPr/>
              <a:t>7/17/2012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043A15-3397-4DDF-80D8-D7A424ED13A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A746ED5-9C31-4F08-9396-5C8AF8501EFB}" type="datetimeFigureOut">
              <a:rPr lang="en-US" smtClean="0"/>
              <a:pPr/>
              <a:t>7/17/2012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043A15-3397-4DDF-80D8-D7A424ED13A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A746ED5-9C31-4F08-9396-5C8AF8501EFB}" type="datetimeFigureOut">
              <a:rPr lang="en-US" smtClean="0"/>
              <a:pPr/>
              <a:t>7/17/2012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6043A15-3397-4DDF-80D8-D7A424ED13A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746ED5-9C31-4F08-9396-5C8AF8501EFB}" type="datetimeFigureOut">
              <a:rPr lang="en-US" smtClean="0"/>
              <a:pPr/>
              <a:t>7/17/2012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6043A15-3397-4DDF-80D8-D7A424ED13A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A746ED5-9C31-4F08-9396-5C8AF8501EFB}" type="datetimeFigureOut">
              <a:rPr lang="en-US" smtClean="0"/>
              <a:pPr/>
              <a:t>7/17/2012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043A15-3397-4DDF-80D8-D7A424ED13A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A746ED5-9C31-4F08-9396-5C8AF8501EFB}" type="datetimeFigureOut">
              <a:rPr lang="en-US" smtClean="0"/>
              <a:pPr/>
              <a:t>7/17/2012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043A15-3397-4DDF-80D8-D7A424ED13A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746ED5-9C31-4F08-9396-5C8AF8501EFB}" type="datetimeFigureOut">
              <a:rPr lang="en-US" smtClean="0"/>
              <a:pPr/>
              <a:t>7/17/2012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043A15-3397-4DDF-80D8-D7A424ED13A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Conceptual Framework</a:t>
            </a:r>
            <a:endParaRPr lang="en-US" dirty="0"/>
          </a:p>
        </p:txBody>
      </p:sp>
      <p:sp>
        <p:nvSpPr>
          <p:cNvPr id="5" name="Content Placeholder 4"/>
          <p:cNvSpPr>
            <a:spLocks noGrp="1"/>
          </p:cNvSpPr>
          <p:nvPr>
            <p:ph idx="1"/>
          </p:nvPr>
        </p:nvSpPr>
        <p:spPr/>
        <p:txBody>
          <a:bodyPr/>
          <a:lstStyle/>
          <a:p>
            <a:r>
              <a:rPr lang="en-US" dirty="0" smtClean="0"/>
              <a:t>Inference of a theoretical framework to explain influence of cyclic hormones on health behaviors</a:t>
            </a:r>
          </a:p>
          <a:p>
            <a:r>
              <a:rPr lang="en-US" dirty="0" smtClean="0"/>
              <a:t>Fits the problem</a:t>
            </a:r>
          </a:p>
          <a:p>
            <a:r>
              <a:rPr lang="en-US" dirty="0" smtClean="0"/>
              <a:t>Concepts and relationships identified</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Review of the Literature</a:t>
            </a:r>
            <a:endParaRPr lang="en-US" dirty="0"/>
          </a:p>
        </p:txBody>
      </p:sp>
      <p:sp>
        <p:nvSpPr>
          <p:cNvPr id="3" name="Content Placeholder 2"/>
          <p:cNvSpPr>
            <a:spLocks noGrp="1"/>
          </p:cNvSpPr>
          <p:nvPr>
            <p:ph idx="1"/>
          </p:nvPr>
        </p:nvSpPr>
        <p:spPr/>
        <p:txBody>
          <a:bodyPr/>
          <a:lstStyle/>
          <a:p>
            <a:r>
              <a:rPr lang="en-US" dirty="0" smtClean="0"/>
              <a:t>Appropriate</a:t>
            </a:r>
          </a:p>
          <a:p>
            <a:r>
              <a:rPr lang="en-US" dirty="0" smtClean="0"/>
              <a:t>Thorough</a:t>
            </a:r>
          </a:p>
          <a:p>
            <a:r>
              <a:rPr lang="en-US" dirty="0" smtClean="0"/>
              <a:t>Organized</a:t>
            </a:r>
          </a:p>
          <a:p>
            <a:r>
              <a:rPr lang="en-US" dirty="0" smtClean="0"/>
              <a:t>Well critiqued using current research </a:t>
            </a:r>
          </a:p>
          <a:p>
            <a:r>
              <a:rPr lang="en-US" dirty="0" smtClean="0"/>
              <a:t>Gaps in knowledge on the influence of hormonal contraceptives pertaining to exertion and pain during exercise</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Variables</a:t>
            </a:r>
            <a:endParaRPr lang="en-US" dirty="0"/>
          </a:p>
        </p:txBody>
      </p:sp>
      <p:sp>
        <p:nvSpPr>
          <p:cNvPr id="3" name="Content Placeholder 2"/>
          <p:cNvSpPr>
            <a:spLocks noGrp="1"/>
          </p:cNvSpPr>
          <p:nvPr>
            <p:ph idx="1"/>
          </p:nvPr>
        </p:nvSpPr>
        <p:spPr/>
        <p:txBody>
          <a:bodyPr/>
          <a:lstStyle/>
          <a:p>
            <a:pPr lvl="1">
              <a:buNone/>
            </a:pPr>
            <a:r>
              <a:rPr lang="en-US" dirty="0" smtClean="0"/>
              <a:t>Variables/Concepts clearly identified </a:t>
            </a:r>
            <a:endParaRPr lang="en-US" dirty="0" smtClean="0"/>
          </a:p>
          <a:p>
            <a:pPr lvl="2">
              <a:buNone/>
            </a:pPr>
            <a:r>
              <a:rPr lang="en-US" dirty="0" smtClean="0"/>
              <a:t>- Dependently &amp; Independently</a:t>
            </a:r>
          </a:p>
          <a:p>
            <a:pPr lvl="1">
              <a:buNone/>
            </a:pPr>
            <a:endParaRPr lang="en-US" dirty="0" smtClean="0"/>
          </a:p>
          <a:p>
            <a:pPr lvl="1">
              <a:buNone/>
            </a:pPr>
            <a:r>
              <a:rPr lang="en-US" dirty="0" smtClean="0"/>
              <a:t>Conceptual and Operational Definitions present</a:t>
            </a:r>
          </a:p>
          <a:p>
            <a:pPr lvl="1">
              <a:buNone/>
            </a:pPr>
            <a:endParaRPr lang="en-US" dirty="0" smtClean="0"/>
          </a:p>
          <a:p>
            <a:pPr lvl="1">
              <a:buNone/>
            </a:pPr>
            <a:r>
              <a:rPr lang="en-US" dirty="0" smtClean="0"/>
              <a:t>Extraneous/Intervening variables identified</a:t>
            </a:r>
          </a:p>
          <a:p>
            <a:pPr lvl="1">
              <a:buNone/>
            </a:pPr>
            <a:r>
              <a:rPr lang="en-US" dirty="0" smtClean="0"/>
              <a:t> 		</a:t>
            </a:r>
            <a:r>
              <a:rPr lang="en-US" sz="2400" dirty="0" smtClean="0"/>
              <a:t>- Extraneous = controlled</a:t>
            </a:r>
          </a:p>
          <a:p>
            <a:pPr lvl="1">
              <a:buNone/>
            </a:pPr>
            <a:r>
              <a:rPr lang="en-US" sz="2400" dirty="0" smtClean="0"/>
              <a:t>	</a:t>
            </a:r>
            <a:r>
              <a:rPr lang="en-US" sz="2400" dirty="0" smtClean="0"/>
              <a:t>	- Intervening = controlled</a:t>
            </a:r>
          </a:p>
          <a:p>
            <a:pPr lvl="1">
              <a:buNone/>
            </a:pPr>
            <a:endParaRPr lang="en-US" dirty="0" smtClean="0"/>
          </a:p>
          <a:p>
            <a:pPr lvl="1"/>
            <a:endParaRPr lang="en-US" dirty="0" smtClean="0"/>
          </a:p>
          <a:p>
            <a:pPr lvl="1"/>
            <a:endParaRPr lang="en-US"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Design </a:t>
            </a:r>
            <a:endParaRPr lang="en-US" dirty="0"/>
          </a:p>
        </p:txBody>
      </p:sp>
      <p:sp>
        <p:nvSpPr>
          <p:cNvPr id="3" name="Content Placeholder 2"/>
          <p:cNvSpPr>
            <a:spLocks noGrp="1"/>
          </p:cNvSpPr>
          <p:nvPr>
            <p:ph idx="1"/>
          </p:nvPr>
        </p:nvSpPr>
        <p:spPr/>
        <p:txBody>
          <a:bodyPr/>
          <a:lstStyle/>
          <a:p>
            <a:r>
              <a:rPr lang="en-US" dirty="0" err="1" smtClean="0"/>
              <a:t>Correlational</a:t>
            </a:r>
            <a:r>
              <a:rPr lang="en-US" dirty="0" smtClean="0"/>
              <a:t> study</a:t>
            </a:r>
          </a:p>
          <a:p>
            <a:endParaRPr lang="en-US" dirty="0" smtClean="0"/>
          </a:p>
          <a:p>
            <a:r>
              <a:rPr lang="en-US" dirty="0" smtClean="0"/>
              <a:t>Appropriate </a:t>
            </a:r>
          </a:p>
          <a:p>
            <a:endParaRPr lang="en-US" dirty="0" smtClean="0"/>
          </a:p>
          <a:p>
            <a:r>
              <a:rPr lang="en-US" dirty="0" smtClean="0"/>
              <a:t> Internal </a:t>
            </a:r>
            <a:r>
              <a:rPr lang="en-US" dirty="0" smtClean="0"/>
              <a:t>v</a:t>
            </a:r>
            <a:r>
              <a:rPr lang="en-US" dirty="0" smtClean="0"/>
              <a:t>alidity is addressed</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Sample</a:t>
            </a:r>
            <a:endParaRPr lang="en-US" dirty="0"/>
          </a:p>
        </p:txBody>
      </p:sp>
      <p:sp>
        <p:nvSpPr>
          <p:cNvPr id="3" name="Content Placeholder 2"/>
          <p:cNvSpPr>
            <a:spLocks noGrp="1"/>
          </p:cNvSpPr>
          <p:nvPr>
            <p:ph idx="1"/>
          </p:nvPr>
        </p:nvSpPr>
        <p:spPr/>
        <p:txBody>
          <a:bodyPr/>
          <a:lstStyle/>
          <a:p>
            <a:r>
              <a:rPr lang="en-US" dirty="0" smtClean="0"/>
              <a:t>Not clearly described but can be inferred that it is a convenience sample</a:t>
            </a:r>
          </a:p>
          <a:p>
            <a:r>
              <a:rPr lang="en-US" dirty="0" smtClean="0"/>
              <a:t> Representative of the population</a:t>
            </a:r>
          </a:p>
          <a:p>
            <a:r>
              <a:rPr lang="en-US" dirty="0" smtClean="0"/>
              <a:t>Sampling method not </a:t>
            </a:r>
            <a:r>
              <a:rPr lang="en-US" b="1" dirty="0" smtClean="0"/>
              <a:t>most</a:t>
            </a:r>
            <a:r>
              <a:rPr lang="en-US" dirty="0" smtClean="0"/>
              <a:t> appropriate</a:t>
            </a:r>
          </a:p>
          <a:p>
            <a:r>
              <a:rPr lang="en-US" dirty="0" smtClean="0"/>
              <a:t>Sample size adequate</a:t>
            </a:r>
          </a:p>
          <a:p>
            <a:pPr lvl="1"/>
            <a:r>
              <a:rPr lang="en-US" sz="2400" dirty="0" smtClean="0"/>
              <a:t>189 participants </a:t>
            </a:r>
          </a:p>
          <a:p>
            <a:r>
              <a:rPr lang="en-US" dirty="0" smtClean="0"/>
              <a:t>Protection of subjects is addressed</a:t>
            </a:r>
          </a:p>
          <a:p>
            <a:pPr lvl="1"/>
            <a:r>
              <a:rPr lang="en-US" sz="2400" dirty="0" smtClean="0"/>
              <a:t>All gave informed consent</a:t>
            </a:r>
            <a:endParaRPr lang="en-US" sz="2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312</TotalTime>
  <Words>1180</Words>
  <Application>Microsoft Office PowerPoint</Application>
  <PresentationFormat>On-screen Show (4:3)</PresentationFormat>
  <Paragraphs>44</Paragraphs>
  <Slides>5</Slides>
  <Notes>5</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Conceptual Framework</vt:lpstr>
      <vt:lpstr>Review of the Literature</vt:lpstr>
      <vt:lpstr>Variables</vt:lpstr>
      <vt:lpstr>Design </vt:lpstr>
      <vt:lpstr>Sample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Elizabeth</dc:creator>
  <cp:lastModifiedBy>Amanda</cp:lastModifiedBy>
  <cp:revision>5</cp:revision>
  <dcterms:created xsi:type="dcterms:W3CDTF">2012-07-17T00:55:32Z</dcterms:created>
  <dcterms:modified xsi:type="dcterms:W3CDTF">2012-07-18T01:21:56Z</dcterms:modified>
</cp:coreProperties>
</file>