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35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pPr/>
              <a:t>7/19/2012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When comprising</a:t>
            </a:r>
            <a:r>
              <a:rPr lang="en-US" baseline="0" dirty="0" smtClean="0"/>
              <a:t> the study population the researchers provided exclusion criteria that removed participants that: smoked, were on diets, ingested psychotropic drugs, psychiatric disorders, illness within one month and pregnancy (Hooper et al., 2011, p. 440). Inclusive criteria included participants that reported less than 90 minutes of voluntary low to moderate activity over the span of a week were deemed inactive or non-active. This behavior must have been demonstrated over the span of 3 months. Additional criteria included: body mass index of 18-37.5, ability to perform required activities, physician approval following assessment and acceptance into one of the two offered interventional groups and regular menstrual cycle (Hooper et al., 2011, p. 440). Thus males were excluded from the study. The two offered interventional groups were: exercise and health and wellness. (Hooper et al., 2011)</a:t>
            </a:r>
          </a:p>
          <a:p>
            <a:r>
              <a:rPr lang="en-US" baseline="0" dirty="0" smtClean="0"/>
              <a:t>The randomized groups were further stratified into three categories based upon self-disclosure of last menstrual cycle. The self-disclosed information was used to determine the current menstrual phase of the participant. Based upon the result of the calculations the participant was placed into one of the three following categories: early follicular, late follicular and </a:t>
            </a:r>
            <a:r>
              <a:rPr lang="en-US" baseline="0" dirty="0" err="1" smtClean="0"/>
              <a:t>luteal</a:t>
            </a:r>
            <a:r>
              <a:rPr lang="en-US" baseline="0" dirty="0" smtClean="0"/>
              <a:t> phase. The early follicular phase was determined as 1-5 days post that last menses. The late follicular phase was 9-15 days post menses and the </a:t>
            </a:r>
            <a:r>
              <a:rPr lang="en-US" baseline="0" dirty="0" err="1" smtClean="0"/>
              <a:t>luteal</a:t>
            </a:r>
            <a:r>
              <a:rPr lang="en-US" baseline="0" dirty="0" smtClean="0"/>
              <a:t> phase was 18-34 days post menses. Those participants that placed on days: 6,7,8,16 17 or with menstrual cycles spanning 35 days were excluded from the study. Further participant categorization was made based upon hormonal contraceptive (HC) use. (Hooper et al., 2011)</a:t>
            </a:r>
          </a:p>
          <a:p>
            <a:r>
              <a:rPr lang="en-US" baseline="0" dirty="0" smtClean="0"/>
              <a:t>A baseline assessment was composed prior to activity initiation. The assessment was composed of two elements: body composition/demographics and physical activity. Under the scope of body composition a ratio of BMI to Height was composed. Under the scope of physical activity the researchers utilized an instrument titled “Stanford Seven Day Physical Activity Recall”. This instrument asked participants to recall the amount of activity conducted over the span of seven days to decipher the minutes of physical activity expelled.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Study</a:t>
            </a:r>
            <a:r>
              <a:rPr lang="en-US" baseline="0" dirty="0" smtClean="0"/>
              <a:t> participants underwent two study sessions: initial and </a:t>
            </a:r>
            <a:r>
              <a:rPr lang="en-US" baseline="0" dirty="0" err="1" smtClean="0"/>
              <a:t>submaximal</a:t>
            </a:r>
            <a:r>
              <a:rPr lang="en-US" baseline="0" dirty="0" smtClean="0"/>
              <a:t>. During the initial session the participant utilized a treadmill to determine their exercise level through VO2 </a:t>
            </a:r>
            <a:r>
              <a:rPr lang="en-US" baseline="0" dirty="0" err="1" smtClean="0"/>
              <a:t>expendicture</a:t>
            </a:r>
            <a:r>
              <a:rPr lang="en-US" baseline="0" dirty="0" smtClean="0"/>
              <a:t>. The VO2 was computed by an online computer-assisted open-circuit </a:t>
            </a:r>
            <a:r>
              <a:rPr lang="en-US" baseline="0" dirty="0" err="1" smtClean="0"/>
              <a:t>spirometer</a:t>
            </a:r>
            <a:r>
              <a:rPr lang="en-US" baseline="0" dirty="0" smtClean="0"/>
              <a:t>. The oxygen level was measured by </a:t>
            </a:r>
            <a:r>
              <a:rPr lang="en-US" baseline="0" dirty="0" err="1" smtClean="0"/>
              <a:t>Medgraphics</a:t>
            </a:r>
            <a:r>
              <a:rPr lang="en-US" baseline="0" dirty="0" smtClean="0"/>
              <a:t> CardioO2/CP system. The second session was one week following the initial session. This session was referred to as the </a:t>
            </a:r>
            <a:r>
              <a:rPr lang="en-US" baseline="0" dirty="0" err="1" smtClean="0"/>
              <a:t>submaximal</a:t>
            </a:r>
            <a:r>
              <a:rPr lang="en-US" baseline="0" dirty="0" smtClean="0"/>
              <a:t> session. The participants were asked to exert cardio activity that would rank 65% of their maximal ability. Assessments to determine maximal ability were done at 10, 20 and 30 minute intervals. The oxygen and carbon dioxide levels were measured at 2-3 minutes of activity and at each interval to provide an immediate baseline.  Participants were also asked to complete the Borg’s Rating of Performance Exertion (RPE). This was a 15 item subjective test to indentify the person’s RPE. This test is utilized in other laboratory tests thus has reliability and validity. The participant’s identified their current pain rating on a 12 point scale, 0 for no pain and 10 for most intense pain felt. (Hooper et al., 2011)</a:t>
            </a:r>
          </a:p>
          <a:p>
            <a:r>
              <a:rPr lang="en-US" baseline="0" dirty="0" smtClean="0"/>
              <a:t>In analyzing the data of the study the researchers enlisted the use of a Random Coefficient Regression (RCR) scale. The RCR allows the researchers to compare and contrast results at different phases. The researchers used the RCR to analyze: changes over time and degree of variability between participants over a specific span of time (Hooper err al., 2011, p. 443). The Analysis of Variance (ANOVA) provided a cross sectional analysis of 3 x 2 variables. The researchers analyzed the two groups divided by the three phases x the two HC groups. The two HC groups represented those participants on hormonal contraceptive and those not. (Hooper et al., 2011)</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researchers discovered that those</a:t>
            </a:r>
            <a:r>
              <a:rPr lang="en-US" baseline="0" dirty="0" smtClean="0"/>
              <a:t> participants that were not on hormonal contraceptive had an increased reporting of pain in the early follicular phase as opposed to a no or decreased pain in late follicular or </a:t>
            </a:r>
            <a:r>
              <a:rPr lang="en-US" baseline="0" dirty="0" err="1" smtClean="0"/>
              <a:t>luteal</a:t>
            </a:r>
            <a:r>
              <a:rPr lang="en-US" baseline="0" dirty="0" smtClean="0"/>
              <a:t> phase. Participants not on HC had a higher rating of performance exertion during the early follicular phase. Also women that were not on HC and currently experiencing menses had a higher increase in RPE. </a:t>
            </a:r>
            <a:r>
              <a:rPr lang="en-US" baseline="0" smtClean="0"/>
              <a:t>(Hooper et al., 2011) </a:t>
            </a:r>
            <a:r>
              <a:rPr lang="en-US" baseline="0" dirty="0" smtClean="0"/>
              <a:t>Lastly the researchers discovered that the effects of the menstrual </a:t>
            </a:r>
            <a:r>
              <a:rPr lang="en-US" baseline="0" dirty="0" err="1" smtClean="0"/>
              <a:t>cylce</a:t>
            </a:r>
            <a:r>
              <a:rPr lang="en-US" baseline="0" dirty="0" smtClean="0"/>
              <a:t> were higher in the participants that were not on hormonal contraceptive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A746ED5-9C31-4F08-9396-5C8AF8501EFB}" type="datetimeFigureOut">
              <a:rPr lang="en-US" smtClean="0"/>
              <a:pPr/>
              <a:t>7/19/2012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043A15-3397-4DDF-80D8-D7A424ED13A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6043A15-3397-4DDF-80D8-D7A424ED13A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6043A15-3397-4DDF-80D8-D7A424ED13A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6043A15-3397-4DDF-80D8-D7A424ED13A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A746ED5-9C31-4F08-9396-5C8AF8501EFB}" type="datetimeFigureOut">
              <a:rPr lang="en-US" smtClean="0"/>
              <a:pPr/>
              <a:t>7/19/2012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A746ED5-9C31-4F08-9396-5C8AF8501EFB}" type="datetimeFigureOut">
              <a:rPr lang="en-US" smtClean="0"/>
              <a:pPr/>
              <a:t>7/19/2012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A746ED5-9C31-4F08-9396-5C8AF8501EFB}" type="datetimeFigureOut">
              <a:rPr lang="en-US" smtClean="0"/>
              <a:pPr/>
              <a:t>7/19/2012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6043A15-3397-4DDF-80D8-D7A424ED13A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A746ED5-9C31-4F08-9396-5C8AF8501EFB}" type="datetimeFigureOut">
              <a:rPr lang="en-US" smtClean="0"/>
              <a:pPr/>
              <a:t>7/19/2012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
        <p:nvSpPr>
          <p:cNvPr id="4" name="Title 3"/>
          <p:cNvSpPr>
            <a:spLocks noGrp="1"/>
          </p:cNvSpPr>
          <p:nvPr>
            <p:ph type="title"/>
          </p:nvPr>
        </p:nvSpPr>
        <p:spPr/>
        <p:txBody>
          <a:bodyPr/>
          <a:lstStyle/>
          <a:p>
            <a:r>
              <a:rPr lang="en-US" dirty="0" smtClean="0"/>
              <a:t>Conceptual Framework</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
        <p:nvSpPr>
          <p:cNvPr id="2" name="Title 1"/>
          <p:cNvSpPr>
            <a:spLocks noGrp="1"/>
          </p:cNvSpPr>
          <p:nvPr>
            <p:ph type="title"/>
          </p:nvPr>
        </p:nvSpPr>
        <p:spPr/>
        <p:txBody>
          <a:bodyPr/>
          <a:lstStyle/>
          <a:p>
            <a:r>
              <a:rPr lang="en-US" dirty="0" smtClean="0"/>
              <a:t>Review of the Literature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None/>
            </a:pPr>
            <a:r>
              <a:rPr lang="en-US" dirty="0" smtClean="0"/>
              <a:t>Variables/Concepts clearly identified </a:t>
            </a:r>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 Intervening = controlled</a:t>
            </a:r>
          </a:p>
          <a:p>
            <a:pPr lvl="1">
              <a:buNone/>
            </a:pPr>
            <a:endParaRPr lang="en-US" dirty="0" smtClean="0"/>
          </a:p>
          <a:p>
            <a:pPr lvl="1"/>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Variables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validity is addressed</a:t>
            </a:r>
          </a:p>
        </p:txBody>
      </p:sp>
      <p:sp>
        <p:nvSpPr>
          <p:cNvPr id="2" name="Title 1"/>
          <p:cNvSpPr>
            <a:spLocks noGrp="1"/>
          </p:cNvSpPr>
          <p:nvPr>
            <p:ph type="title"/>
          </p:nvPr>
        </p:nvSpPr>
        <p:spPr/>
        <p:txBody>
          <a:bodyPr/>
          <a:lstStyle/>
          <a:p>
            <a:r>
              <a:rPr lang="en-US" dirty="0" smtClean="0"/>
              <a:t>Design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Exclusions</a:t>
            </a:r>
          </a:p>
          <a:p>
            <a:r>
              <a:rPr lang="en-US" dirty="0" smtClean="0"/>
              <a:t>Randomized </a:t>
            </a:r>
            <a:r>
              <a:rPr lang="en-US" dirty="0" err="1" smtClean="0"/>
              <a:t>Contol</a:t>
            </a:r>
            <a:r>
              <a:rPr lang="en-US" dirty="0" smtClean="0"/>
              <a:t> Trial </a:t>
            </a:r>
          </a:p>
          <a:p>
            <a:pPr lvl="1"/>
            <a:r>
              <a:rPr lang="en-US" dirty="0" smtClean="0"/>
              <a:t>Control Group- Hormonal Contraceptives (HC)</a:t>
            </a:r>
          </a:p>
          <a:p>
            <a:pPr lvl="1"/>
            <a:r>
              <a:rPr lang="en-US" dirty="0" smtClean="0"/>
              <a:t>Experimental-  Non-hormonal contraceptives</a:t>
            </a:r>
          </a:p>
          <a:p>
            <a:r>
              <a:rPr lang="en-US" dirty="0" smtClean="0"/>
              <a:t>Stratified groups</a:t>
            </a:r>
          </a:p>
          <a:p>
            <a:r>
              <a:rPr lang="en-US" dirty="0" smtClean="0"/>
              <a:t>Baseline Assessment</a:t>
            </a:r>
          </a:p>
          <a:p>
            <a:pPr lvl="1"/>
            <a:r>
              <a:rPr lang="en-US" dirty="0" smtClean="0"/>
              <a:t>Body Mass and Demographics</a:t>
            </a:r>
          </a:p>
          <a:p>
            <a:pPr lvl="1"/>
            <a:r>
              <a:rPr lang="en-US" dirty="0" smtClean="0"/>
              <a:t>Physical Activity</a:t>
            </a:r>
          </a:p>
          <a:p>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sessions</a:t>
            </a:r>
          </a:p>
          <a:p>
            <a:r>
              <a:rPr lang="en-US" dirty="0" smtClean="0"/>
              <a:t>Interval assessments of RPE</a:t>
            </a:r>
          </a:p>
          <a:p>
            <a:pPr lvl="1"/>
            <a:r>
              <a:rPr lang="en-US" dirty="0" smtClean="0"/>
              <a:t>10, 20 and 30 minutes</a:t>
            </a:r>
          </a:p>
          <a:p>
            <a:r>
              <a:rPr lang="en-US" dirty="0" smtClean="0"/>
              <a:t>Borg’s Rating of Performance Exertion</a:t>
            </a:r>
          </a:p>
          <a:p>
            <a:r>
              <a:rPr lang="en-US" dirty="0" smtClean="0"/>
              <a:t>Random Coefficient Regression (RCR)</a:t>
            </a:r>
          </a:p>
          <a:p>
            <a:r>
              <a:rPr lang="en-US" dirty="0" smtClean="0"/>
              <a:t>Analysis of Variance (ANOVA)</a:t>
            </a:r>
          </a:p>
          <a:p>
            <a:endParaRPr lang="en-US" dirty="0"/>
          </a:p>
        </p:txBody>
      </p:sp>
      <p:sp>
        <p:nvSpPr>
          <p:cNvPr id="3" name="Title 2"/>
          <p:cNvSpPr>
            <a:spLocks noGrp="1"/>
          </p:cNvSpPr>
          <p:nvPr>
            <p:ph type="title"/>
          </p:nvPr>
        </p:nvSpPr>
        <p:spPr/>
        <p:txBody>
          <a:bodyPr/>
          <a:lstStyle/>
          <a:p>
            <a:r>
              <a:rPr lang="en-US" dirty="0" smtClean="0"/>
              <a:t>Procedure and Analysis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Increased pain for non-HC in early follicular</a:t>
            </a:r>
          </a:p>
          <a:p>
            <a:r>
              <a:rPr lang="en-US" dirty="0" smtClean="0"/>
              <a:t>Increased RPE for non-HC in early follicular</a:t>
            </a:r>
          </a:p>
          <a:p>
            <a:r>
              <a:rPr lang="en-US" dirty="0" smtClean="0"/>
              <a:t>Increase RPE for non-HC/menses</a:t>
            </a:r>
          </a:p>
          <a:p>
            <a:r>
              <a:rPr lang="en-US" dirty="0" smtClean="0"/>
              <a:t>Effects of menstrual cycle higher in non-HC</a:t>
            </a:r>
            <a:endParaRPr lang="en-US" dirty="0"/>
          </a:p>
        </p:txBody>
      </p:sp>
      <p:sp>
        <p:nvSpPr>
          <p:cNvPr id="3" name="Title 2"/>
          <p:cNvSpPr>
            <a:spLocks noGrp="1"/>
          </p:cNvSpPr>
          <p:nvPr>
            <p:ph type="title"/>
          </p:nvPr>
        </p:nvSpPr>
        <p:spPr/>
        <p:txBody>
          <a:bodyPr/>
          <a:lstStyle/>
          <a:p>
            <a:r>
              <a:rPr lang="en-US" dirty="0" smtClean="0"/>
              <a:t>Results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375</TotalTime>
  <Words>2091</Words>
  <Application>Microsoft Office PowerPoint</Application>
  <PresentationFormat>On-screen Show (4:3)</PresentationFormat>
  <Paragraphs>74</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Conceptual Framework</vt:lpstr>
      <vt:lpstr>Review of the Literature</vt:lpstr>
      <vt:lpstr>Variables</vt:lpstr>
      <vt:lpstr>Design </vt:lpstr>
      <vt:lpstr>Sample</vt:lpstr>
      <vt:lpstr>Data Collection</vt:lpstr>
      <vt:lpstr>Procedure and Analysis</vt:lpstr>
      <vt:lpstr>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Jlowe</cp:lastModifiedBy>
  <cp:revision>14</cp:revision>
  <dcterms:created xsi:type="dcterms:W3CDTF">2012-07-17T00:55:32Z</dcterms:created>
  <dcterms:modified xsi:type="dcterms:W3CDTF">2012-07-20T01:29:16Z</dcterms:modified>
</cp:coreProperties>
</file>