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4" r:id="rId2"/>
    <p:sldId id="265" r:id="rId3"/>
    <p:sldId id="266" r:id="rId4"/>
    <p:sldId id="256" r:id="rId5"/>
    <p:sldId id="257" r:id="rId6"/>
    <p:sldId id="258" r:id="rId7"/>
    <p:sldId id="259" r:id="rId8"/>
    <p:sldId id="260" r:id="rId9"/>
    <p:sldId id="261" r:id="rId10"/>
    <p:sldId id="262" r:id="rId11"/>
    <p:sldId id="263"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A2746F-BB24-47FA-B9B8-201737CDDBA6}" type="datetimeFigureOut">
              <a:rPr lang="en-US" smtClean="0"/>
              <a:pPr/>
              <a:t>7/20/2012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E774985-C69C-40F1-82E4-7655CC0A627A}" type="slidenum">
              <a:rPr lang="en-US" smtClean="0"/>
              <a:pPr/>
              <a:t>‹#›</a:t>
            </a:fld>
            <a:endParaRPr lang="en-US"/>
          </a:p>
        </p:txBody>
      </p:sp>
    </p:spTree>
    <p:extLst>
      <p:ext uri="{BB962C8B-B14F-4D97-AF65-F5344CB8AC3E}">
        <p14:creationId xmlns:p14="http://schemas.microsoft.com/office/powerpoint/2010/main" val="43761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quantitative study</a:t>
            </a:r>
            <a:r>
              <a:rPr lang="en-US" sz="1200" kern="1200" baseline="0" dirty="0" smtClean="0">
                <a:solidFill>
                  <a:schemeClr val="tx1"/>
                </a:solidFill>
                <a:latin typeface="+mn-lt"/>
                <a:ea typeface="+mn-ea"/>
                <a:cs typeface="+mn-cs"/>
              </a:rPr>
              <a:t> analyzed in this PowerPoint is titled </a:t>
            </a:r>
            <a:r>
              <a:rPr lang="en-US" sz="1200" kern="1200" dirty="0" smtClean="0">
                <a:solidFill>
                  <a:schemeClr val="tx1"/>
                </a:solidFill>
                <a:latin typeface="+mn-lt"/>
                <a:ea typeface="+mn-ea"/>
                <a:cs typeface="+mn-cs"/>
              </a:rPr>
              <a:t>“Menstrual Cycle Effects on Perceived Exertion and Pain During Exercise Among Sedentary Women” by Hooper,</a:t>
            </a:r>
            <a:r>
              <a:rPr lang="en-US" sz="1200" kern="1200" baseline="0" dirty="0" smtClean="0">
                <a:solidFill>
                  <a:schemeClr val="tx1"/>
                </a:solidFill>
                <a:latin typeface="+mn-lt"/>
                <a:ea typeface="+mn-ea"/>
                <a:cs typeface="+mn-cs"/>
              </a:rPr>
              <a:t> Bryan, &amp; Eaton (2011) </a:t>
            </a:r>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Study</a:t>
            </a:r>
            <a:r>
              <a:rPr lang="en-US" baseline="0" dirty="0" smtClean="0"/>
              <a:t> participants underwent two study sessions: initial and </a:t>
            </a:r>
            <a:r>
              <a:rPr lang="en-US" baseline="0" dirty="0" err="1" smtClean="0"/>
              <a:t>submaximal</a:t>
            </a:r>
            <a:r>
              <a:rPr lang="en-US" baseline="0" dirty="0" smtClean="0"/>
              <a:t>. During the initial session the participant utilized a treadmill to determine their exercise level through VO2 </a:t>
            </a:r>
            <a:r>
              <a:rPr lang="en-US" baseline="0" dirty="0" err="1" smtClean="0"/>
              <a:t>expendicture</a:t>
            </a:r>
            <a:r>
              <a:rPr lang="en-US" baseline="0" dirty="0" smtClean="0"/>
              <a:t>. The VO2 was computed by an online computer-assisted open-circuit </a:t>
            </a:r>
            <a:r>
              <a:rPr lang="en-US" baseline="0" dirty="0" err="1" smtClean="0"/>
              <a:t>spirometer</a:t>
            </a:r>
            <a:r>
              <a:rPr lang="en-US" baseline="0" dirty="0" smtClean="0"/>
              <a:t>. The oxygen level was measured by </a:t>
            </a:r>
            <a:r>
              <a:rPr lang="en-US" baseline="0" dirty="0" err="1" smtClean="0"/>
              <a:t>Medgraphics</a:t>
            </a:r>
            <a:r>
              <a:rPr lang="en-US" baseline="0" dirty="0" smtClean="0"/>
              <a:t> CardioO2/CP system. The second session was one week following the initial session. This session was referred to as the </a:t>
            </a:r>
            <a:r>
              <a:rPr lang="en-US" baseline="0" dirty="0" err="1" smtClean="0"/>
              <a:t>submaximal</a:t>
            </a:r>
            <a:r>
              <a:rPr lang="en-US" baseline="0" dirty="0" smtClean="0"/>
              <a:t> session. The participants were asked to exert cardio activity that would rank 65% of their maximal ability. Assessments to determine maximal ability were done at 10, 20 and 30 minute intervals. The oxygen and carbon dioxide levels were measured at 2-3 minutes of activity and at each interval to provide an immediate baseline.  Participants were also asked to complete the Borg’s Rating of Performance Exertion (RPE). This was a 15 item subjective test to indentify the person’s RPE. This test is utilized in other laboratory tests thus has reliability and validity. The participant’s identified their current pain rating on a 12 point scale, 0 for no pain and 10 for most intense pain felt. (Hooper et al., 2011)</a:t>
            </a:r>
          </a:p>
          <a:p>
            <a:r>
              <a:rPr lang="en-US" baseline="0" dirty="0" smtClean="0"/>
              <a:t>In analyzing the data of the study the researchers enlisted the use of a Random Coefficient Regression (RCR) scale. The RCR allows the researchers to compare and contrast results at different phases. The researchers used the RCR to analyze: changes over time and degree of variability between participants over a specific span of time (Hooper err al., 2011, p. 443). The Analysis of Variance (ANOVA) provided a cross sectional analysis of 3 x 2 variables. The researchers analyzed the two groups divided by the three phases x the two HC groups. The two HC groups represented those participants on hormonal contraceptive and those not. (Hooper et al., 2011)</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researchers discovered that those</a:t>
            </a:r>
            <a:r>
              <a:rPr lang="en-US" baseline="0" dirty="0" smtClean="0"/>
              <a:t> participants that were not on hormonal contraceptive had an increased reporting of pain in the early follicular phase as opposed to a no or decreased pain in late follicular or </a:t>
            </a:r>
            <a:r>
              <a:rPr lang="en-US" baseline="0" dirty="0" err="1" smtClean="0"/>
              <a:t>luteal</a:t>
            </a:r>
            <a:r>
              <a:rPr lang="en-US" baseline="0" dirty="0" smtClean="0"/>
              <a:t> phase. Participants not on HC had a higher rating of performance exertion during the early follicular phase. Also women that were not on HC and currently experiencing menses had a higher increase in RPE. </a:t>
            </a:r>
            <a:r>
              <a:rPr lang="en-US" baseline="0" smtClean="0"/>
              <a:t>(Hooper et al., 2011) </a:t>
            </a:r>
            <a:r>
              <a:rPr lang="en-US" baseline="0" dirty="0" smtClean="0"/>
              <a:t>Lastly the researchers discovered that the effects of the menstrual </a:t>
            </a:r>
            <a:r>
              <a:rPr lang="en-US" baseline="0" dirty="0" err="1" smtClean="0"/>
              <a:t>cylce</a:t>
            </a:r>
            <a:r>
              <a:rPr lang="en-US" baseline="0" dirty="0" smtClean="0"/>
              <a:t> were higher in the participants that were not on hormonal contraceptive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research study was based on a theoretical framework which was appropriate because it fit the problem being researched.  The researchers used information and literature from previous studies that followed a similar research question which really helped build their studies foundation.  The concepts and relationships were identified in the study.  The literature in the study was appropriate for the problem, thorough and organized. The information in the literature was current and well critiqued but did have some gaps in knowledge.  The researchers clearly stated the hypotheses in the study and they are researchable and relate to the problem.  Both the independent and the dependent variable are clearly defined in the study and were defined operationally.  The design of the study was appropriate and validity was addressed.  The sample size was an adequate convenience sample of 189 participants.  While the sampling method was appropriate, it was not the most appropriate method that could have been used.  The researchers used a randomized control trial to gather information which was appropriate for the study.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12</a:t>
            </a:fld>
            <a:endParaRPr lang="en-US"/>
          </a:p>
        </p:txBody>
      </p:sp>
    </p:spTree>
    <p:extLst>
      <p:ext uri="{BB962C8B-B14F-4D97-AF65-F5344CB8AC3E}">
        <p14:creationId xmlns:p14="http://schemas.microsoft.com/office/powerpoint/2010/main" val="2689085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purpose of this particular study is to look at how hormone contraceptive and menstrual cycle influence the pain and the amount of exertion women feel when completing a short treadmill exercise. </a:t>
            </a:r>
            <a:r>
              <a:rPr lang="en-US" sz="1200" kern="1200" dirty="0" smtClean="0">
                <a:solidFill>
                  <a:schemeClr val="tx1"/>
                </a:solidFill>
                <a:latin typeface="+mn-lt"/>
                <a:ea typeface="+mn-ea"/>
                <a:cs typeface="+mn-cs"/>
              </a:rPr>
              <a:t>189 women between the ages of 18 and 45 completed a treadmill exercise and rated their pain based off of the Borg’s Rating of Perceived Exertion (RPE). The results indicated that the “use of HC and the different cycle phases influence sedentary women’s subjective response to exercise” (Hooper et al., 2011, p.439). This studied followed a correlational design and contained a review of literature that was appropriate, through, and organized.</a:t>
            </a:r>
          </a:p>
          <a:p>
            <a:endParaRPr lang="en-US" dirty="0"/>
          </a:p>
        </p:txBody>
      </p:sp>
      <p:sp>
        <p:nvSpPr>
          <p:cNvPr id="4" name="Slide Number Placeholder 3"/>
          <p:cNvSpPr>
            <a:spLocks noGrp="1"/>
          </p:cNvSpPr>
          <p:nvPr>
            <p:ph type="sldNum" sz="quarter" idx="10"/>
          </p:nvPr>
        </p:nvSpPr>
        <p:spPr/>
        <p:txBody>
          <a:bodyPr/>
          <a:lstStyle/>
          <a:p>
            <a:fld id="{61F7CADB-2F3F-AE42-91BE-4E747EFCD73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problem identified by the authors</a:t>
            </a:r>
            <a:r>
              <a:rPr lang="en-US" baseline="0" dirty="0" smtClean="0"/>
              <a:t> of this article is that “g</a:t>
            </a:r>
            <a:r>
              <a:rPr lang="en-US" dirty="0" smtClean="0"/>
              <a:t>iven that physical inactivity is second only to smoking as a modifiable lifestyle risk factor that causes morbidity and mortality, understanding the influence of the menstrual cycle on exercise behavior</a:t>
            </a:r>
            <a:r>
              <a:rPr lang="en-US" baseline="0" dirty="0" smtClean="0"/>
              <a:t> may provide insight into a crucial area of women’s health” (Hooper et al., 2011,p. 489). Being able to study the perceived pain and exertion sedentary women feel when participating in an intense workout could help identify why women are not physically active and why they refrain from beginning an exercise program of their own. </a:t>
            </a:r>
            <a:r>
              <a:rPr lang="en-US" dirty="0" smtClean="0"/>
              <a:t>“The purpose of this study was to examine the influence of menstrual cycle phase and hormonal contraceptive use on subjective response to an initial bout of moderate intensity exercise among previously sedentary women”</a:t>
            </a:r>
            <a:r>
              <a:rPr lang="en-US" baseline="0" dirty="0" smtClean="0"/>
              <a:t> </a:t>
            </a:r>
            <a:r>
              <a:rPr lang="en-US" dirty="0" smtClean="0"/>
              <a:t>(Hooper et al., 2011,p.439). </a:t>
            </a:r>
          </a:p>
        </p:txBody>
      </p:sp>
      <p:sp>
        <p:nvSpPr>
          <p:cNvPr id="4" name="Slide Number Placeholder 3"/>
          <p:cNvSpPr>
            <a:spLocks noGrp="1"/>
          </p:cNvSpPr>
          <p:nvPr>
            <p:ph type="sldNum" sz="quarter" idx="10"/>
          </p:nvPr>
        </p:nvSpPr>
        <p:spPr/>
        <p:txBody>
          <a:bodyPr/>
          <a:lstStyle/>
          <a:p>
            <a:fld id="{61F7CADB-2F3F-AE42-91BE-4E747EFCD73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framework of the study was not explicitly stated but one could infer that the study was based on a theoretical framework because it is based on “an underlying structure that describes how abstract aspects of the research problem interrelate based on developed theories” (Rebar et al., 2011, p. 204).  The researchers of this article based their study on the results of other similar studies completed in the past.  Basically the researchers formed their framework around the idea that “cyclic hormonal variations can influence aspects of health and health behaviors” (Hooper et al., 2011, p. 439).  The concepts and relationships are identified and clearly related to the problem such that nurses can help identify “modifiable factors that maximize the successful initiation of exercise” (Hooper et al., 2011, p. 439) in order to decrease all-cause morality.  Again the concept included is “cyclic hormonal variations can influence aspects of health and health behaviors, from smoking cessation efficacy to physiological responses to exercise” (Hooper et al., 2011, p. 439).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review of the literature is appropriate, very thorough and organized such that the researchers used research that helped build the hypotheses as well as research that supports other effects of hormones on behaviors (Hooper et al., 2011).  The literature is well critiqued and very well rounded.  The research used dates back to 1981 and all the way to 2010. There have only been two current studies used that link perceived pain in response to exercise during menses (Hooper et al., 2011).  Although there is current research on the topic of this study, the researchers in this study aimed to get better and more accurate results by obtaining a larger sample size and using healthy sedentary women.  The gaps in knowledge are understanding the differences in effect of hormonal contraceptives among sedentary women versus women not using hormonal contraceptives on perceived exertion and pain during exercise at different phases of the menstrual cycle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variables being studied in this particular article are clearly identified as menstrual cycle effects on sedentary women during exercise.  The independent variable within the study is the menstrual cycle of sedentary women; whereas, the dependent variable within the study is the perceived exertion and pain of the women during exercise. Conceptually, the menstrual cycle was defined as the early follicular, late follicular, and </a:t>
            </a:r>
            <a:r>
              <a:rPr lang="en-US" sz="1200" kern="1200" dirty="0" err="1" smtClean="0">
                <a:solidFill>
                  <a:schemeClr val="tx1"/>
                </a:solidFill>
                <a:latin typeface="+mn-lt"/>
                <a:ea typeface="+mn-ea"/>
                <a:cs typeface="+mn-cs"/>
              </a:rPr>
              <a:t>luteal</a:t>
            </a:r>
            <a:r>
              <a:rPr lang="en-US" sz="1200" kern="1200" dirty="0" smtClean="0">
                <a:solidFill>
                  <a:schemeClr val="tx1"/>
                </a:solidFill>
                <a:latin typeface="+mn-lt"/>
                <a:ea typeface="+mn-ea"/>
                <a:cs typeface="+mn-cs"/>
              </a:rPr>
              <a:t> phase, and menstrual cycle effects included the participants level of pain and the amount they had to exert themselves (Hooper et al., 2011); conceptually, sedentary women were defined as “non-active, but otherwise healthy women between the ages of eighteen to forty-five” (Hooper et al., 2011, p. 441).  Furthermore, exercise was defined conceptually as the amount of physical activity the participants did minutes/per week.  The variables were defined operationally within the article as well.  The participants subjectively measured their level of exertion on a 15-point scale where 6=lowest level of exertion and 20 = highest level of exertion.  The participants also rated the amount of pain they were experiencing during exercise due to their menstrual cycle three times throughout the thirty minute workout.  A Borg CR10 scale was utilized where 0= no pain and 7= very strong pain (Hooper et al., 2011).  The researchers then took the participants’ ratings of pain and exertion and operationally defined them.  The extraneous variables within the study were defined as age, race, BMI, baseline minutes of weekly exercise, and the phase of the participants’ menstrual cycle.  These items were controlled (Hooper et al., 2011).   The intervening variables were identified as women not on hormonal contraceptives and women on hormonal contraceptives.  Women on hormonal contraceptives were used as the control group.  They are considered intervening variables because the perceived amount of exertion and pain the participants experienced are affected by whether the participants were on hormonal contraceptives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type of research design that was utilized was a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study.  This design was appropriate because the researchers were looking to link how the menstrual cycle effects perceived exertion and pain during exercise among sedentary women, and according to Rebar, </a:t>
            </a:r>
            <a:r>
              <a:rPr lang="en-US" sz="1200" kern="1200" dirty="0" err="1" smtClean="0">
                <a:solidFill>
                  <a:schemeClr val="tx1"/>
                </a:solidFill>
                <a:latin typeface="+mn-lt"/>
                <a:ea typeface="+mn-ea"/>
                <a:cs typeface="+mn-cs"/>
              </a:rPr>
              <a:t>Gersch</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Macnee</a:t>
            </a:r>
            <a:r>
              <a:rPr lang="en-US" sz="1200" kern="1200" dirty="0" smtClean="0">
                <a:solidFill>
                  <a:schemeClr val="tx1"/>
                </a:solidFill>
                <a:latin typeface="+mn-lt"/>
                <a:ea typeface="+mn-ea"/>
                <a:cs typeface="+mn-cs"/>
              </a:rPr>
              <a:t>, &amp; McCabe (2011)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studies are appropriate for studies that seek to link relationships between two variables.  Internal validity is addressed within the study (Hooper et al., 2011).  One way internal validity was addressed is by the researchers noting that the 15-point subjective measure of exertion used has “adequate reliability and validity and is used frequently in laboratory studies of exercise” (Hooper et al., 2011, p. 442).  Internal validity is also addressed within the material and methods, results, and discussion portion of the article (Hooper et al., 2011).</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article does not clearly state what type of sampling is used; however, it can be inferred that a convenience sample was utilized because the researchers accepted any participants who responded to their advertisement and fit the phenomenon of interest.  This sample represents the population of interest because the researchers were looking to examine menstrual cycle effects during exercise among sedentary women, and they acquired 189 participants who were </a:t>
            </a:r>
            <a:r>
              <a:rPr lang="en-US" sz="1200" kern="1200" dirty="0" err="1" smtClean="0">
                <a:solidFill>
                  <a:schemeClr val="tx1"/>
                </a:solidFill>
                <a:latin typeface="+mn-lt"/>
                <a:ea typeface="+mn-ea"/>
                <a:cs typeface="+mn-cs"/>
              </a:rPr>
              <a:t>nonactive</a:t>
            </a:r>
            <a:r>
              <a:rPr lang="en-US" sz="1200" kern="1200" dirty="0" smtClean="0">
                <a:solidFill>
                  <a:schemeClr val="tx1"/>
                </a:solidFill>
                <a:latin typeface="+mn-lt"/>
                <a:ea typeface="+mn-ea"/>
                <a:cs typeface="+mn-cs"/>
              </a:rPr>
              <a:t> menstruating women between the ages of 18 and 45 from the Denver metro area and the University of Colorado community.  This sample method may not have been the most appropriate because bias could have arisen do to all of the participants being from the same state; nevertheless, it is inexpensive and convenient (Rebar et al., 2011).  The sample size of 189 participants is adequate because in quantitative research the goal is to obtain as many participants as possible who meet the criteria as closely as possible in order to answer the research question at hand (Rebar et al., 2011).  The research question was answered adequately with the sample size used.  Protection of subjects was addressed by stating that all subjects gave informed consent (Hooper et al., 2011). </a:t>
            </a:r>
          </a:p>
          <a:p>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When comprising</a:t>
            </a:r>
            <a:r>
              <a:rPr lang="en-US" baseline="0" dirty="0" smtClean="0"/>
              <a:t> the study population the researchers provided exclusion criteria that removed participants that: smoked, were on diets, ingested psychotropic drugs, psychiatric disorders, illness within one month and pregnancy (Hooper et al., 2011, p. 440). Inclusive criteria included participants that reported less than 90 minutes of voluntary low to moderate activity over the span of a week were deemed inactive or non-active. This behavior must have been demonstrated over the span of 3 months. Additional criteria included: body mass index of 18-37.5, ability to perform required activities, physician approval following assessment and acceptance into one of the two offered interventional groups and regular menstrual cycle (Hooper et al., 2011, p. 440). Thus males were excluded from the study. The two offered interventional groups were: exercise and health and wellness. (Hooper et al., 2011)</a:t>
            </a:r>
          </a:p>
          <a:p>
            <a:r>
              <a:rPr lang="en-US" baseline="0" dirty="0" smtClean="0"/>
              <a:t>The randomized groups were further stratified into three categories based upon self-disclosure of last menstrual cycle. The self-disclosed information was used to determine the current menstrual phase of the participant. Based upon the result of the calculations the participant was placed into one of the three following categories: early follicular, late follicular and </a:t>
            </a:r>
            <a:r>
              <a:rPr lang="en-US" baseline="0" dirty="0" err="1" smtClean="0"/>
              <a:t>luteal</a:t>
            </a:r>
            <a:r>
              <a:rPr lang="en-US" baseline="0" dirty="0" smtClean="0"/>
              <a:t> phase. The early follicular phase was determined as 1-5 days post that last menses. The late follicular phase was 9-15 days post menses and the </a:t>
            </a:r>
            <a:r>
              <a:rPr lang="en-US" baseline="0" dirty="0" err="1" smtClean="0"/>
              <a:t>luteal</a:t>
            </a:r>
            <a:r>
              <a:rPr lang="en-US" baseline="0" dirty="0" smtClean="0"/>
              <a:t> phase was 18-34 days post menses. Those participants that placed on days: 6,7,8,16 17 or with menstrual cycles spanning 35 days were excluded from the study. Further participant categorization was made based upon hormonal contraceptive (HC) use. (Hooper et al., 2011)</a:t>
            </a:r>
          </a:p>
          <a:p>
            <a:r>
              <a:rPr lang="en-US" baseline="0" dirty="0" smtClean="0"/>
              <a:t>A baseline assessment was composed prior to activity initiation. The assessment was composed of two elements: body composition/demographics and physical activity. Under the scope of body composition a ratio of BMI to Height was composed. Under the scope of physical activity the researchers utilized an instrument titled “Stanford Seven Day Physical Activity Recall”. This instrument asked participants to recall the amount of activity conducted over the span of seven days to decipher the minutes of physical activity expelled. (Hooper et al., 2011) </a:t>
            </a:r>
            <a:endParaRPr lang="en-US" dirty="0"/>
          </a:p>
        </p:txBody>
      </p:sp>
      <p:sp>
        <p:nvSpPr>
          <p:cNvPr id="4" name="Slide Number Placeholder 3"/>
          <p:cNvSpPr>
            <a:spLocks noGrp="1"/>
          </p:cNvSpPr>
          <p:nvPr>
            <p:ph type="sldNum" sz="quarter" idx="10"/>
          </p:nvPr>
        </p:nvSpPr>
        <p:spPr/>
        <p:txBody>
          <a:bodyPr/>
          <a:lstStyle/>
          <a:p>
            <a:fld id="{DE774985-C69C-40F1-82E4-7655CC0A627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lstStyle>
          <a:p>
            <a:fld id="{EA746ED5-9C31-4F08-9396-5C8AF8501EFB}" type="datetimeFigureOut">
              <a:rPr lang="en-US" smtClean="0"/>
              <a:pPr/>
              <a:t>7/20/2012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lstStyle>
          <a:p>
            <a:fld id="{66043A15-3397-4DDF-80D8-D7A424ED13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A746ED5-9C31-4F08-9396-5C8AF8501EFB}"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A746ED5-9C31-4F08-9396-5C8AF8501EFB}" type="datetimeFigureOut">
              <a:rPr lang="en-US" smtClean="0"/>
              <a:pPr/>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043A15-3397-4DDF-80D8-D7A424ED13A5}"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A746ED5-9C31-4F08-9396-5C8AF8501EFB}" type="datetimeFigureOut">
              <a:rPr lang="en-US" smtClean="0"/>
              <a:pPr/>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A746ED5-9C31-4F08-9396-5C8AF8501EFB}" type="datetimeFigureOut">
              <a:rPr lang="en-US" smtClean="0"/>
              <a:pPr/>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A746ED5-9C31-4F08-9396-5C8AF8501EFB}" type="datetimeFigureOut">
              <a:rPr lang="en-US" smtClean="0"/>
              <a:pPr/>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043A15-3397-4DDF-80D8-D7A424ED13A5}" type="slidenum">
              <a:rPr lang="en-US" smtClean="0"/>
              <a:pPr/>
              <a:t>‹#›</a:t>
            </a:fld>
            <a:endParaRPr lang="en-US"/>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746ED5-9C31-4F08-9396-5C8AF8501EFB}" type="datetimeFigureOut">
              <a:rPr lang="en-US" smtClean="0"/>
              <a:pPr/>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043A15-3397-4DDF-80D8-D7A424ED13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A746ED5-9C31-4F08-9396-5C8AF8501EFB}" type="datetimeFigureOut">
              <a:rPr lang="en-US" smtClean="0"/>
              <a:pPr/>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043A15-3397-4DDF-80D8-D7A424ED13A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lstStyle>
          <a:p>
            <a:fld id="{EA746ED5-9C31-4F08-9396-5C8AF8501EFB}" type="datetimeFigureOut">
              <a:rPr lang="en-US" smtClean="0"/>
              <a:pPr/>
              <a:t>7/20/2012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66043A15-3397-4DDF-80D8-D7A424ED13A5}"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lstStyle>
          <a:p>
            <a:fld id="{EA746ED5-9C31-4F08-9396-5C8AF8501EFB}" type="datetimeFigureOut">
              <a:rPr lang="en-US" smtClean="0"/>
              <a:pPr/>
              <a:t>7/20/2012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lstStyle>
          <a:p>
            <a:fld id="{66043A15-3397-4DDF-80D8-D7A424ED13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ANALYSIS OF A QUANTITATIVE STUDY</a:t>
            </a:r>
            <a:endParaRPr lang="en-US" dirty="0"/>
          </a:p>
        </p:txBody>
      </p:sp>
      <p:sp>
        <p:nvSpPr>
          <p:cNvPr id="3" name="Subtitle 2"/>
          <p:cNvSpPr>
            <a:spLocks noGrp="1"/>
          </p:cNvSpPr>
          <p:nvPr>
            <p:ph type="subTitle" idx="1"/>
          </p:nvPr>
        </p:nvSpPr>
        <p:spPr>
          <a:xfrm>
            <a:off x="3354441" y="3539864"/>
            <a:ext cx="5493225" cy="1101248"/>
          </a:xfrm>
        </p:spPr>
        <p:txBody>
          <a:bodyPr>
            <a:normAutofit fontScale="62500" lnSpcReduction="20000"/>
          </a:bodyPr>
          <a:lstStyle/>
          <a:p>
            <a:r>
              <a:rPr lang="en-US" dirty="0" smtClean="0"/>
              <a:t>N302-NURSING RESEARCH</a:t>
            </a:r>
          </a:p>
          <a:p>
            <a:r>
              <a:rPr lang="en-US" dirty="0" smtClean="0"/>
              <a:t>By: Jena </a:t>
            </a:r>
            <a:r>
              <a:rPr lang="en-US" dirty="0" err="1" smtClean="0"/>
              <a:t>Boen</a:t>
            </a:r>
            <a:r>
              <a:rPr lang="en-US" dirty="0" smtClean="0"/>
              <a:t>, Jamie Lowe, Emily Stahl, Hannah Wilkins, &amp; Elizabeth </a:t>
            </a:r>
            <a:r>
              <a:rPr lang="en-US" dirty="0" err="1" smtClean="0"/>
              <a:t>Rademacher</a:t>
            </a:r>
            <a:r>
              <a:rPr lang="en-US" dirty="0" smtClean="0"/>
              <a:t> </a:t>
            </a:r>
          </a:p>
          <a:p>
            <a:r>
              <a:rPr lang="en-US" dirty="0" smtClean="0"/>
              <a:t>July 20,2012 </a:t>
            </a:r>
            <a:endParaRPr lang="en-US" dirty="0"/>
          </a:p>
        </p:txBody>
      </p:sp>
      <p:sp>
        <p:nvSpPr>
          <p:cNvPr id="4" name="TextBox 3"/>
          <p:cNvSpPr txBox="1"/>
          <p:nvPr/>
        </p:nvSpPr>
        <p:spPr>
          <a:xfrm>
            <a:off x="8741833" y="5207000"/>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sessions</a:t>
            </a:r>
          </a:p>
          <a:p>
            <a:r>
              <a:rPr lang="en-US" dirty="0" smtClean="0"/>
              <a:t>Interval assessments of RPE</a:t>
            </a:r>
          </a:p>
          <a:p>
            <a:pPr lvl="1"/>
            <a:r>
              <a:rPr lang="en-US" dirty="0" smtClean="0"/>
              <a:t>10, 20 and 30 minutes</a:t>
            </a:r>
          </a:p>
          <a:p>
            <a:r>
              <a:rPr lang="en-US" dirty="0" smtClean="0"/>
              <a:t>Borg’s Rating of Performance Exertion</a:t>
            </a:r>
          </a:p>
          <a:p>
            <a:r>
              <a:rPr lang="en-US" dirty="0" smtClean="0"/>
              <a:t>Random Coefficient Regression (RCR)</a:t>
            </a:r>
          </a:p>
          <a:p>
            <a:r>
              <a:rPr lang="en-US" dirty="0" smtClean="0"/>
              <a:t>Analysis of Variance (ANOVA)</a:t>
            </a:r>
          </a:p>
          <a:p>
            <a:endParaRPr lang="en-US" dirty="0"/>
          </a:p>
        </p:txBody>
      </p:sp>
      <p:sp>
        <p:nvSpPr>
          <p:cNvPr id="3" name="Title 2"/>
          <p:cNvSpPr>
            <a:spLocks noGrp="1"/>
          </p:cNvSpPr>
          <p:nvPr>
            <p:ph type="title"/>
          </p:nvPr>
        </p:nvSpPr>
        <p:spPr/>
        <p:txBody>
          <a:bodyPr/>
          <a:lstStyle/>
          <a:p>
            <a:r>
              <a:rPr lang="en-US" dirty="0" smtClean="0"/>
              <a:t>Procedure and Analysis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Increased pain for non-HC in early follicular</a:t>
            </a:r>
          </a:p>
          <a:p>
            <a:r>
              <a:rPr lang="en-US" dirty="0" smtClean="0"/>
              <a:t>Increased RPE for non-HC in early follicular</a:t>
            </a:r>
          </a:p>
          <a:p>
            <a:r>
              <a:rPr lang="en-US" dirty="0" smtClean="0"/>
              <a:t>Increase RPE for non-HC/menses</a:t>
            </a:r>
          </a:p>
          <a:p>
            <a:r>
              <a:rPr lang="en-US" dirty="0" smtClean="0"/>
              <a:t>Effects of menstrual cycle higher in non-HC</a:t>
            </a:r>
            <a:endParaRPr lang="en-US" dirty="0"/>
          </a:p>
        </p:txBody>
      </p:sp>
      <p:sp>
        <p:nvSpPr>
          <p:cNvPr id="3" name="Title 2"/>
          <p:cNvSpPr>
            <a:spLocks noGrp="1"/>
          </p:cNvSpPr>
          <p:nvPr>
            <p:ph type="title"/>
          </p:nvPr>
        </p:nvSpPr>
        <p:spPr/>
        <p:txBody>
          <a:bodyPr/>
          <a:lstStyle/>
          <a:p>
            <a:r>
              <a:rPr lang="en-US" dirty="0" smtClean="0"/>
              <a:t>Results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Theoretical framework</a:t>
            </a:r>
          </a:p>
          <a:p>
            <a:r>
              <a:rPr lang="en-US" dirty="0" smtClean="0"/>
              <a:t>Thorough, well-organized, appropriate literature</a:t>
            </a:r>
          </a:p>
          <a:p>
            <a:pPr lvl="1"/>
            <a:r>
              <a:rPr lang="en-US" dirty="0" smtClean="0"/>
              <a:t>Some gaps in knowledge	</a:t>
            </a:r>
          </a:p>
          <a:p>
            <a:pPr lvl="1"/>
            <a:r>
              <a:rPr lang="en-US" dirty="0" smtClean="0"/>
              <a:t>Well critiqued and current</a:t>
            </a:r>
          </a:p>
          <a:p>
            <a:r>
              <a:rPr lang="en-US" dirty="0" smtClean="0"/>
              <a:t>Correlational study design</a:t>
            </a:r>
          </a:p>
          <a:p>
            <a:r>
              <a:rPr lang="en-US" dirty="0" smtClean="0"/>
              <a:t>Adequate, convenience sample size</a:t>
            </a:r>
          </a:p>
          <a:p>
            <a:pPr lvl="1"/>
            <a:r>
              <a:rPr lang="en-US" dirty="0" smtClean="0"/>
              <a:t>Sample method appropriate, not MOST appropriate</a:t>
            </a:r>
          </a:p>
          <a:p>
            <a:r>
              <a:rPr lang="en-US" dirty="0" smtClean="0"/>
              <a:t>Randomized control trial for data collection</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Tree>
    <p:extLst>
      <p:ext uri="{BB962C8B-B14F-4D97-AF65-F5344CB8AC3E}">
        <p14:creationId xmlns:p14="http://schemas.microsoft.com/office/powerpoint/2010/main" val="27550990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a:t>Caldwell, Bryan, A. D., &amp; Eaton, M. (2011). Menstrual Cycle Effects on Perceived Exertion and Pain During Exercise Among Sedentary Women. </a:t>
            </a:r>
            <a:r>
              <a:rPr lang="en-US" sz="2000" i="1" dirty="0"/>
              <a:t>Journal Of Women's Health (15409996)</a:t>
            </a:r>
            <a:r>
              <a:rPr lang="en-US" sz="2000" dirty="0"/>
              <a:t>, </a:t>
            </a:r>
            <a:r>
              <a:rPr lang="en-US" sz="2000" i="1" dirty="0"/>
              <a:t>20</a:t>
            </a:r>
            <a:r>
              <a:rPr lang="en-US" sz="2000" dirty="0"/>
              <a:t>(3), 439-446. doi:10.1089/jwh.2010.2042</a:t>
            </a:r>
            <a:endParaRPr lang="en-US" sz="2000" dirty="0" smtClean="0"/>
          </a:p>
          <a:p>
            <a:endParaRPr lang="en-US" sz="2000" dirty="0" smtClean="0"/>
          </a:p>
          <a:p>
            <a:endParaRPr lang="en-US" sz="2000"/>
          </a:p>
          <a:p>
            <a:r>
              <a:rPr lang="en-US" sz="2000" smtClean="0"/>
              <a:t>Rebar</a:t>
            </a:r>
            <a:r>
              <a:rPr lang="en-US" sz="2000" dirty="0"/>
              <a:t>, C. R., </a:t>
            </a:r>
            <a:r>
              <a:rPr lang="en-US" sz="2000" dirty="0" err="1"/>
              <a:t>Gersch</a:t>
            </a:r>
            <a:r>
              <a:rPr lang="en-US" sz="2000" dirty="0"/>
              <a:t>, C. J., </a:t>
            </a:r>
            <a:r>
              <a:rPr lang="en-US" sz="2000" dirty="0" err="1"/>
              <a:t>MacNee</a:t>
            </a:r>
            <a:r>
              <a:rPr lang="en-US" sz="2000" dirty="0"/>
              <a:t>, C. L., McCabe, S. (2011). </a:t>
            </a:r>
            <a:r>
              <a:rPr lang="en-US" sz="2000" i="1" dirty="0"/>
              <a:t>Understanding nursing research: Using research in evidence-based practice </a:t>
            </a:r>
            <a:r>
              <a:rPr lang="en-US" sz="2000" dirty="0"/>
              <a:t>(3rd ed.). Philadelphia: Lippincott, Williams &amp; Wilkins.</a:t>
            </a:r>
          </a:p>
        </p:txBody>
      </p:sp>
      <p:sp>
        <p:nvSpPr>
          <p:cNvPr id="3" name="Title 2"/>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2623075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		Summary</a:t>
            </a:r>
            <a:endParaRPr lang="en-US" sz="5400" dirty="0"/>
          </a:p>
        </p:txBody>
      </p:sp>
      <p:sp>
        <p:nvSpPr>
          <p:cNvPr id="7" name="Content Placeholder 6"/>
          <p:cNvSpPr>
            <a:spLocks noGrp="1"/>
          </p:cNvSpPr>
          <p:nvPr>
            <p:ph idx="1"/>
          </p:nvPr>
        </p:nvSpPr>
        <p:spPr/>
        <p:txBody>
          <a:bodyPr>
            <a:normAutofit/>
          </a:bodyPr>
          <a:lstStyle/>
          <a:p>
            <a:r>
              <a:rPr lang="en-US" sz="2000" dirty="0" smtClean="0"/>
              <a:t>Purpose was to examine how the menstrual cycle phase and hormone contraceptive [HC] influences perceived pain and exertion for sedentary women during a moderate intensity exercise</a:t>
            </a:r>
          </a:p>
          <a:p>
            <a:r>
              <a:rPr lang="en-US" sz="2000" dirty="0" smtClean="0"/>
              <a:t>Convenience sample of 189 healthy, sedentary women between the ages of 18 and 45 completed a treadmill exercise challenge</a:t>
            </a:r>
          </a:p>
          <a:p>
            <a:r>
              <a:rPr lang="en-US" sz="2000" dirty="0" smtClean="0"/>
              <a:t>Perceived pain &amp; exertion was measured using Borg’s Rating of Perceived Exertion scale</a:t>
            </a:r>
            <a:endParaRPr lang="en-US" sz="1800" dirty="0" smtClean="0"/>
          </a:p>
          <a:p>
            <a:r>
              <a:rPr lang="en-US" sz="2000" dirty="0" smtClean="0"/>
              <a:t>Correlational design</a:t>
            </a:r>
          </a:p>
          <a:p>
            <a:r>
              <a:rPr lang="en-US" sz="2000" dirty="0" smtClean="0"/>
              <a:t>The use of hormone contraceptive and cycle phase influence inactive women’s subjective response to physical activity</a:t>
            </a:r>
          </a:p>
          <a:p>
            <a:pPr>
              <a:buNone/>
            </a:pP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PROBLEM &amp; PURPOSE</a:t>
            </a:r>
            <a:endParaRPr lang="en-US" sz="5400" dirty="0"/>
          </a:p>
        </p:txBody>
      </p:sp>
      <p:sp>
        <p:nvSpPr>
          <p:cNvPr id="3" name="Content Placeholder 2"/>
          <p:cNvSpPr>
            <a:spLocks noGrp="1"/>
          </p:cNvSpPr>
          <p:nvPr>
            <p:ph idx="1"/>
          </p:nvPr>
        </p:nvSpPr>
        <p:spPr/>
        <p:txBody>
          <a:bodyPr>
            <a:normAutofit/>
          </a:bodyPr>
          <a:lstStyle/>
          <a:p>
            <a:r>
              <a:rPr lang="en-US" dirty="0" smtClean="0"/>
              <a:t>Problem:</a:t>
            </a:r>
          </a:p>
          <a:p>
            <a:pPr lvl="1"/>
            <a:r>
              <a:rPr lang="en-US" dirty="0" smtClean="0"/>
              <a:t>Lack of knowledge about how the menstrual cycle and HC has on exercise behaviors for women who are sedentary</a:t>
            </a:r>
          </a:p>
          <a:p>
            <a:pPr lvl="1">
              <a:buNone/>
            </a:pPr>
            <a:r>
              <a:rPr lang="en-US" dirty="0" smtClean="0"/>
              <a:t>	</a:t>
            </a:r>
          </a:p>
          <a:p>
            <a:r>
              <a:rPr lang="en-US" dirty="0" smtClean="0"/>
              <a:t>Purpose: </a:t>
            </a:r>
          </a:p>
          <a:p>
            <a:pPr lvl="1"/>
            <a:r>
              <a:rPr lang="en-US" dirty="0" smtClean="0"/>
              <a:t>To look at how the cycle phase and HC influences perceived pain and exertion for sedentary women during a moderate intensity exercise</a:t>
            </a:r>
            <a:endParaRPr lang="en-US" dirty="0"/>
          </a:p>
        </p:txBody>
      </p:sp>
      <p:sp>
        <p:nvSpPr>
          <p:cNvPr id="4" name="TextBox 3"/>
          <p:cNvSpPr txBox="1"/>
          <p:nvPr/>
        </p:nvSpPr>
        <p:spPr>
          <a:xfrm>
            <a:off x="2172170" y="421130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Inference of a theoretical framework to explain influence of cyclic hormones on health behaviors</a:t>
            </a:r>
          </a:p>
          <a:p>
            <a:r>
              <a:rPr lang="en-US" dirty="0" smtClean="0"/>
              <a:t>Fits the problem</a:t>
            </a:r>
          </a:p>
          <a:p>
            <a:r>
              <a:rPr lang="en-US" dirty="0" smtClean="0"/>
              <a:t>Concepts and relationships identified</a:t>
            </a:r>
            <a:endParaRPr lang="en-US" dirty="0"/>
          </a:p>
        </p:txBody>
      </p:sp>
      <p:sp>
        <p:nvSpPr>
          <p:cNvPr id="4" name="Title 3"/>
          <p:cNvSpPr>
            <a:spLocks noGrp="1"/>
          </p:cNvSpPr>
          <p:nvPr>
            <p:ph type="title"/>
          </p:nvPr>
        </p:nvSpPr>
        <p:spPr/>
        <p:txBody>
          <a:bodyPr/>
          <a:lstStyle/>
          <a:p>
            <a:r>
              <a:rPr lang="en-US" dirty="0" smtClean="0"/>
              <a:t>Conceptual Framework</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Appropriate</a:t>
            </a:r>
          </a:p>
          <a:p>
            <a:r>
              <a:rPr lang="en-US" dirty="0" smtClean="0"/>
              <a:t>Thorough</a:t>
            </a:r>
          </a:p>
          <a:p>
            <a:r>
              <a:rPr lang="en-US" dirty="0" smtClean="0"/>
              <a:t>Organized</a:t>
            </a:r>
          </a:p>
          <a:p>
            <a:r>
              <a:rPr lang="en-US" dirty="0" smtClean="0"/>
              <a:t>Well critiqued using current research </a:t>
            </a:r>
          </a:p>
          <a:p>
            <a:r>
              <a:rPr lang="en-US" dirty="0" smtClean="0"/>
              <a:t>Gaps in knowledge on the influence of hormonal contraceptives pertaining to exertion and pain during exercise</a:t>
            </a:r>
            <a:endParaRPr lang="en-US" dirty="0"/>
          </a:p>
        </p:txBody>
      </p:sp>
      <p:sp>
        <p:nvSpPr>
          <p:cNvPr id="2" name="Title 1"/>
          <p:cNvSpPr>
            <a:spLocks noGrp="1"/>
          </p:cNvSpPr>
          <p:nvPr>
            <p:ph type="title"/>
          </p:nvPr>
        </p:nvSpPr>
        <p:spPr/>
        <p:txBody>
          <a:bodyPr/>
          <a:lstStyle/>
          <a:p>
            <a:r>
              <a:rPr lang="en-US" dirty="0" smtClean="0"/>
              <a:t>Review of the Literature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1">
              <a:buNone/>
            </a:pPr>
            <a:r>
              <a:rPr lang="en-US" dirty="0" smtClean="0"/>
              <a:t>Variables/Concepts clearly identified </a:t>
            </a:r>
          </a:p>
          <a:p>
            <a:pPr lvl="2">
              <a:buNone/>
            </a:pPr>
            <a:r>
              <a:rPr lang="en-US" dirty="0" smtClean="0"/>
              <a:t>- Dependently &amp; Independently</a:t>
            </a:r>
          </a:p>
          <a:p>
            <a:pPr lvl="1">
              <a:buNone/>
            </a:pPr>
            <a:endParaRPr lang="en-US" dirty="0" smtClean="0"/>
          </a:p>
          <a:p>
            <a:pPr lvl="1">
              <a:buNone/>
            </a:pPr>
            <a:r>
              <a:rPr lang="en-US" dirty="0" smtClean="0"/>
              <a:t>Conceptual and Operational Definitions present</a:t>
            </a:r>
          </a:p>
          <a:p>
            <a:pPr lvl="1">
              <a:buNone/>
            </a:pPr>
            <a:endParaRPr lang="en-US" dirty="0" smtClean="0"/>
          </a:p>
          <a:p>
            <a:pPr lvl="1">
              <a:buNone/>
            </a:pPr>
            <a:r>
              <a:rPr lang="en-US" dirty="0" smtClean="0"/>
              <a:t>Extraneous/Intervening variables identified</a:t>
            </a:r>
          </a:p>
          <a:p>
            <a:pPr lvl="1">
              <a:buNone/>
            </a:pPr>
            <a:r>
              <a:rPr lang="en-US" dirty="0" smtClean="0"/>
              <a:t> 		</a:t>
            </a:r>
            <a:r>
              <a:rPr lang="en-US" sz="2400" dirty="0" smtClean="0"/>
              <a:t>- Extraneous = controlled</a:t>
            </a:r>
          </a:p>
          <a:p>
            <a:pPr lvl="1">
              <a:buNone/>
            </a:pPr>
            <a:r>
              <a:rPr lang="en-US" sz="2400" dirty="0" smtClean="0"/>
              <a:t>		- Intervening = controlled</a:t>
            </a:r>
          </a:p>
          <a:p>
            <a:pPr lvl="1">
              <a:buNone/>
            </a:pPr>
            <a:endParaRPr lang="en-US" dirty="0" smtClean="0"/>
          </a:p>
          <a:p>
            <a:pPr lvl="1"/>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Variables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Correlational</a:t>
            </a:r>
            <a:r>
              <a:rPr lang="en-US" dirty="0" smtClean="0"/>
              <a:t> study</a:t>
            </a:r>
          </a:p>
          <a:p>
            <a:endParaRPr lang="en-US" dirty="0" smtClean="0"/>
          </a:p>
          <a:p>
            <a:r>
              <a:rPr lang="en-US" dirty="0" smtClean="0"/>
              <a:t>Appropriate </a:t>
            </a:r>
          </a:p>
          <a:p>
            <a:endParaRPr lang="en-US" dirty="0" smtClean="0"/>
          </a:p>
          <a:p>
            <a:r>
              <a:rPr lang="en-US" dirty="0" smtClean="0"/>
              <a:t> Internal validity is addressed</a:t>
            </a:r>
          </a:p>
        </p:txBody>
      </p:sp>
      <p:sp>
        <p:nvSpPr>
          <p:cNvPr id="2" name="Title 1"/>
          <p:cNvSpPr>
            <a:spLocks noGrp="1"/>
          </p:cNvSpPr>
          <p:nvPr>
            <p:ph type="title"/>
          </p:nvPr>
        </p:nvSpPr>
        <p:spPr/>
        <p:txBody>
          <a:bodyPr/>
          <a:lstStyle/>
          <a:p>
            <a:r>
              <a:rPr lang="en-US" dirty="0" smtClean="0"/>
              <a:t>Design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Not clearly described but can be inferred that it is a convenience sample</a:t>
            </a:r>
          </a:p>
          <a:p>
            <a:r>
              <a:rPr lang="en-US" dirty="0" smtClean="0"/>
              <a:t> Representative of the population</a:t>
            </a:r>
          </a:p>
          <a:p>
            <a:r>
              <a:rPr lang="en-US" dirty="0" smtClean="0"/>
              <a:t>Sampling method not </a:t>
            </a:r>
            <a:r>
              <a:rPr lang="en-US" b="1" dirty="0" smtClean="0"/>
              <a:t>most</a:t>
            </a:r>
            <a:r>
              <a:rPr lang="en-US" dirty="0" smtClean="0"/>
              <a:t> appropriate</a:t>
            </a:r>
          </a:p>
          <a:p>
            <a:r>
              <a:rPr lang="en-US" dirty="0" smtClean="0"/>
              <a:t>Sample size adequate</a:t>
            </a:r>
          </a:p>
          <a:p>
            <a:pPr lvl="1"/>
            <a:r>
              <a:rPr lang="en-US" sz="2400" dirty="0" smtClean="0"/>
              <a:t>189 participants </a:t>
            </a:r>
          </a:p>
          <a:p>
            <a:r>
              <a:rPr lang="en-US" dirty="0" smtClean="0"/>
              <a:t>Protection of subjects is addressed</a:t>
            </a:r>
          </a:p>
          <a:p>
            <a:pPr lvl="1"/>
            <a:r>
              <a:rPr lang="en-US" sz="2400" dirty="0" smtClean="0"/>
              <a:t>All gave informed consent</a:t>
            </a:r>
            <a:endParaRPr lang="en-US" sz="24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Exclusions</a:t>
            </a:r>
          </a:p>
          <a:p>
            <a:r>
              <a:rPr lang="en-US" dirty="0" smtClean="0"/>
              <a:t>Randomized Control Trial </a:t>
            </a:r>
          </a:p>
          <a:p>
            <a:pPr lvl="1"/>
            <a:r>
              <a:rPr lang="en-US" dirty="0" smtClean="0"/>
              <a:t>Control Group- Hormonal Contraceptives (HC)</a:t>
            </a:r>
          </a:p>
          <a:p>
            <a:pPr lvl="1"/>
            <a:r>
              <a:rPr lang="en-US" dirty="0" smtClean="0"/>
              <a:t>Experimental-  Non-hormonal contraceptives</a:t>
            </a:r>
          </a:p>
          <a:p>
            <a:r>
              <a:rPr lang="en-US" dirty="0" smtClean="0"/>
              <a:t>Stratified groups</a:t>
            </a:r>
          </a:p>
          <a:p>
            <a:r>
              <a:rPr lang="en-US" dirty="0" smtClean="0"/>
              <a:t>Baseline Assessment</a:t>
            </a:r>
          </a:p>
          <a:p>
            <a:pPr lvl="1"/>
            <a:r>
              <a:rPr lang="en-US" dirty="0" smtClean="0"/>
              <a:t>Body Mass and Demographics</a:t>
            </a:r>
          </a:p>
          <a:p>
            <a:pPr lvl="1"/>
            <a:r>
              <a:rPr lang="en-US" dirty="0" smtClean="0"/>
              <a:t>Physical Activity</a:t>
            </a:r>
          </a:p>
          <a:p>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380</TotalTime>
  <Words>2803</Words>
  <Application>Microsoft Office PowerPoint</Application>
  <PresentationFormat>On-screen Show (4:3)</PresentationFormat>
  <Paragraphs>112</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ANALYSIS OF A QUANTITATIVE STUDY</vt:lpstr>
      <vt:lpstr>  Summary</vt:lpstr>
      <vt:lpstr>PROBLEM &amp; PURPOSE</vt:lpstr>
      <vt:lpstr>Conceptual Framework</vt:lpstr>
      <vt:lpstr>Review of the Literature</vt:lpstr>
      <vt:lpstr>Variables</vt:lpstr>
      <vt:lpstr>Design </vt:lpstr>
      <vt:lpstr>Sample</vt:lpstr>
      <vt:lpstr>Data Collection</vt:lpstr>
      <vt:lpstr>Procedure and Analysis</vt:lpstr>
      <vt:lpstr>Results</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Elizabeth</dc:creator>
  <cp:lastModifiedBy>RDS</cp:lastModifiedBy>
  <cp:revision>16</cp:revision>
  <dcterms:created xsi:type="dcterms:W3CDTF">2012-07-20T01:51:21Z</dcterms:created>
  <dcterms:modified xsi:type="dcterms:W3CDTF">2012-07-20T13:50:56Z</dcterms:modified>
</cp:coreProperties>
</file>