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14"/>
  </p:notesMasterIdLst>
  <p:sldIdLst>
    <p:sldId id="256" r:id="rId2"/>
    <p:sldId id="257" r:id="rId3"/>
    <p:sldId id="258" r:id="rId4"/>
    <p:sldId id="259" r:id="rId5"/>
    <p:sldId id="265" r:id="rId6"/>
    <p:sldId id="262" r:id="rId7"/>
    <p:sldId id="263" r:id="rId8"/>
    <p:sldId id="261" r:id="rId9"/>
    <p:sldId id="264" r:id="rId10"/>
    <p:sldId id="266" r:id="rId11"/>
    <p:sldId id="267" r:id="rId12"/>
    <p:sldId id="26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83030" autoAdjust="0"/>
  </p:normalViewPr>
  <p:slideViewPr>
    <p:cSldViewPr>
      <p:cViewPr>
        <p:scale>
          <a:sx n="60" d="100"/>
          <a:sy n="60" d="100"/>
        </p:scale>
        <p:origin x="-165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4F5345-6639-4A44-BC17-9393103E2A24}" type="datetimeFigureOut">
              <a:rPr lang="en-US" smtClean="0"/>
              <a:pPr/>
              <a:t>11/5/2012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3AC243-2C69-4BD1-856E-0CBF6A8F9C1D}" type="slidenum">
              <a:rPr lang="en-US" smtClean="0"/>
              <a:pPr/>
              <a:t>‹#›</a:t>
            </a:fld>
            <a:endParaRPr lang="en-US"/>
          </a:p>
        </p:txBody>
      </p:sp>
    </p:spTree>
    <p:extLst>
      <p:ext uri="{BB962C8B-B14F-4D97-AF65-F5344CB8AC3E}">
        <p14:creationId xmlns:p14="http://schemas.microsoft.com/office/powerpoint/2010/main" xmlns="" val="3089840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this research study was to understand the role of fathers in breastfeeding. According to </a:t>
            </a:r>
            <a:r>
              <a:rPr lang="en-US" sz="1200" kern="1200" dirty="0" err="1" smtClean="0">
                <a:solidFill>
                  <a:schemeClr val="tx1"/>
                </a:solidFill>
                <a:latin typeface="+mn-lt"/>
                <a:ea typeface="+mn-ea"/>
                <a:cs typeface="+mn-cs"/>
              </a:rPr>
              <a:t>Datta</a:t>
            </a:r>
            <a:r>
              <a:rPr lang="en-US" sz="1200" kern="1200" dirty="0" smtClean="0">
                <a:solidFill>
                  <a:schemeClr val="tx1"/>
                </a:solidFill>
                <a:latin typeface="+mn-lt"/>
                <a:ea typeface="+mn-ea"/>
                <a:cs typeface="+mn-cs"/>
              </a:rPr>
              <a:t>, Graham, &amp; </a:t>
            </a:r>
            <a:r>
              <a:rPr lang="en-US" sz="1200" kern="1200" dirty="0" err="1" smtClean="0">
                <a:solidFill>
                  <a:schemeClr val="tx1"/>
                </a:solidFill>
                <a:latin typeface="+mn-lt"/>
                <a:ea typeface="+mn-ea"/>
                <a:cs typeface="+mn-cs"/>
              </a:rPr>
              <a:t>Wellings</a:t>
            </a:r>
            <a:r>
              <a:rPr lang="en-US" sz="1200" kern="1200" dirty="0" smtClean="0">
                <a:solidFill>
                  <a:schemeClr val="tx1"/>
                </a:solidFill>
                <a:latin typeface="+mn-lt"/>
                <a:ea typeface="+mn-ea"/>
                <a:cs typeface="+mn-cs"/>
              </a:rPr>
              <a:t> (2012), “the article focuses on couples’ decision making regarding infant feeding, parents’ views on the father’s role in relation to breastfeeding and some of the subtle dilemmas fathers face when supporting a breastfeeding partner” (p. 159). This research study is significant because the father’s role is often times not recognized in breastfeeding. This article helps the reader understand the father’s role and how he is involved in the whole process. Fourteen men and four women from the Royal Sussex County Hospital were recruited for this study (</a:t>
            </a:r>
            <a:r>
              <a:rPr lang="en-US" sz="1200" kern="1200" dirty="0" err="1" smtClean="0">
                <a:solidFill>
                  <a:schemeClr val="tx1"/>
                </a:solidFill>
                <a:latin typeface="+mn-lt"/>
                <a:ea typeface="+mn-ea"/>
                <a:cs typeface="+mn-cs"/>
              </a:rPr>
              <a:t>Datta</a:t>
            </a:r>
            <a:r>
              <a:rPr lang="en-US" sz="1200" kern="1200" dirty="0" smtClean="0">
                <a:solidFill>
                  <a:schemeClr val="tx1"/>
                </a:solidFill>
                <a:latin typeface="+mn-lt"/>
                <a:ea typeface="+mn-ea"/>
                <a:cs typeface="+mn-cs"/>
              </a:rPr>
              <a:t> et al, 2012). Men were primarily targeted, as the study was aimed at fathers. Women who reported having no interest in breastfeeding and those without a partner were not asked to take part in the study. Potential respondents in all settings were asked if they or their partner planned to breastfeed or if they had already started breastfeeding. Those approached were given an information sheet about the study and a copy of the breastfeeding information pack for the fathers. All participants gave written consent before being interviewed. The interviews were taken over the telephone and facilitated by four topic guides. The questions asked were open-ended and about general views on breastfeeding, decision making regarding infant feeding, the fathers’ role in breastfeeding and experiences with breastfeeding; all interviews lasted twenty to forty minutes (</a:t>
            </a:r>
            <a:r>
              <a:rPr lang="en-US" sz="1200" kern="1200" dirty="0" err="1" smtClean="0">
                <a:solidFill>
                  <a:schemeClr val="tx1"/>
                </a:solidFill>
                <a:latin typeface="+mn-lt"/>
                <a:ea typeface="+mn-ea"/>
                <a:cs typeface="+mn-cs"/>
              </a:rPr>
              <a:t>Datta</a:t>
            </a:r>
            <a:r>
              <a:rPr lang="en-US" sz="1200" kern="1200" dirty="0" smtClean="0">
                <a:solidFill>
                  <a:schemeClr val="tx1"/>
                </a:solidFill>
                <a:latin typeface="+mn-lt"/>
                <a:ea typeface="+mn-ea"/>
                <a:cs typeface="+mn-cs"/>
              </a:rPr>
              <a:t> et al, 2012). The design used in this study was a descriptive case study design because it focused on one single unit of study; a fathers role in breastfeeding. The population in this study mainly consisted of male participants with a few female participants as well. The majority of the participants in this study were in their 30’s and well educated (</a:t>
            </a:r>
            <a:r>
              <a:rPr lang="en-US" sz="1200" kern="1200" dirty="0" err="1" smtClean="0">
                <a:solidFill>
                  <a:schemeClr val="tx1"/>
                </a:solidFill>
                <a:latin typeface="+mn-lt"/>
                <a:ea typeface="+mn-ea"/>
                <a:cs typeface="+mn-cs"/>
              </a:rPr>
              <a:t>Datta</a:t>
            </a:r>
            <a:r>
              <a:rPr lang="en-US" sz="1200" kern="1200" dirty="0" smtClean="0">
                <a:solidFill>
                  <a:schemeClr val="tx1"/>
                </a:solidFill>
                <a:latin typeface="+mn-lt"/>
                <a:ea typeface="+mn-ea"/>
                <a:cs typeface="+mn-cs"/>
              </a:rPr>
              <a:t> et al, 2012). This sample size is not appropriate for a qualitative study and cannot be generalized within the whole population. Participants in this study were asked a variety of questions to understand their socio-economic status and how it correlated with the results of this study. However, the researchers found no demographic variables independently associated with breastfeeding. This study primarily aimed to evaluate the impact of a breastfeeding information pack given to fathers and explored how couples made the joint decision to breastfeed. It has been established that paternal support has a positive impact on initiation and duration of breastfeeding. The authors concluded that overall there study was small and was drawn upon the views of men and women living in a city with high rates of breastfeeding. An implication that health care providers should be aware of is the importance of the fathers’ role in supporting the woman’s decision to breastfeed and whether or not to continue to breastfeed. Involvement should be acknowledged and sources of breastfeeding should be made readily available to both mothers and fathers (</a:t>
            </a:r>
            <a:r>
              <a:rPr lang="en-US" sz="1200" kern="1200" dirty="0" err="1" smtClean="0">
                <a:solidFill>
                  <a:schemeClr val="tx1"/>
                </a:solidFill>
                <a:latin typeface="+mn-lt"/>
                <a:ea typeface="+mn-ea"/>
                <a:cs typeface="+mn-cs"/>
              </a:rPr>
              <a:t>Datta</a:t>
            </a:r>
            <a:r>
              <a:rPr lang="en-US" sz="1200" kern="1200" dirty="0" smtClean="0">
                <a:solidFill>
                  <a:schemeClr val="tx1"/>
                </a:solidFill>
                <a:latin typeface="+mn-lt"/>
                <a:ea typeface="+mn-ea"/>
                <a:cs typeface="+mn-cs"/>
              </a:rPr>
              <a:t> et al, 2012).</a:t>
            </a:r>
          </a:p>
          <a:p>
            <a:endParaRPr lang="en-US" dirty="0"/>
          </a:p>
        </p:txBody>
      </p:sp>
      <p:sp>
        <p:nvSpPr>
          <p:cNvPr id="4" name="Slide Number Placeholder 3"/>
          <p:cNvSpPr>
            <a:spLocks noGrp="1"/>
          </p:cNvSpPr>
          <p:nvPr>
            <p:ph type="sldNum" sz="quarter" idx="10"/>
          </p:nvPr>
        </p:nvSpPr>
        <p:spPr/>
        <p:txBody>
          <a:bodyPr/>
          <a:lstStyle/>
          <a:p>
            <a:fld id="{0C3AC243-2C69-4BD1-856E-0CBF6A8F9C1D}"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problem in this study is clearly and concisely stated; what is the father’s role in breastfeeding? In this article, the researcher’s set out to find what exactly the role is for fathers in the breastfeeding process. They handed out information packs to better inform the fathers of what breastfeeding is about and why it is so important. They found that the fathers support in breastfeeding has a positive impact on initiation and duration. This problem can be researchable and answered with empirical data. The researchers in this study spoke to fathers of unborn and born babies for twenty to forty minutes about views on breastfeeding, decision making regarding infant feeding, the fathers’ role in breastfeeding and experiences with breastfeeding (</a:t>
            </a:r>
            <a:r>
              <a:rPr lang="en-US" sz="1200" kern="1200" dirty="0" err="1" smtClean="0">
                <a:solidFill>
                  <a:schemeClr val="tx1"/>
                </a:solidFill>
                <a:latin typeface="+mn-lt"/>
                <a:ea typeface="+mn-ea"/>
                <a:cs typeface="+mn-cs"/>
              </a:rPr>
              <a:t>Datta</a:t>
            </a:r>
            <a:r>
              <a:rPr lang="en-US" sz="1200" kern="1200" dirty="0" smtClean="0">
                <a:solidFill>
                  <a:schemeClr val="tx1"/>
                </a:solidFill>
                <a:latin typeface="+mn-lt"/>
                <a:ea typeface="+mn-ea"/>
                <a:cs typeface="+mn-cs"/>
              </a:rPr>
              <a:t> et al, 2012). This problem is significant to nursing because, not only is breastfeeding the mother’s choice but also the fathers choice as well. After delivering a baby, the mother in is a vulnerable state and this study evaluates how valuable the fathers’ role is in decision making and supporting the mother postpartum.</a:t>
            </a:r>
          </a:p>
          <a:p>
            <a:endParaRPr lang="en-US" dirty="0"/>
          </a:p>
        </p:txBody>
      </p:sp>
      <p:sp>
        <p:nvSpPr>
          <p:cNvPr id="4" name="Slide Number Placeholder 3"/>
          <p:cNvSpPr>
            <a:spLocks noGrp="1"/>
          </p:cNvSpPr>
          <p:nvPr>
            <p:ph type="sldNum" sz="quarter" idx="10"/>
          </p:nvPr>
        </p:nvSpPr>
        <p:spPr/>
        <p:txBody>
          <a:bodyPr/>
          <a:lstStyle/>
          <a:p>
            <a:fld id="{0C3AC243-2C69-4BD1-856E-0CBF6A8F9C1D}"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article did not clearly state if the study was based on a framework. According to Miles and </a:t>
            </a:r>
            <a:r>
              <a:rPr lang="en-US" sz="1200" kern="1200" dirty="0" err="1" smtClean="0">
                <a:solidFill>
                  <a:schemeClr val="tx1"/>
                </a:solidFill>
                <a:latin typeface="+mn-lt"/>
                <a:ea typeface="+mn-ea"/>
                <a:cs typeface="+mn-cs"/>
              </a:rPr>
              <a:t>Huberman</a:t>
            </a:r>
            <a:r>
              <a:rPr lang="en-US" sz="1200" kern="1200" dirty="0" smtClean="0">
                <a:solidFill>
                  <a:schemeClr val="tx1"/>
                </a:solidFill>
                <a:latin typeface="+mn-lt"/>
                <a:ea typeface="+mn-ea"/>
                <a:cs typeface="+mn-cs"/>
              </a:rPr>
              <a:t> (1994), “A conceptual framework explains, either graphically or in narrative form, the main things to be studied – the key factors, constructs  or variables – and the presumed relationships among them” (p.18). With this being said, there were four topic guides used when interviewing the fathers in this study. Of the four topic guides, open-ended questions were asked about general views on breastfeeding, decision making regarding infant feeding, the fathers’ role in breastfeeding and experiences </a:t>
            </a:r>
            <a:r>
              <a:rPr lang="en-US" sz="1200" kern="1200" smtClean="0">
                <a:solidFill>
                  <a:schemeClr val="tx1"/>
                </a:solidFill>
                <a:latin typeface="+mn-lt"/>
                <a:ea typeface="+mn-ea"/>
                <a:cs typeface="+mn-cs"/>
              </a:rPr>
              <a:t>with breastfeeding. </a:t>
            </a:r>
            <a:r>
              <a:rPr lang="en-US" sz="1200" kern="1200" dirty="0" smtClean="0">
                <a:solidFill>
                  <a:schemeClr val="tx1"/>
                </a:solidFill>
                <a:latin typeface="+mn-lt"/>
                <a:ea typeface="+mn-ea"/>
                <a:cs typeface="+mn-cs"/>
              </a:rPr>
              <a:t>This framework fits the problem because it clearly states what key factors were involved in the study and how these factors impact the fathers’ role in breastfeeding. The concepts and relationships were identified by separating the findings into four different topic guides.</a:t>
            </a:r>
          </a:p>
          <a:p>
            <a:endParaRPr lang="en-US" dirty="0"/>
          </a:p>
        </p:txBody>
      </p:sp>
      <p:sp>
        <p:nvSpPr>
          <p:cNvPr id="4" name="Slide Number Placeholder 3"/>
          <p:cNvSpPr>
            <a:spLocks noGrp="1"/>
          </p:cNvSpPr>
          <p:nvPr>
            <p:ph type="sldNum" sz="quarter" idx="10"/>
          </p:nvPr>
        </p:nvSpPr>
        <p:spPr/>
        <p:txBody>
          <a:bodyPr/>
          <a:lstStyle/>
          <a:p>
            <a:fld id="{0C3AC243-2C69-4BD1-856E-0CBF6A8F9C1D}"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761E780-9E25-45B5-8737-E85D80938A3F}" type="datetimeFigureOut">
              <a:rPr lang="en-US" smtClean="0"/>
              <a:pPr/>
              <a:t>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61E780-9E25-45B5-8737-E85D80938A3F}" type="datetimeFigureOut">
              <a:rPr lang="en-US" smtClean="0"/>
              <a:pPr/>
              <a:t>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761E780-9E25-45B5-8737-E85D80938A3F}" type="datetimeFigureOut">
              <a:rPr lang="en-US" smtClean="0"/>
              <a:pPr/>
              <a:t>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FC9E8-C74A-4813-9508-54E712495909}"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61E780-9E25-45B5-8737-E85D80938A3F}" type="datetimeFigureOut">
              <a:rPr lang="en-US" smtClean="0"/>
              <a:pPr/>
              <a:t>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7FC9E8-C74A-4813-9508-54E712495909}"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61E780-9E25-45B5-8737-E85D80938A3F}" type="datetimeFigureOut">
              <a:rPr lang="en-US" smtClean="0"/>
              <a:pPr/>
              <a:t>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5761E780-9E25-45B5-8737-E85D80938A3F}" type="datetimeFigureOut">
              <a:rPr lang="en-US" smtClean="0"/>
              <a:pPr/>
              <a:t>11/5/2012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7FC9E8-C74A-4813-9508-54E712495909}"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761E780-9E25-45B5-8737-E85D80938A3F}" type="datetimeFigureOut">
              <a:rPr lang="en-US" smtClean="0"/>
              <a:pPr/>
              <a:t>11/5/2012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61E780-9E25-45B5-8737-E85D80938A3F}" type="datetimeFigureOut">
              <a:rPr lang="en-US" smtClean="0"/>
              <a:pPr/>
              <a:t>11/5/2012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5761E780-9E25-45B5-8737-E85D80938A3F}" type="datetimeFigureOut">
              <a:rPr lang="en-US" smtClean="0"/>
              <a:pPr/>
              <a:t>11/5/2012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7FC9E8-C74A-4813-9508-54E7124959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761E780-9E25-45B5-8737-E85D80938A3F}" type="datetimeFigureOut">
              <a:rPr lang="en-US" smtClean="0"/>
              <a:pPr/>
              <a:t>11/5/2012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7FC9E8-C74A-4813-9508-54E712495909}"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61E780-9E25-45B5-8737-E85D80938A3F}" type="datetimeFigureOut">
              <a:rPr lang="en-US" smtClean="0"/>
              <a:pPr/>
              <a:t>11/5/2012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7FC9E8-C74A-4813-9508-54E712495909}"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761E780-9E25-45B5-8737-E85D80938A3F}" type="datetimeFigureOut">
              <a:rPr lang="en-US" smtClean="0"/>
              <a:pPr/>
              <a:t>11/5/2012</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27FC9E8-C74A-4813-9508-54E712495909}"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819400"/>
            <a:ext cx="7772400" cy="1470025"/>
          </a:xfrm>
        </p:spPr>
        <p:txBody>
          <a:bodyPr>
            <a:normAutofit fontScale="90000"/>
          </a:bodyPr>
          <a:lstStyle/>
          <a:p>
            <a:r>
              <a:rPr lang="en-US" b="1" dirty="0" smtClean="0"/>
              <a:t>The role of fathers in breastfeeding:</a:t>
            </a:r>
            <a:br>
              <a:rPr lang="en-US" b="1" dirty="0" smtClean="0"/>
            </a:br>
            <a:r>
              <a:rPr lang="en-US" b="1" dirty="0" smtClean="0"/>
              <a:t>Decision-making and support</a:t>
            </a:r>
            <a:r>
              <a:rPr lang="en-US" dirty="0" smtClean="0"/>
              <a:t/>
            </a:r>
            <a:br>
              <a:rPr lang="en-US" dirty="0" smtClean="0"/>
            </a:br>
            <a:r>
              <a:rPr lang="en-US" sz="4000" dirty="0" smtClean="0"/>
              <a:t>Quantitative Research Analysis</a:t>
            </a:r>
            <a:br>
              <a:rPr lang="en-US" sz="4000" dirty="0" smtClean="0"/>
            </a:br>
            <a:r>
              <a:rPr lang="en-US" sz="2700" dirty="0" smtClean="0"/>
              <a:t>(Qualitative Research Article)</a:t>
            </a:r>
            <a:r>
              <a:rPr lang="en-US" sz="4000" dirty="0" smtClean="0"/>
              <a:t/>
            </a:r>
            <a:br>
              <a:rPr lang="en-US" sz="4000" dirty="0" smtClean="0"/>
            </a:br>
            <a:r>
              <a:rPr lang="en-US" sz="4000" dirty="0" smtClean="0"/>
              <a:t>Nursing Research</a:t>
            </a:r>
            <a:br>
              <a:rPr lang="en-US" sz="4000" dirty="0" smtClean="0"/>
            </a:br>
            <a:r>
              <a:rPr lang="en-US" sz="4000" dirty="0" smtClean="0"/>
              <a:t>November 4, 2012</a:t>
            </a:r>
            <a:endParaRPr lang="en-US" sz="4000" dirty="0"/>
          </a:p>
        </p:txBody>
      </p:sp>
      <p:sp>
        <p:nvSpPr>
          <p:cNvPr id="3" name="Subtitle 2"/>
          <p:cNvSpPr>
            <a:spLocks noGrp="1"/>
          </p:cNvSpPr>
          <p:nvPr>
            <p:ph type="subTitle" idx="1"/>
          </p:nvPr>
        </p:nvSpPr>
        <p:spPr>
          <a:xfrm>
            <a:off x="1600200" y="4343400"/>
            <a:ext cx="6400800" cy="1752600"/>
          </a:xfrm>
        </p:spPr>
        <p:txBody>
          <a:bodyPr>
            <a:normAutofit/>
          </a:bodyPr>
          <a:lstStyle/>
          <a:p>
            <a:r>
              <a:rPr lang="en-US" dirty="0" smtClean="0">
                <a:solidFill>
                  <a:schemeClr val="tx1"/>
                </a:solidFill>
              </a:rPr>
              <a:t>By: Alyssa Barron</a:t>
            </a:r>
          </a:p>
          <a:p>
            <a:r>
              <a:rPr lang="en-US" dirty="0" smtClean="0">
                <a:solidFill>
                  <a:schemeClr val="tx1"/>
                </a:solidFill>
              </a:rPr>
              <a:t>Kayla Blackburn</a:t>
            </a:r>
          </a:p>
          <a:p>
            <a:r>
              <a:rPr lang="en-US" dirty="0" smtClean="0">
                <a:solidFill>
                  <a:schemeClr val="tx1"/>
                </a:solidFill>
              </a:rPr>
              <a:t>Brittany Carrell &amp;</a:t>
            </a:r>
          </a:p>
          <a:p>
            <a:r>
              <a:rPr lang="en-US" dirty="0" smtClean="0">
                <a:solidFill>
                  <a:schemeClr val="tx1"/>
                </a:solidFill>
              </a:rPr>
              <a:t>Stacy Gilbert</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a:t>
            </a:r>
            <a:r>
              <a:rPr lang="en-US" dirty="0"/>
              <a:t>analysis procedures </a:t>
            </a:r>
            <a:r>
              <a:rPr lang="en-US" dirty="0" smtClean="0"/>
              <a:t>are appropriate </a:t>
            </a:r>
            <a:r>
              <a:rPr lang="en-US" dirty="0"/>
              <a:t>for the level of </a:t>
            </a:r>
            <a:r>
              <a:rPr lang="en-US" dirty="0" smtClean="0"/>
              <a:t>measurement used in this study</a:t>
            </a:r>
          </a:p>
          <a:p>
            <a:r>
              <a:rPr lang="en-US" dirty="0" smtClean="0"/>
              <a:t>The </a:t>
            </a:r>
            <a:r>
              <a:rPr lang="en-US" dirty="0"/>
              <a:t>data analysis </a:t>
            </a:r>
            <a:r>
              <a:rPr lang="en-US" dirty="0" smtClean="0"/>
              <a:t>procedures do </a:t>
            </a:r>
            <a:r>
              <a:rPr lang="en-US" dirty="0"/>
              <a:t>answer the research </a:t>
            </a:r>
            <a:r>
              <a:rPr lang="en-US" dirty="0" smtClean="0"/>
              <a:t>question</a:t>
            </a:r>
            <a:endParaRPr lang="en-US" dirty="0"/>
          </a:p>
          <a:p>
            <a:r>
              <a:rPr lang="en-US" dirty="0"/>
              <a:t>T</a:t>
            </a:r>
            <a:r>
              <a:rPr lang="en-US" dirty="0" smtClean="0"/>
              <a:t>he </a:t>
            </a:r>
            <a:r>
              <a:rPr lang="en-US" dirty="0"/>
              <a:t>results </a:t>
            </a:r>
            <a:r>
              <a:rPr lang="en-US" dirty="0" smtClean="0"/>
              <a:t>are clearly presented through writing and broken up into paragraphs explaining each result, no tables or diagrams were used</a:t>
            </a:r>
            <a:endParaRPr lang="en-US" dirty="0"/>
          </a:p>
        </p:txBody>
      </p:sp>
      <p:sp>
        <p:nvSpPr>
          <p:cNvPr id="2" name="Title 1"/>
          <p:cNvSpPr>
            <a:spLocks noGrp="1"/>
          </p:cNvSpPr>
          <p:nvPr>
            <p:ph type="title"/>
          </p:nvPr>
        </p:nvSpPr>
        <p:spPr/>
        <p:txBody>
          <a:bodyPr/>
          <a:lstStyle/>
          <a:p>
            <a:r>
              <a:rPr lang="en-US" dirty="0" smtClean="0"/>
              <a:t>Data Analysis</a:t>
            </a:r>
            <a:endParaRPr lang="en-US" dirty="0"/>
          </a:p>
        </p:txBody>
      </p:sp>
    </p:spTree>
    <p:extLst>
      <p:ext uri="{BB962C8B-B14F-4D97-AF65-F5344CB8AC3E}">
        <p14:creationId xmlns:p14="http://schemas.microsoft.com/office/powerpoint/2010/main" xmlns="" val="1841202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findings </a:t>
            </a:r>
            <a:r>
              <a:rPr lang="en-US" dirty="0"/>
              <a:t>&amp; interpretations </a:t>
            </a:r>
            <a:r>
              <a:rPr lang="en-US" dirty="0" smtClean="0"/>
              <a:t>were not differentiated</a:t>
            </a:r>
            <a:endParaRPr lang="en-US" dirty="0"/>
          </a:p>
          <a:p>
            <a:r>
              <a:rPr lang="en-US" dirty="0" smtClean="0"/>
              <a:t>The </a:t>
            </a:r>
            <a:r>
              <a:rPr lang="en-US" dirty="0"/>
              <a:t>research </a:t>
            </a:r>
            <a:r>
              <a:rPr lang="en-US" dirty="0" smtClean="0"/>
              <a:t>question is answered</a:t>
            </a:r>
            <a:endParaRPr lang="en-US" dirty="0"/>
          </a:p>
          <a:p>
            <a:r>
              <a:rPr lang="en-US" dirty="0" smtClean="0"/>
              <a:t>The limitations </a:t>
            </a:r>
            <a:r>
              <a:rPr lang="en-US" dirty="0"/>
              <a:t>of the study </a:t>
            </a:r>
            <a:r>
              <a:rPr lang="en-US" dirty="0" smtClean="0"/>
              <a:t>are clearly identified</a:t>
            </a:r>
            <a:endParaRPr lang="en-US" dirty="0"/>
          </a:p>
          <a:p>
            <a:r>
              <a:rPr lang="en-US" dirty="0" smtClean="0"/>
              <a:t>The implications </a:t>
            </a:r>
            <a:r>
              <a:rPr lang="en-US" dirty="0"/>
              <a:t>for nursing </a:t>
            </a:r>
            <a:r>
              <a:rPr lang="en-US" dirty="0" smtClean="0"/>
              <a:t> are addressed</a:t>
            </a:r>
            <a:endParaRPr lang="en-US" dirty="0"/>
          </a:p>
          <a:p>
            <a:r>
              <a:rPr lang="en-US" dirty="0"/>
              <a:t>T</a:t>
            </a:r>
            <a:r>
              <a:rPr lang="en-US" dirty="0" smtClean="0"/>
              <a:t>he </a:t>
            </a:r>
            <a:r>
              <a:rPr lang="en-US" dirty="0"/>
              <a:t>results </a:t>
            </a:r>
            <a:r>
              <a:rPr lang="en-US" dirty="0" smtClean="0"/>
              <a:t>generalizable</a:t>
            </a:r>
            <a:r>
              <a:rPr lang="en-US" dirty="0"/>
              <a:t> </a:t>
            </a:r>
            <a:r>
              <a:rPr lang="en-US" dirty="0" smtClean="0"/>
              <a:t>to pregnant couples</a:t>
            </a:r>
            <a:endParaRPr lang="en-US" dirty="0"/>
          </a:p>
          <a:p>
            <a:r>
              <a:rPr lang="en-US" dirty="0" smtClean="0"/>
              <a:t>There were no recommendations for future research identified</a:t>
            </a:r>
            <a:endParaRPr lang="en-US" dirty="0"/>
          </a:p>
        </p:txBody>
      </p:sp>
      <p:sp>
        <p:nvSpPr>
          <p:cNvPr id="2" name="Title 1"/>
          <p:cNvSpPr>
            <a:spLocks noGrp="1"/>
          </p:cNvSpPr>
          <p:nvPr>
            <p:ph type="title"/>
          </p:nvPr>
        </p:nvSpPr>
        <p:spPr/>
        <p:txBody>
          <a:bodyPr>
            <a:normAutofit fontScale="90000"/>
          </a:bodyPr>
          <a:lstStyle/>
          <a:p>
            <a:r>
              <a:rPr lang="en-US" dirty="0" smtClean="0"/>
              <a:t>Results, Conclusions, Discussion of Finding</a:t>
            </a:r>
            <a:endParaRPr lang="en-US" dirty="0"/>
          </a:p>
        </p:txBody>
      </p:sp>
    </p:spTree>
    <p:extLst>
      <p:ext uri="{BB962C8B-B14F-4D97-AF65-F5344CB8AC3E}">
        <p14:creationId xmlns:p14="http://schemas.microsoft.com/office/powerpoint/2010/main" xmlns="" val="1077620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smtClean="0"/>
              <a:t>Datta</a:t>
            </a:r>
            <a:r>
              <a:rPr lang="en-US" dirty="0" smtClean="0"/>
              <a:t>, J., Graham, B., &amp; </a:t>
            </a:r>
            <a:r>
              <a:rPr lang="en-US" dirty="0" err="1" smtClean="0"/>
              <a:t>Wellings</a:t>
            </a:r>
            <a:r>
              <a:rPr lang="en-US" dirty="0" smtClean="0"/>
              <a:t>, K. (2012). The role of fathers in breastfeeding: Decision-making and support. </a:t>
            </a:r>
            <a:r>
              <a:rPr lang="en-US" i="1" dirty="0" smtClean="0"/>
              <a:t>British Journal of Midwifery </a:t>
            </a:r>
            <a:r>
              <a:rPr lang="en-US" dirty="0" smtClean="0"/>
              <a:t>, </a:t>
            </a:r>
            <a:r>
              <a:rPr lang="en-US" i="1" dirty="0" smtClean="0"/>
              <a:t>20</a:t>
            </a:r>
            <a:r>
              <a:rPr lang="en-US" dirty="0" smtClean="0"/>
              <a:t>(3), 159-167. </a:t>
            </a:r>
          </a:p>
          <a:p>
            <a:r>
              <a:rPr lang="en-US" dirty="0"/>
              <a:t>Miles, M. B. &amp; </a:t>
            </a:r>
            <a:r>
              <a:rPr lang="en-US" dirty="0" err="1"/>
              <a:t>Huberman</a:t>
            </a:r>
            <a:r>
              <a:rPr lang="en-US" dirty="0"/>
              <a:t>, A. M. (1994). Qualitative data analysis: An expanded sourcebook </a:t>
            </a:r>
            <a:r>
              <a:rPr lang="en-US" dirty="0" smtClean="0"/>
              <a:t>(</a:t>
            </a:r>
            <a:r>
              <a:rPr lang="en-US" dirty="0"/>
              <a:t>2nd ed.). Thousand Oaks: Sage.</a:t>
            </a:r>
          </a:p>
          <a:p>
            <a:endParaRPr lang="en-US" dirty="0"/>
          </a:p>
        </p:txBody>
      </p:sp>
      <p:sp>
        <p:nvSpPr>
          <p:cNvPr id="2" name="Title 1"/>
          <p:cNvSpPr>
            <a:spLocks noGrp="1"/>
          </p:cNvSpPr>
          <p:nvPr>
            <p:ph type="title"/>
          </p:nvPr>
        </p:nvSpPr>
        <p:spPr/>
        <p:txBody>
          <a:bodyPr/>
          <a:lstStyle/>
          <a:p>
            <a:r>
              <a:rPr lang="en-US" dirty="0" smtClean="0"/>
              <a:t>References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495800"/>
          </a:xfrm>
        </p:spPr>
        <p:txBody>
          <a:bodyPr>
            <a:normAutofit/>
          </a:bodyPr>
          <a:lstStyle/>
          <a:p>
            <a:pPr>
              <a:buNone/>
            </a:pPr>
            <a:endParaRPr lang="en-US" dirty="0" smtClean="0"/>
          </a:p>
          <a:p>
            <a:r>
              <a:rPr lang="en-US" dirty="0" smtClean="0"/>
              <a:t>Study explores decision making, views and dilemmas fathers face in relation to breastfeeding</a:t>
            </a:r>
          </a:p>
          <a:p>
            <a:r>
              <a:rPr lang="en-US" dirty="0" smtClean="0"/>
              <a:t>Eighteen men and women from the Royal Sussex County Hospital were interviewed by telephone for twenty to forty minutes</a:t>
            </a:r>
          </a:p>
          <a:p>
            <a:r>
              <a:rPr lang="en-US" dirty="0"/>
              <a:t>F</a:t>
            </a:r>
            <a:r>
              <a:rPr lang="en-US" dirty="0" smtClean="0"/>
              <a:t>athers support has a positive impact on initiation and duration of breastfeeding</a:t>
            </a:r>
          </a:p>
          <a:p>
            <a:r>
              <a:rPr lang="en-US" dirty="0" smtClean="0"/>
              <a:t>Concluded that new parents, especially fathers, need information about breastfeeding and support to make informed decisions</a:t>
            </a:r>
          </a:p>
          <a:p>
            <a:endParaRPr lang="en-US" dirty="0" smtClean="0"/>
          </a:p>
          <a:p>
            <a:endParaRPr lang="en-US" dirty="0" smtClean="0"/>
          </a:p>
        </p:txBody>
      </p:sp>
      <p:sp>
        <p:nvSpPr>
          <p:cNvPr id="2" name="Title 1"/>
          <p:cNvSpPr>
            <a:spLocks noGrp="1"/>
          </p:cNvSpPr>
          <p:nvPr>
            <p:ph type="title"/>
          </p:nvPr>
        </p:nvSpPr>
        <p:spPr/>
        <p:txBody>
          <a:bodyPr/>
          <a:lstStyle/>
          <a:p>
            <a:r>
              <a:rPr lang="en-US" dirty="0" smtClean="0"/>
              <a:t>Summary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Father’s role in breastfeeding - are they being informed about breastfeeding?</a:t>
            </a:r>
          </a:p>
          <a:p>
            <a:r>
              <a:rPr lang="en-US" dirty="0" smtClean="0"/>
              <a:t>Problem is researchable and empirical </a:t>
            </a:r>
          </a:p>
          <a:p>
            <a:r>
              <a:rPr lang="en-US" dirty="0" smtClean="0"/>
              <a:t>Father’s who are informed are more effective in decision making and supporting the mother who breastfeeds</a:t>
            </a:r>
            <a:endParaRPr lang="en-US" dirty="0"/>
          </a:p>
        </p:txBody>
      </p:sp>
      <p:sp>
        <p:nvSpPr>
          <p:cNvPr id="2" name="Title 1"/>
          <p:cNvSpPr>
            <a:spLocks noGrp="1"/>
          </p:cNvSpPr>
          <p:nvPr>
            <p:ph type="title"/>
          </p:nvPr>
        </p:nvSpPr>
        <p:spPr/>
        <p:txBody>
          <a:bodyPr/>
          <a:lstStyle/>
          <a:p>
            <a:r>
              <a:rPr lang="en-US" dirty="0" smtClean="0"/>
              <a:t>Problem/Purpose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Conceptual framework not clearly stated</a:t>
            </a:r>
          </a:p>
          <a:p>
            <a:r>
              <a:rPr lang="en-US" dirty="0" smtClean="0"/>
              <a:t>If framework exists it does fit the problem </a:t>
            </a:r>
          </a:p>
          <a:p>
            <a:r>
              <a:rPr lang="en-US" dirty="0" smtClean="0"/>
              <a:t>Concepts and relationships are identified through various topic guides initiated in study</a:t>
            </a:r>
          </a:p>
        </p:txBody>
      </p:sp>
      <p:sp>
        <p:nvSpPr>
          <p:cNvPr id="2" name="Title 1"/>
          <p:cNvSpPr>
            <a:spLocks noGrp="1"/>
          </p:cNvSpPr>
          <p:nvPr>
            <p:ph type="title"/>
          </p:nvPr>
        </p:nvSpPr>
        <p:spPr/>
        <p:txBody>
          <a:bodyPr/>
          <a:lstStyle/>
          <a:p>
            <a:r>
              <a:rPr lang="en-US" dirty="0" smtClean="0"/>
              <a:t>Conceptual Framework</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85800" y="267758"/>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solidFill>
                  <a:schemeClr val="bg1"/>
                </a:solidFill>
              </a:rPr>
              <a:t>Review of the Literature</a:t>
            </a:r>
            <a:endParaRPr lang="en-US" dirty="0">
              <a:solidFill>
                <a:schemeClr val="bg1"/>
              </a:solidFill>
            </a:endParaRPr>
          </a:p>
        </p:txBody>
      </p:sp>
      <p:sp>
        <p:nvSpPr>
          <p:cNvPr id="5" name="Subtitle 2"/>
          <p:cNvSpPr txBox="1">
            <a:spLocks/>
          </p:cNvSpPr>
          <p:nvPr/>
        </p:nvSpPr>
        <p:spPr>
          <a:xfrm>
            <a:off x="990600" y="2603499"/>
            <a:ext cx="7165622" cy="423333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Arial"/>
              <a:buChar char="•"/>
            </a:pPr>
            <a:r>
              <a:rPr lang="en-US" sz="2400" dirty="0" smtClean="0">
                <a:solidFill>
                  <a:schemeClr val="tx2"/>
                </a:solidFill>
                <a:latin typeface="Times New Roman"/>
              </a:rPr>
              <a:t>The review of this research study includes thorough, appropriate, and organization throughout the study. </a:t>
            </a:r>
          </a:p>
          <a:p>
            <a:pPr marL="457200" indent="-457200">
              <a:buFont typeface="Arial"/>
              <a:buChar char="•"/>
            </a:pPr>
            <a:r>
              <a:rPr lang="en-US" sz="2400" dirty="0" smtClean="0">
                <a:solidFill>
                  <a:schemeClr val="tx2"/>
                </a:solidFill>
                <a:latin typeface="Times New Roman"/>
              </a:rPr>
              <a:t>The research provided in this article to support this study is accurate and current information. </a:t>
            </a:r>
          </a:p>
          <a:p>
            <a:pPr marL="457200" indent="-457200">
              <a:buFont typeface="Arial"/>
              <a:buChar char="•"/>
            </a:pPr>
            <a:r>
              <a:rPr lang="en-US" sz="2400" dirty="0" smtClean="0">
                <a:solidFill>
                  <a:schemeClr val="tx2"/>
                </a:solidFill>
                <a:latin typeface="Times New Roman"/>
              </a:rPr>
              <a:t>The analysis of this research could have been more critiqued then it offered.</a:t>
            </a:r>
          </a:p>
          <a:p>
            <a:pPr marL="457200" indent="-457200">
              <a:buFont typeface="Arial"/>
              <a:buChar char="•"/>
            </a:pPr>
            <a:r>
              <a:rPr lang="en-US" sz="2400" dirty="0" smtClean="0">
                <a:solidFill>
                  <a:schemeClr val="tx2"/>
                </a:solidFill>
                <a:latin typeface="Times New Roman"/>
              </a:rPr>
              <a:t>This study displays gaps of literature throughout the discussion portion. </a:t>
            </a:r>
            <a:endParaRPr lang="en-US" sz="2400" dirty="0">
              <a:solidFill>
                <a:schemeClr val="tx2"/>
              </a:solidFill>
              <a:latin typeface="Times New Roman"/>
            </a:endParaRPr>
          </a:p>
        </p:txBody>
      </p:sp>
    </p:spTree>
    <p:extLst>
      <p:ext uri="{BB962C8B-B14F-4D97-AF65-F5344CB8AC3E}">
        <p14:creationId xmlns:p14="http://schemas.microsoft.com/office/powerpoint/2010/main" xmlns="" val="339664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p:txBody>
          <a:bodyPr/>
          <a:lstStyle/>
          <a:p>
            <a:r>
              <a:rPr lang="en-US" dirty="0" smtClean="0"/>
              <a:t>The hypothesis was clearly stated in the beginning of the paper. </a:t>
            </a:r>
          </a:p>
          <a:p>
            <a:r>
              <a:rPr lang="en-US" dirty="0" smtClean="0"/>
              <a:t>The research question is appropriate and researchable in this study. </a:t>
            </a:r>
          </a:p>
          <a:p>
            <a:r>
              <a:rPr lang="en-US" dirty="0" smtClean="0"/>
              <a:t>This research question relates logically to the discussion, literature review and the framework. However, it does not seem to  relate much to the problem.</a:t>
            </a:r>
            <a:endParaRPr lang="en-US" dirty="0"/>
          </a:p>
        </p:txBody>
      </p:sp>
      <p:sp>
        <p:nvSpPr>
          <p:cNvPr id="4" name="Title 1"/>
          <p:cNvSpPr>
            <a:spLocks noGrp="1"/>
          </p:cNvSpPr>
          <p:nvPr>
            <p:ph type="title"/>
          </p:nvPr>
        </p:nvSpPr>
        <p:spPr/>
        <p:txBody>
          <a:bodyPr>
            <a:normAutofit/>
          </a:bodyPr>
          <a:lstStyle/>
          <a:p>
            <a:r>
              <a:rPr lang="en-US" dirty="0" smtClean="0"/>
              <a:t>Research Question/Hypothesis</a:t>
            </a:r>
            <a:endParaRPr lang="en-US" dirty="0"/>
          </a:p>
        </p:txBody>
      </p:sp>
    </p:spTree>
    <p:extLst>
      <p:ext uri="{BB962C8B-B14F-4D97-AF65-F5344CB8AC3E}">
        <p14:creationId xmlns:p14="http://schemas.microsoft.com/office/powerpoint/2010/main" xmlns="" val="3789458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p:txBody>
          <a:bodyPr/>
          <a:lstStyle/>
          <a:p>
            <a:r>
              <a:rPr lang="en-US" dirty="0" smtClean="0"/>
              <a:t>Both independent and dependent variables are clearly identified throughout this study.</a:t>
            </a:r>
          </a:p>
          <a:p>
            <a:r>
              <a:rPr lang="en-US" dirty="0" smtClean="0"/>
              <a:t>Conceptual and operational definitions are not explained but can be inferred. </a:t>
            </a:r>
          </a:p>
          <a:p>
            <a:r>
              <a:rPr lang="en-US" dirty="0" smtClean="0"/>
              <a:t>The extraneous and controlled variables could be inferred in the paper, however they were not clearly stated. </a:t>
            </a:r>
          </a:p>
          <a:p>
            <a:pPr marL="0" indent="0">
              <a:buNone/>
            </a:pPr>
            <a:endParaRPr lang="en-US" dirty="0"/>
          </a:p>
        </p:txBody>
      </p:sp>
      <p:sp>
        <p:nvSpPr>
          <p:cNvPr id="4" name="Title 1"/>
          <p:cNvSpPr>
            <a:spLocks noGrp="1"/>
          </p:cNvSpPr>
          <p:nvPr>
            <p:ph type="title"/>
          </p:nvPr>
        </p:nvSpPr>
        <p:spPr/>
        <p:txBody>
          <a:bodyPr/>
          <a:lstStyle/>
          <a:p>
            <a:r>
              <a:rPr lang="en-US" dirty="0" smtClean="0"/>
              <a:t>Variables</a:t>
            </a:r>
            <a:endParaRPr lang="en-US" dirty="0"/>
          </a:p>
        </p:txBody>
      </p:sp>
    </p:spTree>
    <p:extLst>
      <p:ext uri="{BB962C8B-B14F-4D97-AF65-F5344CB8AC3E}">
        <p14:creationId xmlns:p14="http://schemas.microsoft.com/office/powerpoint/2010/main" xmlns="" val="2018861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p:txBody>
          <a:bodyPr/>
          <a:lstStyle/>
          <a:p>
            <a:r>
              <a:rPr lang="en-US" dirty="0" smtClean="0"/>
              <a:t>This research shows evidence of a Case Study Design within a descriptive design</a:t>
            </a:r>
          </a:p>
          <a:p>
            <a:r>
              <a:rPr lang="en-US" dirty="0" smtClean="0"/>
              <a:t>The sample size is not adequate for a qualitative study. </a:t>
            </a:r>
          </a:p>
          <a:p>
            <a:r>
              <a:rPr lang="en-US" dirty="0" smtClean="0"/>
              <a:t>Both were described adequately and used appropriately in this research study. </a:t>
            </a:r>
          </a:p>
          <a:p>
            <a:endParaRPr lang="en-US" dirty="0"/>
          </a:p>
        </p:txBody>
      </p:sp>
      <p:sp>
        <p:nvSpPr>
          <p:cNvPr id="4" name="Title 1"/>
          <p:cNvSpPr>
            <a:spLocks noGrp="1"/>
          </p:cNvSpPr>
          <p:nvPr>
            <p:ph type="title"/>
          </p:nvPr>
        </p:nvSpPr>
        <p:spPr/>
        <p:txBody>
          <a:bodyPr/>
          <a:lstStyle/>
          <a:p>
            <a:r>
              <a:rPr lang="en-US" dirty="0" smtClean="0"/>
              <a:t>Design &amp; Sample</a:t>
            </a:r>
            <a:endParaRPr lang="en-US" dirty="0"/>
          </a:p>
        </p:txBody>
      </p:sp>
    </p:spTree>
    <p:extLst>
      <p:ext uri="{BB962C8B-B14F-4D97-AF65-F5344CB8AC3E}">
        <p14:creationId xmlns:p14="http://schemas.microsoft.com/office/powerpoint/2010/main" xmlns="" val="2846968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 data collection approach is appropriate</a:t>
            </a:r>
          </a:p>
          <a:p>
            <a:r>
              <a:rPr lang="en-US" dirty="0"/>
              <a:t>The tools/instruments used for the study are described adequately</a:t>
            </a:r>
          </a:p>
          <a:p>
            <a:r>
              <a:rPr lang="en-US" dirty="0"/>
              <a:t>  Reliability and validity of the tools are addressed</a:t>
            </a:r>
          </a:p>
          <a:p>
            <a:endParaRPr lang="en-US" dirty="0"/>
          </a:p>
        </p:txBody>
      </p:sp>
      <p:sp>
        <p:nvSpPr>
          <p:cNvPr id="2" name="Title 1"/>
          <p:cNvSpPr>
            <a:spLocks noGrp="1"/>
          </p:cNvSpPr>
          <p:nvPr>
            <p:ph type="title"/>
          </p:nvPr>
        </p:nvSpPr>
        <p:spPr/>
        <p:txBody>
          <a:bodyPr/>
          <a:lstStyle/>
          <a:p>
            <a:r>
              <a:rPr lang="en-US" dirty="0" smtClean="0"/>
              <a:t>Data Collection Methods</a:t>
            </a:r>
            <a:endParaRPr lang="en-US" dirty="0"/>
          </a:p>
        </p:txBody>
      </p:sp>
    </p:spTree>
    <p:extLst>
      <p:ext uri="{BB962C8B-B14F-4D97-AF65-F5344CB8AC3E}">
        <p14:creationId xmlns:p14="http://schemas.microsoft.com/office/powerpoint/2010/main" xmlns="" val="5388069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Waveform.thmx</Template>
  <TotalTime>1447</TotalTime>
  <Words>1419</Words>
  <Application>Microsoft Office PowerPoint</Application>
  <PresentationFormat>On-screen Show (4:3)</PresentationFormat>
  <Paragraphs>60</Paragraphs>
  <Slides>12</Slides>
  <Notes>3</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Waveform</vt:lpstr>
      <vt:lpstr>The role of fathers in breastfeeding: Decision-making and support Quantitative Research Analysis (Qualitative Research Article) Nursing Research November 4, 2012</vt:lpstr>
      <vt:lpstr>Summary</vt:lpstr>
      <vt:lpstr>Problem/Purpose</vt:lpstr>
      <vt:lpstr>Conceptual Framework</vt:lpstr>
      <vt:lpstr>Slide 5</vt:lpstr>
      <vt:lpstr>Research Question/Hypothesis</vt:lpstr>
      <vt:lpstr>Variables</vt:lpstr>
      <vt:lpstr>Design &amp; Sample</vt:lpstr>
      <vt:lpstr>Data Collection Methods</vt:lpstr>
      <vt:lpstr>Data Analysis</vt:lpstr>
      <vt:lpstr>Results, Conclusions, Discussion of Finding</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fathers in breastfeeding: Decision-making and support Quantitative Research Analysis (Qualitative Research Article) Nursing Research November 4, 2012</dc:title>
  <dc:creator>Kayla Blackburn</dc:creator>
  <cp:lastModifiedBy>karen</cp:lastModifiedBy>
  <cp:revision>13</cp:revision>
  <dcterms:created xsi:type="dcterms:W3CDTF">2012-11-02T12:34:17Z</dcterms:created>
  <dcterms:modified xsi:type="dcterms:W3CDTF">2012-11-06T03:40:06Z</dcterms:modified>
</cp:coreProperties>
</file>