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6" r:id="rId6"/>
    <p:sldId id="260" r:id="rId7"/>
    <p:sldId id="261" r:id="rId8"/>
    <p:sldId id="262" r:id="rId9"/>
    <p:sldId id="263" r:id="rId10"/>
    <p:sldId id="264" r:id="rId11"/>
    <p:sldId id="265"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58" autoAdjust="0"/>
  </p:normalViewPr>
  <p:slideViewPr>
    <p:cSldViewPr>
      <p:cViewPr>
        <p:scale>
          <a:sx n="78" d="100"/>
          <a:sy n="78" d="100"/>
        </p:scale>
        <p:origin x="-1938" y="-55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7BD186D5-2F41-4C55-9F03-64316EB02473}" type="datetimeFigureOut">
              <a:rPr lang="en-US"/>
              <a:pPr/>
              <a:t>12/5/2010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97C95C4-0A38-4F85-BAB8-7F09513A2DE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Sarah Bush Lincoln is located in Mattoon Illinois and is a non-for-profit hospital that never turns away a patient because of inability to pay (Sarah Bush Lincoln, 2010). The hospital has a total of 128 beds throughout the facility (Sarah Bush Lincoln, 2010). Sarah Bush Lincoln employs  about 1600 area residents with 145 provides representing 28 specialties (Sarah Bush Lincoln, 2010).  In the fiscal 2009 year Sarah Bush Lincoln 7,167 inpatients and 417,652 outpatients (Sarah Bush Lincoln, 2010). </a:t>
            </a:r>
          </a:p>
        </p:txBody>
      </p:sp>
      <p:sp>
        <p:nvSpPr>
          <p:cNvPr id="22532" name="Slide Number Placeholder 3"/>
          <p:cNvSpPr>
            <a:spLocks noGrp="1"/>
          </p:cNvSpPr>
          <p:nvPr>
            <p:ph type="sldNum" sz="quarter" idx="5"/>
          </p:nvPr>
        </p:nvSpPr>
        <p:spPr bwMode="auto">
          <a:noFill/>
          <a:ln>
            <a:miter lim="800000"/>
            <a:headEnd/>
            <a:tailEnd/>
          </a:ln>
        </p:spPr>
        <p:txBody>
          <a:bodyPr/>
          <a:lstStyle/>
          <a:p>
            <a:fld id="{65F508F0-1686-486F-96E1-56B8828EEF0C}" type="slidenum">
              <a:rPr lang="en-US"/>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Joint commission uses four core measure standards for heart failure. The first is discharge instruction, which has six instruction that the hospital must go through with the patients (The Joint Commission, 2002). The instruction are understand the prognosis of heart failure, the rationale for pharmacotherapy and prescribed medication regimen, dietary restrictions, and activity recommendations, and the signs and symptoms of deteriorating condition (The Joint Commission, 2002).  The second is LVF or left ventricular performance assessment. “The combined use of history, physical examination, chest x-ray, and electrocardiography cannot reliably distinguish between the major categories of HF: left ventricular systolic dysfunction, left ventricular diastolic dysfunction, or a non-cardiac etiology”(The Joint Commission, 2002, p.27). </a:t>
            </a:r>
          </a:p>
        </p:txBody>
      </p:sp>
      <p:sp>
        <p:nvSpPr>
          <p:cNvPr id="23556" name="Slide Number Placeholder 3"/>
          <p:cNvSpPr>
            <a:spLocks noGrp="1"/>
          </p:cNvSpPr>
          <p:nvPr>
            <p:ph type="sldNum" sz="quarter" idx="5"/>
          </p:nvPr>
        </p:nvSpPr>
        <p:spPr bwMode="auto">
          <a:noFill/>
          <a:ln>
            <a:miter lim="800000"/>
            <a:headEnd/>
            <a:tailEnd/>
          </a:ln>
        </p:spPr>
        <p:txBody>
          <a:bodyPr/>
          <a:lstStyle/>
          <a:p>
            <a:fld id="{1EE18A1A-F7F1-44F5-ABF6-92EB8F059B30}" type="slidenum">
              <a:rPr lang="en-US"/>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marL="0" lvl="1">
              <a:spcBef>
                <a:spcPct val="0"/>
              </a:spcBef>
            </a:pPr>
            <a:r>
              <a:rPr lang="en-US" dirty="0" smtClean="0"/>
              <a:t>The third is </a:t>
            </a:r>
            <a:r>
              <a:rPr lang="en-US" dirty="0" err="1" smtClean="0"/>
              <a:t>angiotensin</a:t>
            </a:r>
            <a:r>
              <a:rPr lang="en-US" dirty="0" smtClean="0"/>
              <a:t> converting enzyme for left ventricular systolic dysfunction. This assesses whether ACEI were appropriately prescribed at discharge (The Joint Commission, 2002). The fourth and final core measure is adult smoking cessation advice/counseling. Because one third to one half of cardiovascular patients begin smoking again within 6 to 12 months of their diagnosis it is important to provide cessation advice and/or counseling (The Joint Commission, 2002). </a:t>
            </a:r>
          </a:p>
          <a:p>
            <a:pPr>
              <a:spcBef>
                <a:spcPct val="0"/>
              </a:spcBef>
            </a:pPr>
            <a:endParaRPr lang="en-US" dirty="0" smtClean="0"/>
          </a:p>
          <a:p>
            <a:pPr>
              <a:spcBef>
                <a:spcPct val="0"/>
              </a:spcBef>
            </a:pPr>
            <a:r>
              <a:rPr lang="en-US" dirty="0" smtClean="0"/>
              <a:t> </a:t>
            </a:r>
          </a:p>
          <a:p>
            <a:pPr>
              <a:spcBef>
                <a:spcPct val="0"/>
              </a:spcBef>
            </a:pPr>
            <a:endParaRPr lang="en-US" dirty="0" smtClean="0"/>
          </a:p>
        </p:txBody>
      </p:sp>
      <p:sp>
        <p:nvSpPr>
          <p:cNvPr id="24580" name="Slide Number Placeholder 3"/>
          <p:cNvSpPr>
            <a:spLocks noGrp="1"/>
          </p:cNvSpPr>
          <p:nvPr>
            <p:ph type="sldNum" sz="quarter" idx="5"/>
          </p:nvPr>
        </p:nvSpPr>
        <p:spPr bwMode="auto">
          <a:noFill/>
          <a:ln>
            <a:miter lim="800000"/>
            <a:headEnd/>
            <a:tailEnd/>
          </a:ln>
        </p:spPr>
        <p:txBody>
          <a:bodyPr/>
          <a:lstStyle/>
          <a:p>
            <a:fld id="{F6E56CE8-A454-42DF-9395-8186CFE4B26C}" type="slidenum">
              <a:rPr lang="en-US"/>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a:t>
            </a:r>
            <a:r>
              <a:rPr lang="en-US" baseline="0" dirty="0" smtClean="0"/>
              <a:t> are four main protocols that Sarah Bush hospital takes upon a patient entering and getting discharged. Then it is monitored by a quality report done by the Joint Commission. Upon discharge, the hospital is required to give the patient who has experienced heart failure a prescription for either an ACE inhibitor, or a ARB. When given early this can drastically reduce their risk of death from future heart attacks</a:t>
            </a:r>
            <a:r>
              <a:rPr lang="en-US" baseline="0" dirty="0" smtClean="0"/>
              <a:t>(The Joint Commission, 2010)</a:t>
            </a:r>
            <a:r>
              <a:rPr lang="en-US" baseline="0" dirty="0" smtClean="0"/>
              <a:t>.  Smoking cessation is another key component that is monitored in order to help prevent or increase the risk blood clots and heart disease, in turn can ultimately lead to heart attack, heart failure, and stroke. In depth, discharge instructions are given in order to help the patient manage their symptoms when they return home, such as activity level, diet, medications, weight, follow up appointments, and what do to if symptoms get worse. Finally, a</a:t>
            </a:r>
            <a:r>
              <a:rPr lang="en-US" dirty="0" smtClean="0"/>
              <a:t>n important test is done to check how your heart is pumping.</a:t>
            </a:r>
            <a:r>
              <a:rPr lang="en-US" baseline="0" dirty="0" smtClean="0"/>
              <a:t> This test is </a:t>
            </a:r>
            <a:r>
              <a:rPr lang="en-US" dirty="0" smtClean="0"/>
              <a:t>called an “evaluation of the left ventricular systolic function.” It can tell your health care provider whether the left side of your heart is pumping properly</a:t>
            </a:r>
            <a:r>
              <a:rPr lang="en-US" baseline="0" dirty="0" smtClean="0"/>
              <a:t> (The Joint Commission, 2010)</a:t>
            </a:r>
            <a:r>
              <a:rPr lang="en-US" dirty="0" smtClean="0"/>
              <a:t>.</a:t>
            </a:r>
            <a:endParaRPr lang="en-US" dirty="0"/>
          </a:p>
        </p:txBody>
      </p:sp>
      <p:sp>
        <p:nvSpPr>
          <p:cNvPr id="4" name="Slide Number Placeholder 3"/>
          <p:cNvSpPr>
            <a:spLocks noGrp="1"/>
          </p:cNvSpPr>
          <p:nvPr>
            <p:ph type="sldNum" sz="quarter" idx="10"/>
          </p:nvPr>
        </p:nvSpPr>
        <p:spPr/>
        <p:txBody>
          <a:bodyPr/>
          <a:lstStyle/>
          <a:p>
            <a:fld id="{F97C95C4-0A38-4F85-BAB8-7F09513A2DE4}"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latin typeface="Franklin Gothic Book" pitchFamily="34" charset="0"/>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fld id="{F5769910-133F-4BBC-996C-5386C3804F4D}" type="datetimeFigureOut">
              <a:rPr lang="en-US"/>
              <a:pPr/>
              <a:t>12/5/2010</a:t>
            </a:fld>
            <a:endParaRPr lang="en-US"/>
          </a:p>
        </p:txBody>
      </p:sp>
      <p:sp>
        <p:nvSpPr>
          <p:cNvPr id="6" name="Footer Placeholder 1"/>
          <p:cNvSpPr>
            <a:spLocks noGrp="1"/>
          </p:cNvSpPr>
          <p:nvPr>
            <p:ph type="ftr" sz="quarter" idx="11"/>
          </p:nvPr>
        </p:nvSpPr>
        <p:spPr/>
        <p:txBody>
          <a:bodyPr/>
          <a:lstStyle>
            <a:lvl1pPr>
              <a:defRPr/>
            </a:lvl1pPr>
          </a:lstStyle>
          <a:p>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646E254F-4A44-442E-8025-686824442B9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fld id="{5EA3BDB6-FF99-4D92-BD0A-8622D663DBDD}" type="datetimeFigureOut">
              <a:rPr lang="en-US"/>
              <a:pPr/>
              <a:t>12/5/2010</a:t>
            </a:fld>
            <a:endParaRPr lang="en-US"/>
          </a:p>
        </p:txBody>
      </p:sp>
      <p:sp>
        <p:nvSpPr>
          <p:cNvPr id="5" name="Footer Placeholder 27"/>
          <p:cNvSpPr>
            <a:spLocks noGrp="1"/>
          </p:cNvSpPr>
          <p:nvPr>
            <p:ph type="ftr" sz="quarter" idx="11"/>
          </p:nvPr>
        </p:nvSpPr>
        <p:spPr/>
        <p:txBody>
          <a:bodyPr/>
          <a:lstStyle>
            <a:lvl1pPr>
              <a:defRPr/>
            </a:lvl1pPr>
          </a:lstStyle>
          <a:p>
            <a:endParaRPr lang="en-US"/>
          </a:p>
        </p:txBody>
      </p:sp>
      <p:sp>
        <p:nvSpPr>
          <p:cNvPr id="6" name="Slide Number Placeholder 4"/>
          <p:cNvSpPr>
            <a:spLocks noGrp="1"/>
          </p:cNvSpPr>
          <p:nvPr>
            <p:ph type="sldNum" sz="quarter" idx="12"/>
          </p:nvPr>
        </p:nvSpPr>
        <p:spPr/>
        <p:txBody>
          <a:bodyPr/>
          <a:lstStyle>
            <a:lvl1pPr>
              <a:defRPr/>
            </a:lvl1pPr>
          </a:lstStyle>
          <a:p>
            <a:fld id="{46226D97-4EFA-4E34-83DD-7A4D2B96172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EFDAC3E-B7A9-4DCF-826C-AA72DAA9243C}" type="datetimeFigureOut">
              <a:rPr lang="en-US"/>
              <a:pPr/>
              <a:t>12/5/2010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176F088-9B20-46FF-9315-E4591C94C4A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fld id="{3D5AA1B9-E74F-48D7-8767-4638476F2E3A}" type="datetimeFigureOut">
              <a:rPr lang="en-US"/>
              <a:pPr/>
              <a:t>12/5/2010</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E98EF7AA-184B-4523-AB67-EE3502B70BA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latin typeface="Franklin Gothic Book" pitchFamily="34" charset="0"/>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fld id="{69FB1190-8A40-4398-860D-3216CB013CB6}" type="datetimeFigureOut">
              <a:rPr lang="en-US"/>
              <a:pPr/>
              <a:t>12/5/2010</a:t>
            </a:fld>
            <a:endParaRPr lang="en-US"/>
          </a:p>
        </p:txBody>
      </p:sp>
      <p:sp>
        <p:nvSpPr>
          <p:cNvPr id="7" name="Footer Placeholder 10"/>
          <p:cNvSpPr>
            <a:spLocks noGrp="1"/>
          </p:cNvSpPr>
          <p:nvPr>
            <p:ph type="ftr" sz="quarter" idx="11"/>
          </p:nvPr>
        </p:nvSpPr>
        <p:spPr/>
        <p:txBody>
          <a:bodyPr/>
          <a:lstStyle>
            <a:lvl1pPr>
              <a:defRPr/>
            </a:lvl1pPr>
          </a:lstStyle>
          <a:p>
            <a:endParaRPr lang="en-US"/>
          </a:p>
        </p:txBody>
      </p:sp>
      <p:sp>
        <p:nvSpPr>
          <p:cNvPr id="9" name="Slide Number Placeholder 15"/>
          <p:cNvSpPr>
            <a:spLocks noGrp="1"/>
          </p:cNvSpPr>
          <p:nvPr>
            <p:ph type="sldNum" sz="quarter" idx="12"/>
          </p:nvPr>
        </p:nvSpPr>
        <p:spPr/>
        <p:txBody>
          <a:bodyPr/>
          <a:lstStyle>
            <a:lvl1pPr>
              <a:defRPr/>
            </a:lvl1pPr>
          </a:lstStyle>
          <a:p>
            <a:fld id="{C6085F42-D4DC-439E-BCC4-0C0B76D396E1}"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fld id="{FA7C5534-3EE7-4103-86D8-92AF71B05CBE}" type="datetimeFigureOut">
              <a:rPr lang="en-US"/>
              <a:pPr/>
              <a:t>12/5/2010</a:t>
            </a:fld>
            <a:endParaRPr lang="en-US"/>
          </a:p>
        </p:txBody>
      </p:sp>
      <p:sp>
        <p:nvSpPr>
          <p:cNvPr id="6" name="Footer Placeholder 27"/>
          <p:cNvSpPr>
            <a:spLocks noGrp="1"/>
          </p:cNvSpPr>
          <p:nvPr>
            <p:ph type="ftr" sz="quarter" idx="11"/>
          </p:nvPr>
        </p:nvSpPr>
        <p:spPr/>
        <p:txBody>
          <a:bodyPr/>
          <a:lstStyle>
            <a:lvl1pPr>
              <a:defRPr/>
            </a:lvl1pPr>
          </a:lstStyle>
          <a:p>
            <a:endParaRPr lang="en-US"/>
          </a:p>
        </p:txBody>
      </p:sp>
      <p:sp>
        <p:nvSpPr>
          <p:cNvPr id="7" name="Slide Number Placeholder 4"/>
          <p:cNvSpPr>
            <a:spLocks noGrp="1"/>
          </p:cNvSpPr>
          <p:nvPr>
            <p:ph type="sldNum" sz="quarter" idx="12"/>
          </p:nvPr>
        </p:nvSpPr>
        <p:spPr/>
        <p:txBody>
          <a:bodyPr/>
          <a:lstStyle>
            <a:lvl1pPr>
              <a:defRPr/>
            </a:lvl1pPr>
          </a:lstStyle>
          <a:p>
            <a:fld id="{9B474A82-3739-4E46-A3E0-113A9A4F21A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latin typeface="Franklin Gothic Book" pitchFamily="34" charset="0"/>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fld id="{569C18E5-FEC0-4EEC-A6C9-248617247BEF}" type="datetimeFigureOut">
              <a:rPr lang="en-US"/>
              <a:pPr/>
              <a:t>12/5/2010</a:t>
            </a:fld>
            <a:endParaRPr lang="en-US"/>
          </a:p>
        </p:txBody>
      </p:sp>
      <p:sp>
        <p:nvSpPr>
          <p:cNvPr id="9" name="Footer Placeholder 5"/>
          <p:cNvSpPr>
            <a:spLocks noGrp="1"/>
          </p:cNvSpPr>
          <p:nvPr>
            <p:ph type="ftr" sz="quarter" idx="11"/>
          </p:nvPr>
        </p:nvSpPr>
        <p:spPr/>
        <p:txBody>
          <a:bodyPr/>
          <a:lstStyle>
            <a:lvl1pPr>
              <a:defRPr/>
            </a:lvl1pPr>
          </a:lstStyle>
          <a:p>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B19DA2AD-52D2-4605-9849-8600A9CA9F5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fld id="{A33AC2D0-BC6B-4C50-B7E6-EE6E95F32267}" type="datetimeFigureOut">
              <a:rPr lang="en-US"/>
              <a:pPr/>
              <a:t>12/5/2010</a:t>
            </a:fld>
            <a:endParaRPr lang="en-US"/>
          </a:p>
        </p:txBody>
      </p:sp>
      <p:sp>
        <p:nvSpPr>
          <p:cNvPr id="4" name="Footer Placeholder 27"/>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60D5F29-B092-4423-8617-C093CD0F64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fld id="{5735CEFF-3E45-4D78-B513-121DBF453BB3}" type="datetimeFigureOut">
              <a:rPr lang="en-US"/>
              <a:pPr/>
              <a:t>12/5/2010</a:t>
            </a:fld>
            <a:endParaRPr lang="en-US"/>
          </a:p>
        </p:txBody>
      </p:sp>
      <p:sp>
        <p:nvSpPr>
          <p:cNvPr id="3" name="Footer Placeholder 23"/>
          <p:cNvSpPr>
            <a:spLocks noGrp="1"/>
          </p:cNvSpPr>
          <p:nvPr>
            <p:ph type="ftr" sz="quarter" idx="11"/>
          </p:nvPr>
        </p:nvSpPr>
        <p:spPr/>
        <p:txBody>
          <a:bodyPr/>
          <a:lstStyle>
            <a:lvl1pPr>
              <a:defRPr/>
            </a:lvl1pPr>
          </a:lstStyle>
          <a:p>
            <a:endParaRPr lang="en-US"/>
          </a:p>
        </p:txBody>
      </p:sp>
      <p:sp>
        <p:nvSpPr>
          <p:cNvPr id="4" name="Slide Number Placeholder 6"/>
          <p:cNvSpPr>
            <a:spLocks noGrp="1"/>
          </p:cNvSpPr>
          <p:nvPr>
            <p:ph type="sldNum" sz="quarter" idx="12"/>
          </p:nvPr>
        </p:nvSpPr>
        <p:spPr/>
        <p:txBody>
          <a:bodyPr/>
          <a:lstStyle>
            <a:lvl1pPr>
              <a:defRPr/>
            </a:lvl1pPr>
          </a:lstStyle>
          <a:p>
            <a:fld id="{2F1C337C-B158-4E35-8300-308CADFFF15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latin typeface="Franklin Gothic Book" pitchFamily="34" charset="0"/>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fld id="{6B2833EC-9D70-4C95-9D2B-7E2ED908B0DE}" type="datetimeFigureOut">
              <a:rPr lang="en-US"/>
              <a:pPr/>
              <a:t>12/5/2010</a:t>
            </a:fld>
            <a:endParaRPr lang="en-US"/>
          </a:p>
        </p:txBody>
      </p:sp>
      <p:sp>
        <p:nvSpPr>
          <p:cNvPr id="7" name="Footer Placeholder 28"/>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29A8E59A-72E3-4A42-B5D3-FE4C0A72433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fld id="{9C00E238-A443-4199-B435-1B8D70ED3EA4}" type="datetimeFigureOut">
              <a:rPr lang="en-US"/>
              <a:pPr/>
              <a:t>12/5/2010</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30"/>
          <p:cNvSpPr>
            <a:spLocks noGrp="1"/>
          </p:cNvSpPr>
          <p:nvPr>
            <p:ph type="sldNum" sz="quarter" idx="12"/>
          </p:nvPr>
        </p:nvSpPr>
        <p:spPr/>
        <p:txBody>
          <a:bodyPr/>
          <a:lstStyle>
            <a:lvl1pPr>
              <a:defRPr/>
            </a:lvl1pPr>
          </a:lstStyle>
          <a:p>
            <a:fld id="{455E5FD2-695D-4FA5-B204-B32105E70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latin typeface="Franklin Gothic Book" pitchFamily="34" charset="0"/>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wrap="square" lIns="91440" tIns="45720" rIns="91440" bIns="45720" numCol="1" anchor="t" anchorCtr="0" compatLnSpc="1">
            <a:prstTxWarp prst="textNoShape">
              <a:avLst/>
            </a:prstTxWarp>
          </a:bodyPr>
          <a:lstStyle>
            <a:lvl1pPr>
              <a:defRPr sz="1200">
                <a:solidFill>
                  <a:srgbClr val="D38E27"/>
                </a:solidFill>
                <a:latin typeface="Franklin Gothic Book" pitchFamily="34" charset="0"/>
              </a:defRPr>
            </a:lvl1pPr>
          </a:lstStyle>
          <a:p>
            <a:fld id="{AEA87DBC-4ABF-487F-BA6A-B89C2D17F4F8}" type="datetimeFigureOut">
              <a:rPr lang="en-US"/>
              <a:pPr/>
              <a:t>12/5/2010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fld id="{B42712C2-123A-4D56-8AE5-B6A344A3B8D5}" type="slidenum">
              <a:rPr lang="en-US"/>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latin typeface="Franklin Gothic Book" pitchFamily="34" charset="0"/>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latin typeface="Franklin Gothic Book" pitchFamily="34" charset="0"/>
            </a:endParaRPr>
          </a:p>
        </p:txBody>
      </p:sp>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699" r:id="rId4"/>
    <p:sldLayoutId id="2147483705" r:id="rId5"/>
    <p:sldLayoutId id="2147483700" r:id="rId6"/>
    <p:sldLayoutId id="2147483706" r:id="rId7"/>
    <p:sldLayoutId id="2147483707" r:id="rId8"/>
    <p:sldLayoutId id="2147483708" r:id="rId9"/>
    <p:sldLayoutId id="2147483701" r:id="rId10"/>
    <p:sldLayoutId id="2147483709"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a:t>Evidence-Based Practice </a:t>
            </a:r>
          </a:p>
        </p:txBody>
      </p:sp>
      <p:sp>
        <p:nvSpPr>
          <p:cNvPr id="3" name="Subtitle 2"/>
          <p:cNvSpPr>
            <a:spLocks noGrp="1"/>
          </p:cNvSpPr>
          <p:nvPr>
            <p:ph type="subTitle" idx="1"/>
          </p:nvPr>
        </p:nvSpPr>
        <p:spPr>
          <a:xfrm>
            <a:off x="381000" y="2743200"/>
            <a:ext cx="8458200" cy="2057400"/>
          </a:xfrm>
        </p:spPr>
        <p:txBody>
          <a:bodyPr>
            <a:normAutofit lnSpcReduction="10000"/>
          </a:bodyPr>
          <a:lstStyle/>
          <a:p>
            <a:pPr eaLnBrk="1" fontAlgn="auto" hangingPunct="1">
              <a:spcAft>
                <a:spcPts val="0"/>
              </a:spcAft>
              <a:buClr>
                <a:schemeClr val="accent3"/>
              </a:buClr>
              <a:buFont typeface="Wingdings 2"/>
              <a:buNone/>
              <a:defRPr/>
            </a:pPr>
            <a:r>
              <a:rPr lang="en-US" dirty="0"/>
              <a:t>Lakeview College of Nursing</a:t>
            </a:r>
          </a:p>
          <a:p>
            <a:pPr eaLnBrk="1" fontAlgn="auto" hangingPunct="1">
              <a:spcAft>
                <a:spcPts val="0"/>
              </a:spcAft>
              <a:buClr>
                <a:schemeClr val="accent3"/>
              </a:buClr>
              <a:buFont typeface="Wingdings 2"/>
              <a:buNone/>
              <a:defRPr/>
            </a:pPr>
            <a:r>
              <a:rPr lang="en-US" dirty="0"/>
              <a:t>Nursing Research (N302)</a:t>
            </a:r>
          </a:p>
          <a:p>
            <a:pPr eaLnBrk="1" fontAlgn="auto" hangingPunct="1">
              <a:spcAft>
                <a:spcPts val="0"/>
              </a:spcAft>
              <a:buClr>
                <a:schemeClr val="accent3"/>
              </a:buClr>
              <a:buFont typeface="Wingdings 2"/>
              <a:buNone/>
              <a:defRPr/>
            </a:pPr>
            <a:r>
              <a:rPr lang="en-US" dirty="0" smtClean="0"/>
              <a:t>December 5, 2010</a:t>
            </a:r>
            <a:endParaRPr lang="en-US" dirty="0"/>
          </a:p>
          <a:p>
            <a:pPr eaLnBrk="1" fontAlgn="auto" hangingPunct="1">
              <a:spcAft>
                <a:spcPts val="0"/>
              </a:spcAft>
              <a:buClr>
                <a:schemeClr val="accent3"/>
              </a:buClr>
              <a:buFont typeface="Wingdings 2"/>
              <a:buNone/>
              <a:defRPr/>
            </a:pPr>
            <a:r>
              <a:rPr lang="en-US" dirty="0"/>
              <a:t>By: D. Bermea, J. Castiglione, P. Coleman, B. Mangiaracina, &amp; C. </a:t>
            </a:r>
            <a:r>
              <a:rPr lang="en-US" dirty="0" smtClean="0"/>
              <a:t>Martinez</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Summary </a:t>
            </a:r>
            <a:endParaRPr lang="en-US" dirty="0"/>
          </a:p>
        </p:txBody>
      </p:sp>
      <p:sp>
        <p:nvSpPr>
          <p:cNvPr id="19459"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References</a:t>
            </a:r>
            <a:endParaRPr lang="en-US" dirty="0"/>
          </a:p>
        </p:txBody>
      </p:sp>
      <p:sp>
        <p:nvSpPr>
          <p:cNvPr id="20483"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Introduction</a:t>
            </a:r>
            <a:endParaRPr lang="en-US" dirty="0"/>
          </a:p>
        </p:txBody>
      </p:sp>
      <p:sp>
        <p:nvSpPr>
          <p:cNvPr id="11267"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Sarah bush lincoln health system</a:t>
            </a:r>
            <a:endParaRPr lang="en-US" dirty="0"/>
          </a:p>
        </p:txBody>
      </p:sp>
      <p:sp>
        <p:nvSpPr>
          <p:cNvPr id="12291" name="Content Placeholder 2"/>
          <p:cNvSpPr>
            <a:spLocks noGrp="1"/>
          </p:cNvSpPr>
          <p:nvPr>
            <p:ph idx="1"/>
          </p:nvPr>
        </p:nvSpPr>
        <p:spPr/>
        <p:txBody>
          <a:bodyPr/>
          <a:lstStyle/>
          <a:p>
            <a:pPr eaLnBrk="1" hangingPunct="1"/>
            <a:r>
              <a:rPr lang="en-US" smtClean="0"/>
              <a:t>Sarah Bush Lincoln Health System is located in east-central Illinois Coles county</a:t>
            </a:r>
          </a:p>
          <a:p>
            <a:pPr eaLnBrk="1" hangingPunct="1"/>
            <a:r>
              <a:rPr lang="en-US" smtClean="0"/>
              <a:t>The hospital is non-for-profit</a:t>
            </a:r>
          </a:p>
          <a:p>
            <a:pPr eaLnBrk="1" hangingPunct="1"/>
            <a:r>
              <a:rPr lang="en-US" smtClean="0"/>
              <a:t>128 beds</a:t>
            </a:r>
          </a:p>
          <a:p>
            <a:pPr eaLnBrk="1" hangingPunct="1"/>
            <a:r>
              <a:rPr lang="en-US" smtClean="0"/>
              <a:t>Employing about 1,600 area residents</a:t>
            </a:r>
          </a:p>
          <a:p>
            <a:pPr eaLnBrk="1" hangingPunct="1"/>
            <a:r>
              <a:rPr lang="en-US" smtClean="0"/>
              <a:t>145 providers representing 28 specialties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Summary of The Joint Commission’s</a:t>
            </a:r>
            <a:br>
              <a:rPr lang="en-US" dirty="0" smtClean="0"/>
            </a:br>
            <a:r>
              <a:rPr lang="en-US" dirty="0" smtClean="0"/>
              <a:t>core measure standard </a:t>
            </a:r>
            <a:endParaRPr lang="en-US" dirty="0"/>
          </a:p>
        </p:txBody>
      </p:sp>
      <p:sp>
        <p:nvSpPr>
          <p:cNvPr id="13315" name="Content Placeholder 2"/>
          <p:cNvSpPr>
            <a:spLocks noGrp="1"/>
          </p:cNvSpPr>
          <p:nvPr>
            <p:ph idx="1"/>
          </p:nvPr>
        </p:nvSpPr>
        <p:spPr>
          <a:xfrm>
            <a:off x="304800" y="1554163"/>
            <a:ext cx="8686800" cy="5075237"/>
          </a:xfrm>
        </p:spPr>
        <p:txBody>
          <a:bodyPr/>
          <a:lstStyle/>
          <a:p>
            <a:pPr eaLnBrk="1" hangingPunct="1"/>
            <a:r>
              <a:rPr lang="en-US" smtClean="0"/>
              <a:t>Four Heart Failure core measures </a:t>
            </a:r>
          </a:p>
          <a:p>
            <a:pPr lvl="1" eaLnBrk="1" hangingPunct="1"/>
            <a:r>
              <a:rPr lang="en-US" smtClean="0"/>
              <a:t>1.Discharge Instructions </a:t>
            </a:r>
          </a:p>
          <a:p>
            <a:pPr lvl="2" eaLnBrk="1" hangingPunct="1"/>
            <a:r>
              <a:rPr lang="en-US" smtClean="0"/>
              <a:t>Six discharge instructions</a:t>
            </a:r>
          </a:p>
          <a:p>
            <a:pPr lvl="3" eaLnBrk="1" hangingPunct="1"/>
            <a:r>
              <a:rPr lang="en-US" smtClean="0"/>
              <a:t>understand the prognosis of heart failure, the rationale for pharmacotherapy and prescribed medication regimen, dietary restrictions, and activity recommendations, and the signs and symptoms of deteriorating condition.</a:t>
            </a:r>
          </a:p>
          <a:p>
            <a:pPr lvl="1" eaLnBrk="1" hangingPunct="1"/>
            <a:r>
              <a:rPr lang="en-US" smtClean="0"/>
              <a:t>2. left ventricular performance assessment (LVF)</a:t>
            </a:r>
          </a:p>
          <a:p>
            <a:pPr lvl="2" eaLnBrk="1" hangingPunct="1"/>
            <a:r>
              <a:rPr lang="en-US" smtClean="0"/>
              <a:t>Used to evaluate the type of heart failure.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Summary of The Joint Commission’s</a:t>
            </a:r>
            <a:br>
              <a:rPr lang="en-US" dirty="0" smtClean="0"/>
            </a:br>
            <a:r>
              <a:rPr lang="en-US" dirty="0" smtClean="0"/>
              <a:t>core measure standard cont.</a:t>
            </a:r>
            <a:endParaRPr lang="en-US" dirty="0"/>
          </a:p>
        </p:txBody>
      </p:sp>
      <p:sp>
        <p:nvSpPr>
          <p:cNvPr id="14339" name="Content Placeholder 2"/>
          <p:cNvSpPr>
            <a:spLocks noGrp="1"/>
          </p:cNvSpPr>
          <p:nvPr>
            <p:ph idx="1"/>
          </p:nvPr>
        </p:nvSpPr>
        <p:spPr/>
        <p:txBody>
          <a:bodyPr/>
          <a:lstStyle/>
          <a:p>
            <a:pPr eaLnBrk="1" hangingPunct="1"/>
            <a:r>
              <a:rPr lang="en-US" smtClean="0"/>
              <a:t>3. angiotensin converting enzyme inhibitor (ACEI) for LVSD</a:t>
            </a:r>
          </a:p>
          <a:p>
            <a:pPr lvl="1" eaLnBrk="1" hangingPunct="1"/>
            <a:r>
              <a:rPr lang="en-US" smtClean="0"/>
              <a:t>Used to evaluate weather ACEI were properly prescribed.</a:t>
            </a:r>
          </a:p>
          <a:p>
            <a:pPr eaLnBrk="1" hangingPunct="1"/>
            <a:r>
              <a:rPr lang="en-US" smtClean="0"/>
              <a:t>4. Adult smoking cessation advice/counseling</a:t>
            </a:r>
          </a:p>
          <a:p>
            <a:pPr lvl="1" eaLnBrk="1" hangingPunct="1"/>
            <a:r>
              <a:rPr lang="en-US" smtClean="0"/>
              <a:t>Because one third to one half of cardiovascular patients begin smoking again within 6 to 12 months of their diagnosis.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List of research articles </a:t>
            </a:r>
            <a:endParaRPr lang="en-US" dirty="0"/>
          </a:p>
        </p:txBody>
      </p:sp>
      <p:sp>
        <p:nvSpPr>
          <p:cNvPr id="15363" name="Content Placeholder 2"/>
          <p:cNvSpPr>
            <a:spLocks noGrp="1"/>
          </p:cNvSpPr>
          <p:nvPr>
            <p:ph idx="1"/>
          </p:nvPr>
        </p:nvSpPr>
        <p:spPr/>
        <p:txBody>
          <a:bodyPr/>
          <a:lstStyle/>
          <a:p>
            <a:r>
              <a:rPr lang="en-US" sz="1800" dirty="0" smtClean="0"/>
              <a:t>Heart Failure Society of America (HFSA); HFSA Guidelines for Management of </a:t>
            </a:r>
            <a:r>
              <a:rPr lang="en-US" sz="1800" dirty="0" err="1" smtClean="0"/>
              <a:t>Patinets</a:t>
            </a:r>
            <a:r>
              <a:rPr lang="en-US" sz="1800" dirty="0" smtClean="0"/>
              <a:t> With Heart </a:t>
            </a:r>
            <a:r>
              <a:rPr lang="en-US" sz="1800" dirty="0" smtClean="0"/>
              <a:t>Failure </a:t>
            </a:r>
            <a:r>
              <a:rPr lang="en-US" sz="1800" dirty="0" smtClean="0"/>
              <a:t>Caused by Left Ventricular Systolic Dysfunction – Pharmacological </a:t>
            </a:r>
            <a:r>
              <a:rPr lang="en-US" sz="1800" dirty="0" err="1" smtClean="0"/>
              <a:t>Approaches.http</a:t>
            </a:r>
            <a:r>
              <a:rPr lang="en-US" sz="1800" dirty="0" smtClean="0"/>
              <a:t>://www.hfsa.org/pdf/lvsd_heart_failure.pdf. Accessed December 2001. </a:t>
            </a:r>
            <a:endParaRPr lang="en-US" sz="1800" dirty="0" smtClean="0"/>
          </a:p>
          <a:p>
            <a:endParaRPr lang="en-US" sz="1800" dirty="0" smtClean="0"/>
          </a:p>
          <a:p>
            <a:r>
              <a:rPr lang="en-US" sz="1800" dirty="0" smtClean="0"/>
              <a:t>American College of Cardiology/American Heart Association (ACC/AHA):Guidelines for the </a:t>
            </a:r>
            <a:r>
              <a:rPr lang="en-US" sz="1800" dirty="0" smtClean="0"/>
              <a:t>Evaluation </a:t>
            </a:r>
            <a:r>
              <a:rPr lang="en-US" sz="1800" dirty="0" smtClean="0"/>
              <a:t>and Management of Chronic Heart Failure in the </a:t>
            </a:r>
            <a:r>
              <a:rPr lang="en-US" sz="1800" dirty="0" smtClean="0"/>
              <a:t>Adult, http</a:t>
            </a:r>
            <a:r>
              <a:rPr lang="en-US" sz="1800" dirty="0" smtClean="0"/>
              <a:t>:/www.acc.org/clinical/guidelines/failure/hf_index.htm. Accessed on December 3, 2001. </a:t>
            </a:r>
            <a:endParaRPr lang="en-US" sz="1800" dirty="0" smtClean="0"/>
          </a:p>
          <a:p>
            <a:endParaRPr lang="en-US" sz="1800" dirty="0" smtClean="0"/>
          </a:p>
          <a:p>
            <a:r>
              <a:rPr lang="en-US" sz="1800" dirty="0" smtClean="0"/>
              <a:t>National Cancer Institute. </a:t>
            </a:r>
            <a:r>
              <a:rPr lang="en-US" sz="1800" dirty="0" err="1" smtClean="0"/>
              <a:t>CancerNet</a:t>
            </a:r>
            <a:r>
              <a:rPr lang="en-US" sz="1800" dirty="0" smtClean="0"/>
              <a:t>. Prevention and Cessation of Cigarette Smoking: Control of </a:t>
            </a:r>
            <a:r>
              <a:rPr lang="en-US" sz="1800" dirty="0" smtClean="0"/>
              <a:t>Tobacco </a:t>
            </a:r>
            <a:r>
              <a:rPr lang="en-US" sz="1800" dirty="0" smtClean="0"/>
              <a:t>Use</a:t>
            </a:r>
            <a:r>
              <a:rPr lang="en-US" sz="1800" smtClean="0"/>
              <a:t>. </a:t>
            </a:r>
            <a:r>
              <a:rPr lang="en-US" sz="1800" smtClean="0"/>
              <a:t>Available a http</a:t>
            </a:r>
            <a:r>
              <a:rPr lang="en-US" sz="1800" dirty="0" smtClean="0"/>
              <a:t>://cancernet.nci.nih.gov/pdq/pdq_prevention.shtml. Accessed July 2001.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Summary of the hospital’s performance</a:t>
            </a:r>
            <a:endParaRPr lang="en-US" dirty="0"/>
          </a:p>
        </p:txBody>
      </p:sp>
      <p:sp>
        <p:nvSpPr>
          <p:cNvPr id="16387"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Overview of the hospital’s protocols</a:t>
            </a:r>
            <a:endParaRPr lang="en-US" dirty="0"/>
          </a:p>
        </p:txBody>
      </p:sp>
      <p:sp>
        <p:nvSpPr>
          <p:cNvPr id="17411" name="Content Placeholder 2"/>
          <p:cNvSpPr>
            <a:spLocks noGrp="1"/>
          </p:cNvSpPr>
          <p:nvPr>
            <p:ph idx="1"/>
          </p:nvPr>
        </p:nvSpPr>
        <p:spPr/>
        <p:txBody>
          <a:bodyPr/>
          <a:lstStyle/>
          <a:p>
            <a:pPr eaLnBrk="1" hangingPunct="1"/>
            <a:r>
              <a:rPr lang="en-US" dirty="0" smtClean="0"/>
              <a:t>ACE inhibitor upon being discharged </a:t>
            </a:r>
          </a:p>
          <a:p>
            <a:pPr eaLnBrk="1" hangingPunct="1"/>
            <a:r>
              <a:rPr lang="en-US" dirty="0" smtClean="0"/>
              <a:t>Advice on smoking cessation/counseling </a:t>
            </a:r>
          </a:p>
          <a:p>
            <a:pPr eaLnBrk="1" hangingPunct="1"/>
            <a:r>
              <a:rPr lang="en-US" dirty="0" smtClean="0"/>
              <a:t>Discharge instructions</a:t>
            </a:r>
          </a:p>
          <a:p>
            <a:pPr eaLnBrk="1" hangingPunct="1"/>
            <a:r>
              <a:rPr lang="en-US" dirty="0" smtClean="0"/>
              <a:t>LVF assessment</a:t>
            </a:r>
          </a:p>
          <a:p>
            <a:pPr lvl="1" eaLnBrk="1" hangingPunct="1"/>
            <a:r>
              <a:rPr lang="en-US" dirty="0" smtClean="0"/>
              <a:t>Heart failure patients who have had the function of the main pumping chamber of the heart (i.e., left ventricle) checked during their hospitalization</a:t>
            </a:r>
          </a:p>
          <a:p>
            <a:pPr lvl="1" eaLnBrk="1" hangingPunct="1"/>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hospital’s protocols  vs. Joint Commission’s core measure standards</a:t>
            </a:r>
            <a:endParaRPr lang="en-US" dirty="0"/>
          </a:p>
        </p:txBody>
      </p:sp>
      <p:sp>
        <p:nvSpPr>
          <p:cNvPr id="18435" name="Content Placeholder 2"/>
          <p:cNvSpPr>
            <a:spLocks noGrp="1"/>
          </p:cNvSpPr>
          <p:nvPr>
            <p:ph idx="1"/>
          </p:nvPr>
        </p:nvSpPr>
        <p:spPr/>
        <p:txBody>
          <a:bodyPr/>
          <a:lstStyle/>
          <a:p>
            <a:pPr eaLnBrk="1" hangingPunct="1"/>
            <a:endParaRPr lang="en-US"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389</TotalTime>
  <Words>872</Words>
  <Application>Microsoft Office PowerPoint</Application>
  <PresentationFormat>On-screen Show (4:3)</PresentationFormat>
  <Paragraphs>50</Paragraphs>
  <Slides>11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Franklin Gothic Medium</vt:lpstr>
      <vt:lpstr>Franklin Gothic Book</vt:lpstr>
      <vt:lpstr>Wingdings 2</vt:lpstr>
      <vt:lpstr>Calibri</vt:lpstr>
      <vt:lpstr>Trek</vt:lpstr>
      <vt:lpstr>Evidence-Based Practice </vt:lpstr>
      <vt:lpstr>Introduction</vt:lpstr>
      <vt:lpstr>Sarah bush lincoln health system</vt:lpstr>
      <vt:lpstr>Summary of The Joint Commission’s core measure standard </vt:lpstr>
      <vt:lpstr>Summary of The Joint Commission’s core measure standard cont.</vt:lpstr>
      <vt:lpstr>List of research articles </vt:lpstr>
      <vt:lpstr>Summary of the hospital’s performance</vt:lpstr>
      <vt:lpstr>Overview of the hospital’s protocols</vt:lpstr>
      <vt:lpstr>hospital’s protocols  vs. Joint Commission’s core measure standards</vt:lpstr>
      <vt:lpstr>Summary </vt:lpstr>
      <vt:lpstr>References</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Evidence-Based Practice</dc:title>
  <dc:creator>Valued Acer Customer</dc:creator>
  <cp:lastModifiedBy>ltslab</cp:lastModifiedBy>
  <cp:revision>28</cp:revision>
  <dcterms:created xsi:type="dcterms:W3CDTF">2010-11-17T16:56:45Z</dcterms:created>
  <dcterms:modified xsi:type="dcterms:W3CDTF">2010-12-06T04:40:18Z</dcterms:modified>
</cp:coreProperties>
</file>