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7" r:id="rId2"/>
    <p:sldId id="258" r:id="rId3"/>
    <p:sldId id="259" r:id="rId4"/>
    <p:sldId id="260" r:id="rId5"/>
    <p:sldId id="261"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88536" autoAdjust="0"/>
  </p:normalViewPr>
  <p:slideViewPr>
    <p:cSldViewPr>
      <p:cViewPr varScale="1">
        <p:scale>
          <a:sx n="65" d="100"/>
          <a:sy n="65" d="100"/>
        </p:scale>
        <p:origin x="-1314" y="-11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58A27D9-298F-43AC-9592-1EFC2962C83E}" type="datetimeFigureOut">
              <a:rPr lang="en-US" smtClean="0"/>
              <a:t>9/20/2011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430E459-FE48-49A4-9C4A-AC12100F4E3D}"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Burns, N., &amp; Grove, S. (2009). Ethics in research.</a:t>
            </a:r>
            <a:r>
              <a:rPr lang="en-US" sz="1200" i="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In </a:t>
            </a:r>
            <a:r>
              <a:rPr lang="en-US" sz="1200" i="1" kern="1200" dirty="0" smtClean="0">
                <a:solidFill>
                  <a:schemeClr val="tx1"/>
                </a:solidFill>
                <a:latin typeface="+mn-lt"/>
                <a:ea typeface="+mn-ea"/>
                <a:cs typeface="+mn-cs"/>
              </a:rPr>
              <a:t>The practice of nursing research: </a:t>
            </a:r>
            <a:endParaRPr lang="en-US" sz="1200" kern="1200" dirty="0" smtClean="0">
              <a:solidFill>
                <a:schemeClr val="tx1"/>
              </a:solidFill>
              <a:latin typeface="+mn-lt"/>
              <a:ea typeface="+mn-ea"/>
              <a:cs typeface="+mn-cs"/>
            </a:endParaRPr>
          </a:p>
          <a:p>
            <a:r>
              <a:rPr lang="en-US" sz="1200" i="1" kern="1200" dirty="0" smtClean="0">
                <a:solidFill>
                  <a:schemeClr val="tx1"/>
                </a:solidFill>
                <a:latin typeface="+mn-lt"/>
                <a:ea typeface="+mn-ea"/>
                <a:cs typeface="+mn-cs"/>
              </a:rPr>
              <a:t>	Appraisal, Synthesis, and generation of evidence </a:t>
            </a:r>
            <a:r>
              <a:rPr lang="en-US" sz="1200" kern="1200" dirty="0" smtClean="0">
                <a:solidFill>
                  <a:schemeClr val="tx1"/>
                </a:solidFill>
                <a:latin typeface="+mn-lt"/>
                <a:ea typeface="+mn-ea"/>
                <a:cs typeface="+mn-cs"/>
              </a:rPr>
              <a:t>(6</a:t>
            </a:r>
            <a:r>
              <a:rPr lang="en-US" sz="1200" kern="1200" baseline="30000" dirty="0" smtClean="0">
                <a:solidFill>
                  <a:schemeClr val="tx1"/>
                </a:solidFill>
                <a:latin typeface="+mn-lt"/>
                <a:ea typeface="+mn-ea"/>
                <a:cs typeface="+mn-cs"/>
              </a:rPr>
              <a:t>th</a:t>
            </a:r>
            <a:r>
              <a:rPr lang="en-US" sz="1200" kern="1200" dirty="0" smtClean="0">
                <a:solidFill>
                  <a:schemeClr val="tx1"/>
                </a:solidFill>
                <a:latin typeface="+mn-lt"/>
                <a:ea typeface="+mn-ea"/>
                <a:cs typeface="+mn-cs"/>
              </a:rPr>
              <a:t> ed.)</a:t>
            </a:r>
            <a:r>
              <a:rPr lang="en-US" sz="1200" i="1"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St.Louis</a:t>
            </a:r>
            <a:r>
              <a:rPr lang="en-US" sz="1200" kern="1200" dirty="0" smtClean="0">
                <a:solidFill>
                  <a:schemeClr val="tx1"/>
                </a:solidFill>
                <a:latin typeface="+mn-lt"/>
                <a:ea typeface="+mn-ea"/>
                <a:cs typeface="+mn-cs"/>
              </a:rPr>
              <a:t>, MO: Saunders </a:t>
            </a:r>
          </a:p>
          <a:p>
            <a:r>
              <a:rPr lang="en-US" sz="1200" kern="1200" dirty="0" smtClean="0">
                <a:solidFill>
                  <a:schemeClr val="tx1"/>
                </a:solidFill>
                <a:latin typeface="+mn-lt"/>
                <a:ea typeface="+mn-ea"/>
                <a:cs typeface="+mn-cs"/>
              </a:rPr>
              <a:t>	Elsevier.</a:t>
            </a:r>
          </a:p>
          <a:p>
            <a:endParaRPr lang="en-US" dirty="0"/>
          </a:p>
        </p:txBody>
      </p:sp>
      <p:sp>
        <p:nvSpPr>
          <p:cNvPr id="4" name="Slide Number Placeholder 3"/>
          <p:cNvSpPr>
            <a:spLocks noGrp="1"/>
          </p:cNvSpPr>
          <p:nvPr>
            <p:ph type="sldNum" sz="quarter" idx="10"/>
          </p:nvPr>
        </p:nvSpPr>
        <p:spPr/>
        <p:txBody>
          <a:bodyPr/>
          <a:lstStyle/>
          <a:p>
            <a:fld id="{2430E459-FE48-49A4-9C4A-AC12100F4E3D}" type="slidenum">
              <a:rPr lang="en-US" smtClean="0"/>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err="1" smtClean="0">
                <a:solidFill>
                  <a:schemeClr val="tx1"/>
                </a:solidFill>
                <a:latin typeface="Times New Roman" pitchFamily="18" charset="0"/>
                <a:ea typeface="+mn-ea"/>
                <a:cs typeface="Times New Roman" pitchFamily="18" charset="0"/>
              </a:rPr>
              <a:t>Eggenberger</a:t>
            </a:r>
            <a:r>
              <a:rPr lang="en-US" sz="1200" kern="1200" dirty="0" smtClean="0">
                <a:solidFill>
                  <a:schemeClr val="tx1"/>
                </a:solidFill>
                <a:latin typeface="Times New Roman" pitchFamily="18" charset="0"/>
                <a:ea typeface="+mn-ea"/>
                <a:cs typeface="Times New Roman" pitchFamily="18" charset="0"/>
              </a:rPr>
              <a:t>, T., Keller, K., &amp; </a:t>
            </a:r>
            <a:r>
              <a:rPr lang="en-US" sz="1200" kern="1200" dirty="0" err="1" smtClean="0">
                <a:solidFill>
                  <a:schemeClr val="tx1"/>
                </a:solidFill>
                <a:latin typeface="Times New Roman" pitchFamily="18" charset="0"/>
                <a:ea typeface="+mn-ea"/>
                <a:cs typeface="Times New Roman" pitchFamily="18" charset="0"/>
              </a:rPr>
              <a:t>Locsin</a:t>
            </a:r>
            <a:r>
              <a:rPr lang="en-US" sz="1200" kern="1200" dirty="0" smtClean="0">
                <a:solidFill>
                  <a:schemeClr val="tx1"/>
                </a:solidFill>
                <a:latin typeface="Times New Roman" pitchFamily="18" charset="0"/>
                <a:ea typeface="+mn-ea"/>
                <a:cs typeface="Times New Roman" pitchFamily="18" charset="0"/>
              </a:rPr>
              <a:t>, R., (2010). Valuing caring behaviors within simulated emergent nursing situations. In </a:t>
            </a:r>
            <a:r>
              <a:rPr lang="en-US" sz="1200" i="1" kern="1200" dirty="0" smtClean="0">
                <a:solidFill>
                  <a:schemeClr val="tx1"/>
                </a:solidFill>
                <a:latin typeface="Times New Roman" pitchFamily="18" charset="0"/>
                <a:ea typeface="+mn-ea"/>
                <a:cs typeface="Times New Roman" pitchFamily="18" charset="0"/>
              </a:rPr>
              <a:t>International Journal of 	Human Caring, 14</a:t>
            </a:r>
            <a:r>
              <a:rPr lang="en-US" sz="1200" kern="1200" dirty="0" smtClean="0">
                <a:solidFill>
                  <a:schemeClr val="tx1"/>
                </a:solidFill>
                <a:latin typeface="Times New Roman" pitchFamily="18" charset="0"/>
                <a:ea typeface="+mn-ea"/>
                <a:cs typeface="Times New Roman" pitchFamily="18" charset="0"/>
              </a:rPr>
              <a:t>(2), 23-29.</a:t>
            </a:r>
          </a:p>
          <a:p>
            <a:r>
              <a:rPr lang="en-US" sz="1200" i="1" kern="1200" dirty="0" smtClean="0">
                <a:solidFill>
                  <a:schemeClr val="tx1"/>
                </a:solidFill>
                <a:latin typeface="Times New Roman" pitchFamily="18" charset="0"/>
                <a:ea typeface="+mn-ea"/>
                <a:cs typeface="Times New Roman" pitchFamily="18" charset="0"/>
              </a:rPr>
              <a:t> </a:t>
            </a:r>
            <a:r>
              <a:rPr lang="en-US" sz="1200" kern="1200" dirty="0" err="1" smtClean="0">
                <a:solidFill>
                  <a:schemeClr val="tx1"/>
                </a:solidFill>
                <a:latin typeface="Times New Roman" pitchFamily="18" charset="0"/>
                <a:ea typeface="+mn-ea"/>
                <a:cs typeface="Times New Roman" pitchFamily="18" charset="0"/>
              </a:rPr>
              <a:t>Windle</a:t>
            </a:r>
            <a:r>
              <a:rPr lang="en-US" sz="1200" kern="1200" dirty="0" smtClean="0">
                <a:solidFill>
                  <a:schemeClr val="tx1"/>
                </a:solidFill>
                <a:latin typeface="Times New Roman" pitchFamily="18" charset="0"/>
                <a:ea typeface="+mn-ea"/>
                <a:cs typeface="Times New Roman" pitchFamily="18" charset="0"/>
              </a:rPr>
              <a:t>, P., Kwan, M., Warwick, H., </a:t>
            </a:r>
            <a:r>
              <a:rPr lang="en-US" sz="1200" kern="1200" dirty="0" err="1" smtClean="0">
                <a:solidFill>
                  <a:schemeClr val="tx1"/>
                </a:solidFill>
                <a:latin typeface="Times New Roman" pitchFamily="18" charset="0"/>
                <a:ea typeface="+mn-ea"/>
                <a:cs typeface="Times New Roman" pitchFamily="18" charset="0"/>
              </a:rPr>
              <a:t>Sibayan</a:t>
            </a:r>
            <a:r>
              <a:rPr lang="en-US" sz="1200" kern="1200" dirty="0" smtClean="0">
                <a:solidFill>
                  <a:schemeClr val="tx1"/>
                </a:solidFill>
                <a:latin typeface="Times New Roman" pitchFamily="18" charset="0"/>
                <a:ea typeface="+mn-ea"/>
                <a:cs typeface="Times New Roman" pitchFamily="18" charset="0"/>
              </a:rPr>
              <a:t>, A., Espiritu, C., &amp; </a:t>
            </a:r>
            <a:r>
              <a:rPr lang="en-US" sz="1200" kern="1200" dirty="0" err="1" smtClean="0">
                <a:solidFill>
                  <a:schemeClr val="tx1"/>
                </a:solidFill>
                <a:latin typeface="Times New Roman" pitchFamily="18" charset="0"/>
                <a:ea typeface="+mn-ea"/>
                <a:cs typeface="Times New Roman" pitchFamily="18" charset="0"/>
              </a:rPr>
              <a:t>Vergara</a:t>
            </a:r>
            <a:r>
              <a:rPr lang="en-US" sz="1200" kern="1200" dirty="0" smtClean="0">
                <a:solidFill>
                  <a:schemeClr val="tx1"/>
                </a:solidFill>
                <a:latin typeface="Times New Roman" pitchFamily="18" charset="0"/>
                <a:ea typeface="+mn-ea"/>
                <a:cs typeface="Times New Roman" pitchFamily="18" charset="0"/>
              </a:rPr>
              <a:t>, J. (2006). Comparison of </a:t>
            </a:r>
            <a:r>
              <a:rPr lang="en-US" sz="1200" kern="1200" dirty="0" err="1" smtClean="0">
                <a:solidFill>
                  <a:schemeClr val="tx1"/>
                </a:solidFill>
                <a:latin typeface="Times New Roman" pitchFamily="18" charset="0"/>
                <a:ea typeface="+mn-ea"/>
                <a:cs typeface="Times New Roman" pitchFamily="18" charset="0"/>
              </a:rPr>
              <a:t>bacteriostatic</a:t>
            </a:r>
            <a:r>
              <a:rPr lang="en-US" sz="1200" kern="1200" dirty="0" smtClean="0">
                <a:solidFill>
                  <a:schemeClr val="tx1"/>
                </a:solidFill>
                <a:latin typeface="Times New Roman" pitchFamily="18" charset="0"/>
                <a:ea typeface="+mn-ea"/>
                <a:cs typeface="Times New Roman" pitchFamily="18" charset="0"/>
              </a:rPr>
              <a:t> normal saline and </a:t>
            </a:r>
            <a:r>
              <a:rPr lang="en-US" sz="1200" kern="1200" dirty="0" err="1" smtClean="0">
                <a:solidFill>
                  <a:schemeClr val="tx1"/>
                </a:solidFill>
                <a:latin typeface="Times New Roman" pitchFamily="18" charset="0"/>
                <a:ea typeface="+mn-ea"/>
                <a:cs typeface="Times New Roman" pitchFamily="18" charset="0"/>
              </a:rPr>
              <a:t>lidocaine</a:t>
            </a:r>
            <a:r>
              <a:rPr lang="en-US" sz="1200" kern="1200" dirty="0" smtClean="0">
                <a:solidFill>
                  <a:schemeClr val="tx1"/>
                </a:solidFill>
                <a:latin typeface="Times New Roman" pitchFamily="18" charset="0"/>
                <a:ea typeface="+mn-ea"/>
                <a:cs typeface="Times New Roman" pitchFamily="18" charset="0"/>
              </a:rPr>
              <a:t> used as 	</a:t>
            </a:r>
            <a:r>
              <a:rPr lang="en-US" sz="1200" kern="1200" dirty="0" err="1" smtClean="0">
                <a:solidFill>
                  <a:schemeClr val="tx1"/>
                </a:solidFill>
                <a:latin typeface="Times New Roman" pitchFamily="18" charset="0"/>
                <a:ea typeface="+mn-ea"/>
                <a:cs typeface="Times New Roman" pitchFamily="18" charset="0"/>
              </a:rPr>
              <a:t>intradermal</a:t>
            </a:r>
            <a:r>
              <a:rPr lang="en-US" sz="1200" kern="1200" dirty="0" smtClean="0">
                <a:solidFill>
                  <a:schemeClr val="tx1"/>
                </a:solidFill>
                <a:latin typeface="Times New Roman" pitchFamily="18" charset="0"/>
                <a:ea typeface="+mn-ea"/>
                <a:cs typeface="Times New Roman" pitchFamily="18" charset="0"/>
              </a:rPr>
              <a:t> 	anesthesia for the placement of intravenous lines. In </a:t>
            </a:r>
            <a:r>
              <a:rPr lang="en-US" sz="1200" i="1" kern="1200" dirty="0" smtClean="0">
                <a:solidFill>
                  <a:schemeClr val="tx1"/>
                </a:solidFill>
                <a:latin typeface="Times New Roman" pitchFamily="18" charset="0"/>
                <a:ea typeface="+mn-ea"/>
                <a:cs typeface="Times New Roman" pitchFamily="18" charset="0"/>
              </a:rPr>
              <a:t>Journal of </a:t>
            </a:r>
            <a:r>
              <a:rPr lang="en-US" sz="1200" i="1" kern="1200" dirty="0" err="1" smtClean="0">
                <a:solidFill>
                  <a:schemeClr val="tx1"/>
                </a:solidFill>
                <a:latin typeface="Times New Roman" pitchFamily="18" charset="0"/>
                <a:ea typeface="+mn-ea"/>
                <a:cs typeface="Times New Roman" pitchFamily="18" charset="0"/>
              </a:rPr>
              <a:t>PeriAnesthesia</a:t>
            </a:r>
            <a:r>
              <a:rPr lang="en-US" sz="1200" i="1" kern="1200" dirty="0" smtClean="0">
                <a:solidFill>
                  <a:schemeClr val="tx1"/>
                </a:solidFill>
                <a:latin typeface="Times New Roman" pitchFamily="18" charset="0"/>
                <a:ea typeface="+mn-ea"/>
                <a:cs typeface="Times New Roman" pitchFamily="18" charset="0"/>
              </a:rPr>
              <a:t> Nursing, 21</a:t>
            </a:r>
            <a:r>
              <a:rPr lang="en-US" sz="1200" kern="1200" dirty="0" smtClean="0">
                <a:solidFill>
                  <a:schemeClr val="tx1"/>
                </a:solidFill>
                <a:latin typeface="Times New Roman" pitchFamily="18" charset="0"/>
                <a:ea typeface="+mn-ea"/>
                <a:cs typeface="Times New Roman" pitchFamily="18" charset="0"/>
              </a:rPr>
              <a:t>(4), 251-258.   </a:t>
            </a:r>
          </a:p>
          <a:p>
            <a:endParaRPr lang="en-US" dirty="0"/>
          </a:p>
        </p:txBody>
      </p:sp>
      <p:sp>
        <p:nvSpPr>
          <p:cNvPr id="4" name="Slide Number Placeholder 3"/>
          <p:cNvSpPr>
            <a:spLocks noGrp="1"/>
          </p:cNvSpPr>
          <p:nvPr>
            <p:ph type="sldNum" sz="quarter" idx="10"/>
          </p:nvPr>
        </p:nvSpPr>
        <p:spPr/>
        <p:txBody>
          <a:bodyPr/>
          <a:lstStyle/>
          <a:p>
            <a:fld id="{2430E459-FE48-49A4-9C4A-AC12100F4E3D}" type="slidenum">
              <a:rPr lang="en-US" smtClean="0"/>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err="1" smtClean="0">
                <a:solidFill>
                  <a:schemeClr val="tx1"/>
                </a:solidFill>
                <a:latin typeface="Times New Roman" pitchFamily="18" charset="0"/>
                <a:ea typeface="+mn-ea"/>
                <a:cs typeface="Times New Roman" pitchFamily="18" charset="0"/>
              </a:rPr>
              <a:t>Eggenberger</a:t>
            </a:r>
            <a:r>
              <a:rPr lang="en-US" sz="1200" kern="1200" dirty="0" smtClean="0">
                <a:solidFill>
                  <a:schemeClr val="tx1"/>
                </a:solidFill>
                <a:latin typeface="Times New Roman" pitchFamily="18" charset="0"/>
                <a:ea typeface="+mn-ea"/>
                <a:cs typeface="Times New Roman" pitchFamily="18" charset="0"/>
              </a:rPr>
              <a:t>, T., Keller, K., &amp; </a:t>
            </a:r>
            <a:r>
              <a:rPr lang="en-US" sz="1200" kern="1200" dirty="0" err="1" smtClean="0">
                <a:solidFill>
                  <a:schemeClr val="tx1"/>
                </a:solidFill>
                <a:latin typeface="Times New Roman" pitchFamily="18" charset="0"/>
                <a:ea typeface="+mn-ea"/>
                <a:cs typeface="Times New Roman" pitchFamily="18" charset="0"/>
              </a:rPr>
              <a:t>Locsin</a:t>
            </a:r>
            <a:r>
              <a:rPr lang="en-US" sz="1200" kern="1200" dirty="0" smtClean="0">
                <a:solidFill>
                  <a:schemeClr val="tx1"/>
                </a:solidFill>
                <a:latin typeface="Times New Roman" pitchFamily="18" charset="0"/>
                <a:ea typeface="+mn-ea"/>
                <a:cs typeface="Times New Roman" pitchFamily="18" charset="0"/>
              </a:rPr>
              <a:t>, R., (2010). Valuing caring behaviors within simulated emergent nursing situations. In </a:t>
            </a:r>
            <a:r>
              <a:rPr lang="en-US" sz="1200" i="1" kern="1200" dirty="0" smtClean="0">
                <a:solidFill>
                  <a:schemeClr val="tx1"/>
                </a:solidFill>
                <a:latin typeface="Times New Roman" pitchFamily="18" charset="0"/>
                <a:ea typeface="+mn-ea"/>
                <a:cs typeface="Times New Roman" pitchFamily="18" charset="0"/>
              </a:rPr>
              <a:t>International Journal of 	Human Caring, 14</a:t>
            </a:r>
            <a:r>
              <a:rPr lang="en-US" sz="1200" kern="1200" dirty="0" smtClean="0">
                <a:solidFill>
                  <a:schemeClr val="tx1"/>
                </a:solidFill>
                <a:latin typeface="Times New Roman" pitchFamily="18" charset="0"/>
                <a:ea typeface="+mn-ea"/>
                <a:cs typeface="Times New Roman" pitchFamily="18" charset="0"/>
              </a:rPr>
              <a:t>(2), 23-29.</a:t>
            </a:r>
          </a:p>
          <a:p>
            <a:r>
              <a:rPr lang="en-US" sz="1200" i="1" kern="1200" dirty="0" smtClean="0">
                <a:solidFill>
                  <a:schemeClr val="tx1"/>
                </a:solidFill>
                <a:latin typeface="Times New Roman" pitchFamily="18" charset="0"/>
                <a:ea typeface="+mn-ea"/>
                <a:cs typeface="Times New Roman" pitchFamily="18" charset="0"/>
              </a:rPr>
              <a:t> </a:t>
            </a:r>
            <a:r>
              <a:rPr lang="en-US" sz="1200" kern="1200" dirty="0" err="1" smtClean="0">
                <a:solidFill>
                  <a:schemeClr val="tx1"/>
                </a:solidFill>
                <a:latin typeface="Times New Roman" pitchFamily="18" charset="0"/>
                <a:ea typeface="+mn-ea"/>
                <a:cs typeface="Times New Roman" pitchFamily="18" charset="0"/>
              </a:rPr>
              <a:t>Windle</a:t>
            </a:r>
            <a:r>
              <a:rPr lang="en-US" sz="1200" kern="1200" dirty="0" smtClean="0">
                <a:solidFill>
                  <a:schemeClr val="tx1"/>
                </a:solidFill>
                <a:latin typeface="Times New Roman" pitchFamily="18" charset="0"/>
                <a:ea typeface="+mn-ea"/>
                <a:cs typeface="Times New Roman" pitchFamily="18" charset="0"/>
              </a:rPr>
              <a:t>, P., Kwan, M., Warwick, H., </a:t>
            </a:r>
            <a:r>
              <a:rPr lang="en-US" sz="1200" kern="1200" dirty="0" err="1" smtClean="0">
                <a:solidFill>
                  <a:schemeClr val="tx1"/>
                </a:solidFill>
                <a:latin typeface="Times New Roman" pitchFamily="18" charset="0"/>
                <a:ea typeface="+mn-ea"/>
                <a:cs typeface="Times New Roman" pitchFamily="18" charset="0"/>
              </a:rPr>
              <a:t>Sibayan</a:t>
            </a:r>
            <a:r>
              <a:rPr lang="en-US" sz="1200" kern="1200" dirty="0" smtClean="0">
                <a:solidFill>
                  <a:schemeClr val="tx1"/>
                </a:solidFill>
                <a:latin typeface="Times New Roman" pitchFamily="18" charset="0"/>
                <a:ea typeface="+mn-ea"/>
                <a:cs typeface="Times New Roman" pitchFamily="18" charset="0"/>
              </a:rPr>
              <a:t>, A., Espiritu, C., &amp; </a:t>
            </a:r>
            <a:r>
              <a:rPr lang="en-US" sz="1200" kern="1200" dirty="0" err="1" smtClean="0">
                <a:solidFill>
                  <a:schemeClr val="tx1"/>
                </a:solidFill>
                <a:latin typeface="Times New Roman" pitchFamily="18" charset="0"/>
                <a:ea typeface="+mn-ea"/>
                <a:cs typeface="Times New Roman" pitchFamily="18" charset="0"/>
              </a:rPr>
              <a:t>Vergara</a:t>
            </a:r>
            <a:r>
              <a:rPr lang="en-US" sz="1200" kern="1200" dirty="0" smtClean="0">
                <a:solidFill>
                  <a:schemeClr val="tx1"/>
                </a:solidFill>
                <a:latin typeface="Times New Roman" pitchFamily="18" charset="0"/>
                <a:ea typeface="+mn-ea"/>
                <a:cs typeface="Times New Roman" pitchFamily="18" charset="0"/>
              </a:rPr>
              <a:t>, J. (2006). Comparison of </a:t>
            </a:r>
            <a:r>
              <a:rPr lang="en-US" sz="1200" kern="1200" dirty="0" err="1" smtClean="0">
                <a:solidFill>
                  <a:schemeClr val="tx1"/>
                </a:solidFill>
                <a:latin typeface="Times New Roman" pitchFamily="18" charset="0"/>
                <a:ea typeface="+mn-ea"/>
                <a:cs typeface="Times New Roman" pitchFamily="18" charset="0"/>
              </a:rPr>
              <a:t>bacteriostatic</a:t>
            </a:r>
            <a:r>
              <a:rPr lang="en-US" sz="1200" kern="1200" dirty="0" smtClean="0">
                <a:solidFill>
                  <a:schemeClr val="tx1"/>
                </a:solidFill>
                <a:latin typeface="Times New Roman" pitchFamily="18" charset="0"/>
                <a:ea typeface="+mn-ea"/>
                <a:cs typeface="Times New Roman" pitchFamily="18" charset="0"/>
              </a:rPr>
              <a:t> normal saline and </a:t>
            </a:r>
            <a:r>
              <a:rPr lang="en-US" sz="1200" kern="1200" dirty="0" err="1" smtClean="0">
                <a:solidFill>
                  <a:schemeClr val="tx1"/>
                </a:solidFill>
                <a:latin typeface="Times New Roman" pitchFamily="18" charset="0"/>
                <a:ea typeface="+mn-ea"/>
                <a:cs typeface="Times New Roman" pitchFamily="18" charset="0"/>
              </a:rPr>
              <a:t>lidocaine</a:t>
            </a:r>
            <a:r>
              <a:rPr lang="en-US" sz="1200" kern="1200" dirty="0" smtClean="0">
                <a:solidFill>
                  <a:schemeClr val="tx1"/>
                </a:solidFill>
                <a:latin typeface="Times New Roman" pitchFamily="18" charset="0"/>
                <a:ea typeface="+mn-ea"/>
                <a:cs typeface="Times New Roman" pitchFamily="18" charset="0"/>
              </a:rPr>
              <a:t> used as 	</a:t>
            </a:r>
            <a:r>
              <a:rPr lang="en-US" sz="1200" kern="1200" dirty="0" err="1" smtClean="0">
                <a:solidFill>
                  <a:schemeClr val="tx1"/>
                </a:solidFill>
                <a:latin typeface="Times New Roman" pitchFamily="18" charset="0"/>
                <a:ea typeface="+mn-ea"/>
                <a:cs typeface="Times New Roman" pitchFamily="18" charset="0"/>
              </a:rPr>
              <a:t>intradermal</a:t>
            </a:r>
            <a:r>
              <a:rPr lang="en-US" sz="1200" kern="1200" dirty="0" smtClean="0">
                <a:solidFill>
                  <a:schemeClr val="tx1"/>
                </a:solidFill>
                <a:latin typeface="Times New Roman" pitchFamily="18" charset="0"/>
                <a:ea typeface="+mn-ea"/>
                <a:cs typeface="Times New Roman" pitchFamily="18" charset="0"/>
              </a:rPr>
              <a:t> 	anesthesia for the placement of intravenous lines. In </a:t>
            </a:r>
            <a:r>
              <a:rPr lang="en-US" sz="1200" i="1" kern="1200" dirty="0" smtClean="0">
                <a:solidFill>
                  <a:schemeClr val="tx1"/>
                </a:solidFill>
                <a:latin typeface="Times New Roman" pitchFamily="18" charset="0"/>
                <a:ea typeface="+mn-ea"/>
                <a:cs typeface="Times New Roman" pitchFamily="18" charset="0"/>
              </a:rPr>
              <a:t>Journal of </a:t>
            </a:r>
            <a:r>
              <a:rPr lang="en-US" sz="1200" i="1" kern="1200" dirty="0" err="1" smtClean="0">
                <a:solidFill>
                  <a:schemeClr val="tx1"/>
                </a:solidFill>
                <a:latin typeface="Times New Roman" pitchFamily="18" charset="0"/>
                <a:ea typeface="+mn-ea"/>
                <a:cs typeface="Times New Roman" pitchFamily="18" charset="0"/>
              </a:rPr>
              <a:t>PeriAnesthesia</a:t>
            </a:r>
            <a:r>
              <a:rPr lang="en-US" sz="1200" i="1" kern="1200" dirty="0" smtClean="0">
                <a:solidFill>
                  <a:schemeClr val="tx1"/>
                </a:solidFill>
                <a:latin typeface="Times New Roman" pitchFamily="18" charset="0"/>
                <a:ea typeface="+mn-ea"/>
                <a:cs typeface="Times New Roman" pitchFamily="18" charset="0"/>
              </a:rPr>
              <a:t> Nursing, 21</a:t>
            </a:r>
            <a:r>
              <a:rPr lang="en-US" sz="1200" kern="1200" dirty="0" smtClean="0">
                <a:solidFill>
                  <a:schemeClr val="tx1"/>
                </a:solidFill>
                <a:latin typeface="Times New Roman" pitchFamily="18" charset="0"/>
                <a:ea typeface="+mn-ea"/>
                <a:cs typeface="Times New Roman" pitchFamily="18" charset="0"/>
              </a:rPr>
              <a:t>(4), 251-258.   </a:t>
            </a:r>
          </a:p>
          <a:p>
            <a:endParaRPr lang="en-US" dirty="0"/>
          </a:p>
        </p:txBody>
      </p:sp>
      <p:sp>
        <p:nvSpPr>
          <p:cNvPr id="4" name="Slide Number Placeholder 3"/>
          <p:cNvSpPr>
            <a:spLocks noGrp="1"/>
          </p:cNvSpPr>
          <p:nvPr>
            <p:ph type="sldNum" sz="quarter" idx="10"/>
          </p:nvPr>
        </p:nvSpPr>
        <p:spPr/>
        <p:txBody>
          <a:bodyPr/>
          <a:lstStyle/>
          <a:p>
            <a:fld id="{2430E459-FE48-49A4-9C4A-AC12100F4E3D}" type="slidenum">
              <a:rPr lang="en-US" smtClean="0"/>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err="1" smtClean="0">
                <a:solidFill>
                  <a:schemeClr val="tx1"/>
                </a:solidFill>
                <a:latin typeface="Times New Roman" pitchFamily="18" charset="0"/>
                <a:ea typeface="+mn-ea"/>
                <a:cs typeface="Times New Roman" pitchFamily="18" charset="0"/>
              </a:rPr>
              <a:t>Eggenberger</a:t>
            </a:r>
            <a:r>
              <a:rPr lang="en-US" sz="1200" kern="1200" dirty="0" smtClean="0">
                <a:solidFill>
                  <a:schemeClr val="tx1"/>
                </a:solidFill>
                <a:latin typeface="Times New Roman" pitchFamily="18" charset="0"/>
                <a:ea typeface="+mn-ea"/>
                <a:cs typeface="Times New Roman" pitchFamily="18" charset="0"/>
              </a:rPr>
              <a:t>, T., Keller, K., &amp; </a:t>
            </a:r>
            <a:r>
              <a:rPr lang="en-US" sz="1200" kern="1200" dirty="0" err="1" smtClean="0">
                <a:solidFill>
                  <a:schemeClr val="tx1"/>
                </a:solidFill>
                <a:latin typeface="Times New Roman" pitchFamily="18" charset="0"/>
                <a:ea typeface="+mn-ea"/>
                <a:cs typeface="Times New Roman" pitchFamily="18" charset="0"/>
              </a:rPr>
              <a:t>Locsin</a:t>
            </a:r>
            <a:r>
              <a:rPr lang="en-US" sz="1200" kern="1200" dirty="0" smtClean="0">
                <a:solidFill>
                  <a:schemeClr val="tx1"/>
                </a:solidFill>
                <a:latin typeface="Times New Roman" pitchFamily="18" charset="0"/>
                <a:ea typeface="+mn-ea"/>
                <a:cs typeface="Times New Roman" pitchFamily="18" charset="0"/>
              </a:rPr>
              <a:t>, R., (2010). Valuing caring behaviors within simulated emergent nursing situations. In </a:t>
            </a:r>
            <a:r>
              <a:rPr lang="en-US" sz="1200" i="1" kern="1200" dirty="0" smtClean="0">
                <a:solidFill>
                  <a:schemeClr val="tx1"/>
                </a:solidFill>
                <a:latin typeface="Times New Roman" pitchFamily="18" charset="0"/>
                <a:ea typeface="+mn-ea"/>
                <a:cs typeface="Times New Roman" pitchFamily="18" charset="0"/>
              </a:rPr>
              <a:t>International Journal of 	Human Caring, 14</a:t>
            </a:r>
            <a:r>
              <a:rPr lang="en-US" sz="1200" kern="1200" dirty="0" smtClean="0">
                <a:solidFill>
                  <a:schemeClr val="tx1"/>
                </a:solidFill>
                <a:latin typeface="Times New Roman" pitchFamily="18" charset="0"/>
                <a:ea typeface="+mn-ea"/>
                <a:cs typeface="Times New Roman" pitchFamily="18" charset="0"/>
              </a:rPr>
              <a:t>(2), 23-29.</a:t>
            </a:r>
          </a:p>
          <a:p>
            <a:r>
              <a:rPr lang="en-US" sz="1200" i="1" kern="1200" dirty="0" smtClean="0">
                <a:solidFill>
                  <a:schemeClr val="tx1"/>
                </a:solidFill>
                <a:latin typeface="Times New Roman" pitchFamily="18" charset="0"/>
                <a:ea typeface="+mn-ea"/>
                <a:cs typeface="Times New Roman" pitchFamily="18" charset="0"/>
              </a:rPr>
              <a:t> </a:t>
            </a:r>
            <a:r>
              <a:rPr lang="en-US" sz="1200" kern="1200" dirty="0" err="1" smtClean="0">
                <a:solidFill>
                  <a:schemeClr val="tx1"/>
                </a:solidFill>
                <a:latin typeface="Times New Roman" pitchFamily="18" charset="0"/>
                <a:ea typeface="+mn-ea"/>
                <a:cs typeface="Times New Roman" pitchFamily="18" charset="0"/>
              </a:rPr>
              <a:t>Windle</a:t>
            </a:r>
            <a:r>
              <a:rPr lang="en-US" sz="1200" kern="1200" dirty="0" smtClean="0">
                <a:solidFill>
                  <a:schemeClr val="tx1"/>
                </a:solidFill>
                <a:latin typeface="Times New Roman" pitchFamily="18" charset="0"/>
                <a:ea typeface="+mn-ea"/>
                <a:cs typeface="Times New Roman" pitchFamily="18" charset="0"/>
              </a:rPr>
              <a:t>, P., Kwan, M., Warwick, H., </a:t>
            </a:r>
            <a:r>
              <a:rPr lang="en-US" sz="1200" kern="1200" dirty="0" err="1" smtClean="0">
                <a:solidFill>
                  <a:schemeClr val="tx1"/>
                </a:solidFill>
                <a:latin typeface="Times New Roman" pitchFamily="18" charset="0"/>
                <a:ea typeface="+mn-ea"/>
                <a:cs typeface="Times New Roman" pitchFamily="18" charset="0"/>
              </a:rPr>
              <a:t>Sibayan</a:t>
            </a:r>
            <a:r>
              <a:rPr lang="en-US" sz="1200" kern="1200" dirty="0" smtClean="0">
                <a:solidFill>
                  <a:schemeClr val="tx1"/>
                </a:solidFill>
                <a:latin typeface="Times New Roman" pitchFamily="18" charset="0"/>
                <a:ea typeface="+mn-ea"/>
                <a:cs typeface="Times New Roman" pitchFamily="18" charset="0"/>
              </a:rPr>
              <a:t>, A., Espiritu, C., &amp; </a:t>
            </a:r>
            <a:r>
              <a:rPr lang="en-US" sz="1200" kern="1200" dirty="0" err="1" smtClean="0">
                <a:solidFill>
                  <a:schemeClr val="tx1"/>
                </a:solidFill>
                <a:latin typeface="Times New Roman" pitchFamily="18" charset="0"/>
                <a:ea typeface="+mn-ea"/>
                <a:cs typeface="Times New Roman" pitchFamily="18" charset="0"/>
              </a:rPr>
              <a:t>Vergara</a:t>
            </a:r>
            <a:r>
              <a:rPr lang="en-US" sz="1200" kern="1200" dirty="0" smtClean="0">
                <a:solidFill>
                  <a:schemeClr val="tx1"/>
                </a:solidFill>
                <a:latin typeface="Times New Roman" pitchFamily="18" charset="0"/>
                <a:ea typeface="+mn-ea"/>
                <a:cs typeface="Times New Roman" pitchFamily="18" charset="0"/>
              </a:rPr>
              <a:t>, J. (2006). Comparison of </a:t>
            </a:r>
            <a:r>
              <a:rPr lang="en-US" sz="1200" kern="1200" dirty="0" err="1" smtClean="0">
                <a:solidFill>
                  <a:schemeClr val="tx1"/>
                </a:solidFill>
                <a:latin typeface="Times New Roman" pitchFamily="18" charset="0"/>
                <a:ea typeface="+mn-ea"/>
                <a:cs typeface="Times New Roman" pitchFamily="18" charset="0"/>
              </a:rPr>
              <a:t>bacteriostatic</a:t>
            </a:r>
            <a:r>
              <a:rPr lang="en-US" sz="1200" kern="1200" dirty="0" smtClean="0">
                <a:solidFill>
                  <a:schemeClr val="tx1"/>
                </a:solidFill>
                <a:latin typeface="Times New Roman" pitchFamily="18" charset="0"/>
                <a:ea typeface="+mn-ea"/>
                <a:cs typeface="Times New Roman" pitchFamily="18" charset="0"/>
              </a:rPr>
              <a:t> normal saline and </a:t>
            </a:r>
            <a:r>
              <a:rPr lang="en-US" sz="1200" kern="1200" dirty="0" err="1" smtClean="0">
                <a:solidFill>
                  <a:schemeClr val="tx1"/>
                </a:solidFill>
                <a:latin typeface="Times New Roman" pitchFamily="18" charset="0"/>
                <a:ea typeface="+mn-ea"/>
                <a:cs typeface="Times New Roman" pitchFamily="18" charset="0"/>
              </a:rPr>
              <a:t>lidocaine</a:t>
            </a:r>
            <a:r>
              <a:rPr lang="en-US" sz="1200" kern="1200" dirty="0" smtClean="0">
                <a:solidFill>
                  <a:schemeClr val="tx1"/>
                </a:solidFill>
                <a:latin typeface="Times New Roman" pitchFamily="18" charset="0"/>
                <a:ea typeface="+mn-ea"/>
                <a:cs typeface="Times New Roman" pitchFamily="18" charset="0"/>
              </a:rPr>
              <a:t> used as 	</a:t>
            </a:r>
            <a:r>
              <a:rPr lang="en-US" sz="1200" kern="1200" dirty="0" err="1" smtClean="0">
                <a:solidFill>
                  <a:schemeClr val="tx1"/>
                </a:solidFill>
                <a:latin typeface="Times New Roman" pitchFamily="18" charset="0"/>
                <a:ea typeface="+mn-ea"/>
                <a:cs typeface="Times New Roman" pitchFamily="18" charset="0"/>
              </a:rPr>
              <a:t>intradermal</a:t>
            </a:r>
            <a:r>
              <a:rPr lang="en-US" sz="1200" kern="1200" dirty="0" smtClean="0">
                <a:solidFill>
                  <a:schemeClr val="tx1"/>
                </a:solidFill>
                <a:latin typeface="Times New Roman" pitchFamily="18" charset="0"/>
                <a:ea typeface="+mn-ea"/>
                <a:cs typeface="Times New Roman" pitchFamily="18" charset="0"/>
              </a:rPr>
              <a:t> 	anesthesia for the placement of intravenous lines. In </a:t>
            </a:r>
            <a:r>
              <a:rPr lang="en-US" sz="1200" i="1" kern="1200" dirty="0" smtClean="0">
                <a:solidFill>
                  <a:schemeClr val="tx1"/>
                </a:solidFill>
                <a:latin typeface="Times New Roman" pitchFamily="18" charset="0"/>
                <a:ea typeface="+mn-ea"/>
                <a:cs typeface="Times New Roman" pitchFamily="18" charset="0"/>
              </a:rPr>
              <a:t>Journal of </a:t>
            </a:r>
            <a:r>
              <a:rPr lang="en-US" sz="1200" i="1" kern="1200" dirty="0" err="1" smtClean="0">
                <a:solidFill>
                  <a:schemeClr val="tx1"/>
                </a:solidFill>
                <a:latin typeface="Times New Roman" pitchFamily="18" charset="0"/>
                <a:ea typeface="+mn-ea"/>
                <a:cs typeface="Times New Roman" pitchFamily="18" charset="0"/>
              </a:rPr>
              <a:t>PeriAnesthesia</a:t>
            </a:r>
            <a:r>
              <a:rPr lang="en-US" sz="1200" i="1" kern="1200" dirty="0" smtClean="0">
                <a:solidFill>
                  <a:schemeClr val="tx1"/>
                </a:solidFill>
                <a:latin typeface="Times New Roman" pitchFamily="18" charset="0"/>
                <a:ea typeface="+mn-ea"/>
                <a:cs typeface="Times New Roman" pitchFamily="18" charset="0"/>
              </a:rPr>
              <a:t> Nursing, 21</a:t>
            </a:r>
            <a:r>
              <a:rPr lang="en-US" sz="1200" kern="1200" dirty="0" smtClean="0">
                <a:solidFill>
                  <a:schemeClr val="tx1"/>
                </a:solidFill>
                <a:latin typeface="Times New Roman" pitchFamily="18" charset="0"/>
                <a:ea typeface="+mn-ea"/>
                <a:cs typeface="Times New Roman" pitchFamily="18" charset="0"/>
              </a:rPr>
              <a:t>(4), 251-258.   </a:t>
            </a:r>
          </a:p>
          <a:p>
            <a:endParaRPr lang="en-US" dirty="0"/>
          </a:p>
        </p:txBody>
      </p:sp>
      <p:sp>
        <p:nvSpPr>
          <p:cNvPr id="4" name="Slide Number Placeholder 3"/>
          <p:cNvSpPr>
            <a:spLocks noGrp="1"/>
          </p:cNvSpPr>
          <p:nvPr>
            <p:ph type="sldNum" sz="quarter" idx="10"/>
          </p:nvPr>
        </p:nvSpPr>
        <p:spPr/>
        <p:txBody>
          <a:bodyPr/>
          <a:lstStyle/>
          <a:p>
            <a:fld id="{2430E459-FE48-49A4-9C4A-AC12100F4E3D}" type="slidenum">
              <a:rPr lang="en-US" smtClean="0"/>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Burns, N., &amp; Grove, S. (2009). Ethics in research.</a:t>
            </a:r>
            <a:r>
              <a:rPr lang="en-US" sz="1200" i="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In </a:t>
            </a:r>
            <a:r>
              <a:rPr lang="en-US" sz="1200" i="1" kern="1200" dirty="0" smtClean="0">
                <a:solidFill>
                  <a:schemeClr val="tx1"/>
                </a:solidFill>
                <a:latin typeface="+mn-lt"/>
                <a:ea typeface="+mn-ea"/>
                <a:cs typeface="+mn-cs"/>
              </a:rPr>
              <a:t>The practice of nursing research: </a:t>
            </a:r>
            <a:endParaRPr lang="en-US" sz="1200" kern="1200" dirty="0" smtClean="0">
              <a:solidFill>
                <a:schemeClr val="tx1"/>
              </a:solidFill>
              <a:latin typeface="+mn-lt"/>
              <a:ea typeface="+mn-ea"/>
              <a:cs typeface="+mn-cs"/>
            </a:endParaRPr>
          </a:p>
          <a:p>
            <a:r>
              <a:rPr lang="en-US" sz="1200" i="1" kern="1200" dirty="0" smtClean="0">
                <a:solidFill>
                  <a:schemeClr val="tx1"/>
                </a:solidFill>
                <a:latin typeface="+mn-lt"/>
                <a:ea typeface="+mn-ea"/>
                <a:cs typeface="+mn-cs"/>
              </a:rPr>
              <a:t>	Appraisal, Synthesis, and generation of evidence </a:t>
            </a:r>
            <a:r>
              <a:rPr lang="en-US" sz="1200" kern="1200" dirty="0" smtClean="0">
                <a:solidFill>
                  <a:schemeClr val="tx1"/>
                </a:solidFill>
                <a:latin typeface="+mn-lt"/>
                <a:ea typeface="+mn-ea"/>
                <a:cs typeface="+mn-cs"/>
              </a:rPr>
              <a:t>(6</a:t>
            </a:r>
            <a:r>
              <a:rPr lang="en-US" sz="1200" kern="1200" baseline="30000" dirty="0" smtClean="0">
                <a:solidFill>
                  <a:schemeClr val="tx1"/>
                </a:solidFill>
                <a:latin typeface="+mn-lt"/>
                <a:ea typeface="+mn-ea"/>
                <a:cs typeface="+mn-cs"/>
              </a:rPr>
              <a:t>th</a:t>
            </a:r>
            <a:r>
              <a:rPr lang="en-US" sz="1200" kern="1200" dirty="0" smtClean="0">
                <a:solidFill>
                  <a:schemeClr val="tx1"/>
                </a:solidFill>
                <a:latin typeface="+mn-lt"/>
                <a:ea typeface="+mn-ea"/>
                <a:cs typeface="+mn-cs"/>
              </a:rPr>
              <a:t> ed.)</a:t>
            </a:r>
            <a:r>
              <a:rPr lang="en-US" sz="1200" i="1"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St.Louis</a:t>
            </a:r>
            <a:r>
              <a:rPr lang="en-US" sz="1200" kern="1200" dirty="0" smtClean="0">
                <a:solidFill>
                  <a:schemeClr val="tx1"/>
                </a:solidFill>
                <a:latin typeface="+mn-lt"/>
                <a:ea typeface="+mn-ea"/>
                <a:cs typeface="+mn-cs"/>
              </a:rPr>
              <a:t>, MO: Saunders </a:t>
            </a:r>
          </a:p>
          <a:p>
            <a:r>
              <a:rPr lang="en-US" sz="1200" kern="1200" dirty="0" smtClean="0">
                <a:solidFill>
                  <a:schemeClr val="tx1"/>
                </a:solidFill>
                <a:latin typeface="+mn-lt"/>
                <a:ea typeface="+mn-ea"/>
                <a:cs typeface="+mn-cs"/>
              </a:rPr>
              <a:t>	Elsevier.</a:t>
            </a:r>
          </a:p>
          <a:p>
            <a:r>
              <a:rPr lang="en-US" sz="1200" kern="1200" smtClean="0">
                <a:solidFill>
                  <a:schemeClr val="tx1"/>
                </a:solidFill>
                <a:latin typeface="Times New Roman" pitchFamily="18" charset="0"/>
                <a:ea typeface="+mn-ea"/>
                <a:cs typeface="Times New Roman" pitchFamily="18" charset="0"/>
              </a:rPr>
              <a:t>Eggenberger</a:t>
            </a:r>
            <a:r>
              <a:rPr lang="en-US" sz="1200" kern="1200" dirty="0" smtClean="0">
                <a:solidFill>
                  <a:schemeClr val="tx1"/>
                </a:solidFill>
                <a:latin typeface="Times New Roman" pitchFamily="18" charset="0"/>
                <a:ea typeface="+mn-ea"/>
                <a:cs typeface="Times New Roman" pitchFamily="18" charset="0"/>
              </a:rPr>
              <a:t>, T., Keller, K., &amp; </a:t>
            </a:r>
            <a:r>
              <a:rPr lang="en-US" sz="1200" kern="1200" dirty="0" err="1" smtClean="0">
                <a:solidFill>
                  <a:schemeClr val="tx1"/>
                </a:solidFill>
                <a:latin typeface="Times New Roman" pitchFamily="18" charset="0"/>
                <a:ea typeface="+mn-ea"/>
                <a:cs typeface="Times New Roman" pitchFamily="18" charset="0"/>
              </a:rPr>
              <a:t>Locsin</a:t>
            </a:r>
            <a:r>
              <a:rPr lang="en-US" sz="1200" kern="1200" dirty="0" smtClean="0">
                <a:solidFill>
                  <a:schemeClr val="tx1"/>
                </a:solidFill>
                <a:latin typeface="Times New Roman" pitchFamily="18" charset="0"/>
                <a:ea typeface="+mn-ea"/>
                <a:cs typeface="Times New Roman" pitchFamily="18" charset="0"/>
              </a:rPr>
              <a:t>, R., (2010). Valuing caring behaviors within simulated emergent nursing situations. In </a:t>
            </a:r>
            <a:r>
              <a:rPr lang="en-US" sz="1200" i="1" kern="1200" dirty="0" smtClean="0">
                <a:solidFill>
                  <a:schemeClr val="tx1"/>
                </a:solidFill>
                <a:latin typeface="Times New Roman" pitchFamily="18" charset="0"/>
                <a:ea typeface="+mn-ea"/>
                <a:cs typeface="Times New Roman" pitchFamily="18" charset="0"/>
              </a:rPr>
              <a:t>International Journal of 	Human Caring, 14</a:t>
            </a:r>
            <a:r>
              <a:rPr lang="en-US" sz="1200" kern="1200" dirty="0" smtClean="0">
                <a:solidFill>
                  <a:schemeClr val="tx1"/>
                </a:solidFill>
                <a:latin typeface="Times New Roman" pitchFamily="18" charset="0"/>
                <a:ea typeface="+mn-ea"/>
                <a:cs typeface="Times New Roman" pitchFamily="18" charset="0"/>
              </a:rPr>
              <a:t>(2), 23-29.</a:t>
            </a:r>
          </a:p>
          <a:p>
            <a:r>
              <a:rPr lang="en-US" sz="1200" i="1" kern="1200" dirty="0" smtClean="0">
                <a:solidFill>
                  <a:schemeClr val="tx1"/>
                </a:solidFill>
                <a:latin typeface="Times New Roman" pitchFamily="18" charset="0"/>
                <a:ea typeface="+mn-ea"/>
                <a:cs typeface="Times New Roman" pitchFamily="18" charset="0"/>
              </a:rPr>
              <a:t> </a:t>
            </a:r>
            <a:r>
              <a:rPr lang="en-US" sz="1200" kern="1200" dirty="0" err="1" smtClean="0">
                <a:solidFill>
                  <a:schemeClr val="tx1"/>
                </a:solidFill>
                <a:latin typeface="Times New Roman" pitchFamily="18" charset="0"/>
                <a:ea typeface="+mn-ea"/>
                <a:cs typeface="Times New Roman" pitchFamily="18" charset="0"/>
              </a:rPr>
              <a:t>Windle</a:t>
            </a:r>
            <a:r>
              <a:rPr lang="en-US" sz="1200" kern="1200" dirty="0" smtClean="0">
                <a:solidFill>
                  <a:schemeClr val="tx1"/>
                </a:solidFill>
                <a:latin typeface="Times New Roman" pitchFamily="18" charset="0"/>
                <a:ea typeface="+mn-ea"/>
                <a:cs typeface="Times New Roman" pitchFamily="18" charset="0"/>
              </a:rPr>
              <a:t>, P., Kwan, M., Warwick, H., </a:t>
            </a:r>
            <a:r>
              <a:rPr lang="en-US" sz="1200" kern="1200" dirty="0" err="1" smtClean="0">
                <a:solidFill>
                  <a:schemeClr val="tx1"/>
                </a:solidFill>
                <a:latin typeface="Times New Roman" pitchFamily="18" charset="0"/>
                <a:ea typeface="+mn-ea"/>
                <a:cs typeface="Times New Roman" pitchFamily="18" charset="0"/>
              </a:rPr>
              <a:t>Sibayan</a:t>
            </a:r>
            <a:r>
              <a:rPr lang="en-US" sz="1200" kern="1200" dirty="0" smtClean="0">
                <a:solidFill>
                  <a:schemeClr val="tx1"/>
                </a:solidFill>
                <a:latin typeface="Times New Roman" pitchFamily="18" charset="0"/>
                <a:ea typeface="+mn-ea"/>
                <a:cs typeface="Times New Roman" pitchFamily="18" charset="0"/>
              </a:rPr>
              <a:t>, A., Espiritu, C., &amp; </a:t>
            </a:r>
            <a:r>
              <a:rPr lang="en-US" sz="1200" kern="1200" dirty="0" err="1" smtClean="0">
                <a:solidFill>
                  <a:schemeClr val="tx1"/>
                </a:solidFill>
                <a:latin typeface="Times New Roman" pitchFamily="18" charset="0"/>
                <a:ea typeface="+mn-ea"/>
                <a:cs typeface="Times New Roman" pitchFamily="18" charset="0"/>
              </a:rPr>
              <a:t>Vergara</a:t>
            </a:r>
            <a:r>
              <a:rPr lang="en-US" sz="1200" kern="1200" dirty="0" smtClean="0">
                <a:solidFill>
                  <a:schemeClr val="tx1"/>
                </a:solidFill>
                <a:latin typeface="Times New Roman" pitchFamily="18" charset="0"/>
                <a:ea typeface="+mn-ea"/>
                <a:cs typeface="Times New Roman" pitchFamily="18" charset="0"/>
              </a:rPr>
              <a:t>, J. (2006). Comparison of </a:t>
            </a:r>
            <a:r>
              <a:rPr lang="en-US" sz="1200" kern="1200" dirty="0" err="1" smtClean="0">
                <a:solidFill>
                  <a:schemeClr val="tx1"/>
                </a:solidFill>
                <a:latin typeface="Times New Roman" pitchFamily="18" charset="0"/>
                <a:ea typeface="+mn-ea"/>
                <a:cs typeface="Times New Roman" pitchFamily="18" charset="0"/>
              </a:rPr>
              <a:t>bacteriostatic</a:t>
            </a:r>
            <a:r>
              <a:rPr lang="en-US" sz="1200" kern="1200" dirty="0" smtClean="0">
                <a:solidFill>
                  <a:schemeClr val="tx1"/>
                </a:solidFill>
                <a:latin typeface="Times New Roman" pitchFamily="18" charset="0"/>
                <a:ea typeface="+mn-ea"/>
                <a:cs typeface="Times New Roman" pitchFamily="18" charset="0"/>
              </a:rPr>
              <a:t> normal saline and </a:t>
            </a:r>
            <a:r>
              <a:rPr lang="en-US" sz="1200" kern="1200" dirty="0" err="1" smtClean="0">
                <a:solidFill>
                  <a:schemeClr val="tx1"/>
                </a:solidFill>
                <a:latin typeface="Times New Roman" pitchFamily="18" charset="0"/>
                <a:ea typeface="+mn-ea"/>
                <a:cs typeface="Times New Roman" pitchFamily="18" charset="0"/>
              </a:rPr>
              <a:t>lidocaine</a:t>
            </a:r>
            <a:r>
              <a:rPr lang="en-US" sz="1200" kern="1200" dirty="0" smtClean="0">
                <a:solidFill>
                  <a:schemeClr val="tx1"/>
                </a:solidFill>
                <a:latin typeface="Times New Roman" pitchFamily="18" charset="0"/>
                <a:ea typeface="+mn-ea"/>
                <a:cs typeface="Times New Roman" pitchFamily="18" charset="0"/>
              </a:rPr>
              <a:t> used as 	</a:t>
            </a:r>
            <a:r>
              <a:rPr lang="en-US" sz="1200" kern="1200" dirty="0" err="1" smtClean="0">
                <a:solidFill>
                  <a:schemeClr val="tx1"/>
                </a:solidFill>
                <a:latin typeface="Times New Roman" pitchFamily="18" charset="0"/>
                <a:ea typeface="+mn-ea"/>
                <a:cs typeface="Times New Roman" pitchFamily="18" charset="0"/>
              </a:rPr>
              <a:t>intradermal</a:t>
            </a:r>
            <a:r>
              <a:rPr lang="en-US" sz="1200" kern="1200" dirty="0" smtClean="0">
                <a:solidFill>
                  <a:schemeClr val="tx1"/>
                </a:solidFill>
                <a:latin typeface="Times New Roman" pitchFamily="18" charset="0"/>
                <a:ea typeface="+mn-ea"/>
                <a:cs typeface="Times New Roman" pitchFamily="18" charset="0"/>
              </a:rPr>
              <a:t> 	anesthesia for the placement of intravenous lines. In </a:t>
            </a:r>
            <a:r>
              <a:rPr lang="en-US" sz="1200" i="1" kern="1200" dirty="0" smtClean="0">
                <a:solidFill>
                  <a:schemeClr val="tx1"/>
                </a:solidFill>
                <a:latin typeface="Times New Roman" pitchFamily="18" charset="0"/>
                <a:ea typeface="+mn-ea"/>
                <a:cs typeface="Times New Roman" pitchFamily="18" charset="0"/>
              </a:rPr>
              <a:t>Journal of </a:t>
            </a:r>
            <a:r>
              <a:rPr lang="en-US" sz="1200" i="1" kern="1200" dirty="0" err="1" smtClean="0">
                <a:solidFill>
                  <a:schemeClr val="tx1"/>
                </a:solidFill>
                <a:latin typeface="Times New Roman" pitchFamily="18" charset="0"/>
                <a:ea typeface="+mn-ea"/>
                <a:cs typeface="Times New Roman" pitchFamily="18" charset="0"/>
              </a:rPr>
              <a:t>PeriAnesthesia</a:t>
            </a:r>
            <a:r>
              <a:rPr lang="en-US" sz="1200" i="1" kern="1200" dirty="0" smtClean="0">
                <a:solidFill>
                  <a:schemeClr val="tx1"/>
                </a:solidFill>
                <a:latin typeface="Times New Roman" pitchFamily="18" charset="0"/>
                <a:ea typeface="+mn-ea"/>
                <a:cs typeface="Times New Roman" pitchFamily="18" charset="0"/>
              </a:rPr>
              <a:t> Nursing, 21</a:t>
            </a:r>
            <a:r>
              <a:rPr lang="en-US" sz="1200" kern="1200" dirty="0" smtClean="0">
                <a:solidFill>
                  <a:schemeClr val="tx1"/>
                </a:solidFill>
                <a:latin typeface="Times New Roman" pitchFamily="18" charset="0"/>
                <a:ea typeface="+mn-ea"/>
                <a:cs typeface="Times New Roman" pitchFamily="18" charset="0"/>
              </a:rPr>
              <a:t>(4), 251-258.   </a:t>
            </a:r>
          </a:p>
          <a:p>
            <a:endParaRPr lang="en-US" dirty="0"/>
          </a:p>
        </p:txBody>
      </p:sp>
      <p:sp>
        <p:nvSpPr>
          <p:cNvPr id="4" name="Slide Number Placeholder 3"/>
          <p:cNvSpPr>
            <a:spLocks noGrp="1"/>
          </p:cNvSpPr>
          <p:nvPr>
            <p:ph type="sldNum" sz="quarter" idx="10"/>
          </p:nvPr>
        </p:nvSpPr>
        <p:spPr/>
        <p:txBody>
          <a:bodyPr/>
          <a:lstStyle/>
          <a:p>
            <a:fld id="{2430E459-FE48-49A4-9C4A-AC12100F4E3D}" type="slidenum">
              <a:rPr lang="en-US" smtClean="0"/>
              <a:t>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B8EE071-D498-4505-BF5A-CFD5398F2556}" type="datetimeFigureOut">
              <a:rPr lang="en-US" smtClean="0"/>
              <a:t>9/20/2011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61D185-7C3D-4242-8BF6-CCE7BB9201C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8EE071-D498-4505-BF5A-CFD5398F2556}" type="datetimeFigureOut">
              <a:rPr lang="en-US" smtClean="0"/>
              <a:t>9/20/2011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61D185-7C3D-4242-8BF6-CCE7BB9201C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8EE071-D498-4505-BF5A-CFD5398F2556}" type="datetimeFigureOut">
              <a:rPr lang="en-US" smtClean="0"/>
              <a:t>9/20/2011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61D185-7C3D-4242-8BF6-CCE7BB9201C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8EE071-D498-4505-BF5A-CFD5398F2556}" type="datetimeFigureOut">
              <a:rPr lang="en-US" smtClean="0"/>
              <a:t>9/20/2011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61D185-7C3D-4242-8BF6-CCE7BB9201C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B8EE071-D498-4505-BF5A-CFD5398F2556}" type="datetimeFigureOut">
              <a:rPr lang="en-US" smtClean="0"/>
              <a:t>9/20/2011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61D185-7C3D-4242-8BF6-CCE7BB9201CD}"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B8EE071-D498-4505-BF5A-CFD5398F2556}" type="datetimeFigureOut">
              <a:rPr lang="en-US" smtClean="0"/>
              <a:t>9/20/2011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61D185-7C3D-4242-8BF6-CCE7BB9201C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B8EE071-D498-4505-BF5A-CFD5398F2556}" type="datetimeFigureOut">
              <a:rPr lang="en-US" smtClean="0"/>
              <a:t>9/20/2011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361D185-7C3D-4242-8BF6-CCE7BB9201C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B8EE071-D498-4505-BF5A-CFD5398F2556}" type="datetimeFigureOut">
              <a:rPr lang="en-US" smtClean="0"/>
              <a:t>9/20/2011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361D185-7C3D-4242-8BF6-CCE7BB9201C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8EE071-D498-4505-BF5A-CFD5398F2556}" type="datetimeFigureOut">
              <a:rPr lang="en-US" smtClean="0"/>
              <a:t>9/20/2011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361D185-7C3D-4242-8BF6-CCE7BB9201C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B8EE071-D498-4505-BF5A-CFD5398F2556}" type="datetimeFigureOut">
              <a:rPr lang="en-US" smtClean="0"/>
              <a:t>9/20/2011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61D185-7C3D-4242-8BF6-CCE7BB9201C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B8EE071-D498-4505-BF5A-CFD5398F2556}" type="datetimeFigureOut">
              <a:rPr lang="en-US" smtClean="0"/>
              <a:t>9/20/2011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61D185-7C3D-4242-8BF6-CCE7BB9201C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8EE071-D498-4505-BF5A-CFD5398F2556}" type="datetimeFigureOut">
              <a:rPr lang="en-US" smtClean="0"/>
              <a:t>9/20/2011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61D185-7C3D-4242-8BF6-CCE7BB9201C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u="sng" dirty="0" smtClean="0">
                <a:latin typeface="Times New Roman" pitchFamily="18" charset="0"/>
                <a:cs typeface="Times New Roman" pitchFamily="18" charset="0"/>
              </a:rPr>
              <a:t>Critique</a:t>
            </a:r>
            <a:endParaRPr lang="en-US" sz="2800" b="1" u="sng" dirty="0">
              <a:latin typeface="Times New Roman" pitchFamily="18" charset="0"/>
              <a:cs typeface="Times New Roman" pitchFamily="18" charset="0"/>
            </a:endParaRPr>
          </a:p>
        </p:txBody>
      </p:sp>
      <p:sp>
        <p:nvSpPr>
          <p:cNvPr id="3" name="Content Placeholder 2"/>
          <p:cNvSpPr>
            <a:spLocks noGrp="1"/>
          </p:cNvSpPr>
          <p:nvPr>
            <p:ph idx="1"/>
          </p:nvPr>
        </p:nvSpPr>
        <p:spPr>
          <a:xfrm>
            <a:off x="457200" y="1600201"/>
            <a:ext cx="8229600" cy="4267200"/>
          </a:xfrm>
        </p:spPr>
        <p:txBody>
          <a:bodyPr>
            <a:normAutofit fontScale="47500" lnSpcReduction="20000"/>
          </a:bodyPr>
          <a:lstStyle/>
          <a:p>
            <a:pPr>
              <a:buNone/>
            </a:pPr>
            <a:r>
              <a:rPr lang="en-US" sz="3400" b="1" dirty="0" smtClean="0">
                <a:latin typeface="Times New Roman" pitchFamily="18" charset="0"/>
                <a:cs typeface="Times New Roman" pitchFamily="18" charset="0"/>
              </a:rPr>
              <a:t>7. Discuss what information each of the articles’ authors used from secondary sources. Include in you discussion whether the secondary sources were current and relevant. </a:t>
            </a:r>
          </a:p>
          <a:p>
            <a:pPr>
              <a:buNone/>
            </a:pPr>
            <a:endParaRPr lang="en-US" sz="3400" dirty="0">
              <a:latin typeface="Times New Roman" pitchFamily="18" charset="0"/>
              <a:cs typeface="Times New Roman" pitchFamily="18" charset="0"/>
            </a:endParaRPr>
          </a:p>
          <a:p>
            <a:pPr algn="ctr">
              <a:buNone/>
            </a:pPr>
            <a:r>
              <a:rPr lang="en-US" sz="3400" dirty="0" smtClean="0">
                <a:latin typeface="Times New Roman" pitchFamily="18" charset="0"/>
                <a:cs typeface="Times New Roman" pitchFamily="18" charset="0"/>
              </a:rPr>
              <a:t>	</a:t>
            </a:r>
            <a:r>
              <a:rPr lang="en-US" sz="3400" dirty="0" smtClean="0">
                <a:latin typeface="Times New Roman" pitchFamily="18" charset="0"/>
                <a:cs typeface="Times New Roman" pitchFamily="18" charset="0"/>
              </a:rPr>
              <a:t>Time Frame for a Literature Review</a:t>
            </a:r>
          </a:p>
          <a:p>
            <a:pPr algn="ctr">
              <a:buNone/>
            </a:pPr>
            <a:endParaRPr lang="en-US" sz="3400" dirty="0">
              <a:latin typeface="Times New Roman" pitchFamily="18" charset="0"/>
              <a:cs typeface="Times New Roman" pitchFamily="18" charset="0"/>
            </a:endParaRPr>
          </a:p>
          <a:p>
            <a:pPr>
              <a:buNone/>
            </a:pPr>
            <a:r>
              <a:rPr lang="en-US" sz="3400" dirty="0" smtClean="0">
                <a:latin typeface="Times New Roman" pitchFamily="18" charset="0"/>
                <a:cs typeface="Times New Roman" pitchFamily="18" charset="0"/>
              </a:rPr>
              <a:t>	- “Time required to review literature is influenced by the problem studied, sources available, and goals of the reviewer” (Burns &amp; Grove, 2009, pg 92). There is no length of time that is required to use an article, yet it must be relevant to the research. Burns and Grove explain that the longer the articles are dated back, the more research is needed to cover in between to the current date. The more experienced researcher will know which articles should be used.</a:t>
            </a:r>
          </a:p>
          <a:p>
            <a:pPr algn="ctr">
              <a:buNone/>
            </a:pPr>
            <a:endParaRPr lang="en-US" sz="3400" dirty="0" smtClean="0">
              <a:latin typeface="Times New Roman" pitchFamily="18" charset="0"/>
              <a:cs typeface="Times New Roman" pitchFamily="18" charset="0"/>
            </a:endParaRPr>
          </a:p>
          <a:p>
            <a:pPr algn="ctr">
              <a:buNone/>
            </a:pPr>
            <a:r>
              <a:rPr lang="en-US" sz="3400" dirty="0" smtClean="0">
                <a:latin typeface="Times New Roman" pitchFamily="18" charset="0"/>
                <a:cs typeface="Times New Roman" pitchFamily="18" charset="0"/>
              </a:rPr>
              <a:t>Secondary Sources</a:t>
            </a:r>
          </a:p>
          <a:p>
            <a:pPr>
              <a:buNone/>
            </a:pPr>
            <a:r>
              <a:rPr lang="en-US" sz="3400" dirty="0">
                <a:latin typeface="Times New Roman" pitchFamily="18" charset="0"/>
                <a:cs typeface="Times New Roman" pitchFamily="18" charset="0"/>
              </a:rPr>
              <a:t>	</a:t>
            </a:r>
            <a:endParaRPr lang="en-US" sz="3400" dirty="0" smtClean="0">
              <a:latin typeface="Times New Roman" pitchFamily="18" charset="0"/>
              <a:cs typeface="Times New Roman" pitchFamily="18" charset="0"/>
            </a:endParaRPr>
          </a:p>
          <a:p>
            <a:pPr>
              <a:buNone/>
            </a:pPr>
            <a:r>
              <a:rPr lang="en-US" sz="3400" dirty="0">
                <a:latin typeface="Times New Roman" pitchFamily="18" charset="0"/>
                <a:cs typeface="Times New Roman" pitchFamily="18" charset="0"/>
              </a:rPr>
              <a:t>	</a:t>
            </a:r>
            <a:r>
              <a:rPr lang="en-US" sz="3400" dirty="0" smtClean="0">
                <a:latin typeface="Times New Roman" pitchFamily="18" charset="0"/>
                <a:cs typeface="Times New Roman" pitchFamily="18" charset="0"/>
              </a:rPr>
              <a:t>- According to Burns and Grove (2009), “authors of secondary sources paraphrase the works researchers and theorists” (pg 93).  Authors may or may not comprehend these sources correctly, which may  result in false or biased information. Secondary sources should be used to gain unique organization not found in a primary source (Burns &amp; Grove, 2010). </a:t>
            </a:r>
          </a:p>
          <a:p>
            <a:pPr>
              <a:buNone/>
            </a:pPr>
            <a:endParaRPr lang="en-US" sz="1600" dirty="0">
              <a:latin typeface="Times New Roman" pitchFamily="18" charset="0"/>
              <a:cs typeface="Times New Roman" pitchFamily="18" charset="0"/>
            </a:endParaRPr>
          </a:p>
          <a:p>
            <a:pPr algn="ctr">
              <a:buNone/>
            </a:pPr>
            <a:r>
              <a:rPr lang="en-US" sz="1600" dirty="0" smtClean="0">
                <a:latin typeface="Times New Roman" pitchFamily="18" charset="0"/>
                <a:cs typeface="Times New Roman" pitchFamily="18" charset="0"/>
              </a:rPr>
              <a:t>	</a:t>
            </a:r>
          </a:p>
          <a:p>
            <a:pPr>
              <a:buNone/>
            </a:pPr>
            <a:r>
              <a:rPr lang="en-US" sz="1600" dirty="0" smtClean="0">
                <a:latin typeface="Times New Roman" pitchFamily="18" charset="0"/>
                <a:cs typeface="Times New Roman" pitchFamily="18" charset="0"/>
              </a:rPr>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a:buNone/>
            </a:pPr>
            <a:r>
              <a:rPr lang="en-US" sz="1700" dirty="0">
                <a:latin typeface="Times New Roman" pitchFamily="18" charset="0"/>
                <a:cs typeface="Times New Roman" pitchFamily="18" charset="0"/>
              </a:rPr>
              <a:t>	</a:t>
            </a:r>
            <a:r>
              <a:rPr lang="en-US" sz="1700" dirty="0" smtClean="0">
                <a:latin typeface="Times New Roman" pitchFamily="18" charset="0"/>
                <a:cs typeface="Times New Roman" pitchFamily="18" charset="0"/>
              </a:rPr>
              <a:t>- In the article </a:t>
            </a:r>
            <a:r>
              <a:rPr lang="en-US" sz="1700" i="1" dirty="0" smtClean="0">
                <a:latin typeface="Times New Roman" pitchFamily="18" charset="0"/>
                <a:cs typeface="Times New Roman" pitchFamily="18" charset="0"/>
              </a:rPr>
              <a:t>Valuing Caring Behaviors Within Simulated Emergent Situations</a:t>
            </a:r>
            <a:r>
              <a:rPr lang="en-US" sz="1700" dirty="0" smtClean="0">
                <a:latin typeface="Times New Roman" pitchFamily="18" charset="0"/>
                <a:cs typeface="Times New Roman" pitchFamily="18" charset="0"/>
              </a:rPr>
              <a:t>, the authors, </a:t>
            </a:r>
            <a:r>
              <a:rPr lang="en-US" sz="1700" dirty="0" err="1" smtClean="0">
                <a:latin typeface="Times New Roman" pitchFamily="18" charset="0"/>
                <a:cs typeface="Times New Roman" pitchFamily="18" charset="0"/>
              </a:rPr>
              <a:t>Eggenbegger</a:t>
            </a:r>
            <a:r>
              <a:rPr lang="en-US" sz="1700" dirty="0" smtClean="0">
                <a:latin typeface="Times New Roman" pitchFamily="18" charset="0"/>
                <a:cs typeface="Times New Roman" pitchFamily="18" charset="0"/>
              </a:rPr>
              <a:t> et al.(2010),</a:t>
            </a:r>
            <a:r>
              <a:rPr lang="en-US" sz="1700" dirty="0" smtClean="0">
                <a:latin typeface="Times New Roman" pitchFamily="18" charset="0"/>
                <a:cs typeface="Times New Roman" pitchFamily="18" charset="0"/>
              </a:rPr>
              <a:t> </a:t>
            </a:r>
            <a:r>
              <a:rPr lang="en-US" sz="1700" dirty="0" smtClean="0">
                <a:latin typeface="Times New Roman" pitchFamily="18" charset="0"/>
                <a:cs typeface="Times New Roman" pitchFamily="18" charset="0"/>
              </a:rPr>
              <a:t>used several articles that gave efficient data to incorporate in their study. </a:t>
            </a:r>
            <a:endParaRPr lang="en-US" sz="1700" dirty="0">
              <a:latin typeface="Times New Roman" pitchFamily="18" charset="0"/>
              <a:cs typeface="Times New Roman" pitchFamily="18" charset="0"/>
            </a:endParaRPr>
          </a:p>
          <a:p>
            <a:pPr>
              <a:buNone/>
            </a:pPr>
            <a:r>
              <a:rPr lang="en-US" sz="1700" dirty="0" smtClean="0">
                <a:latin typeface="Times New Roman" pitchFamily="18" charset="0"/>
                <a:cs typeface="Times New Roman" pitchFamily="18" charset="0"/>
              </a:rPr>
              <a:t>	</a:t>
            </a:r>
          </a:p>
          <a:p>
            <a:pPr>
              <a:buNone/>
            </a:pPr>
            <a:r>
              <a:rPr lang="en-US" sz="1700" dirty="0">
                <a:latin typeface="Times New Roman" pitchFamily="18" charset="0"/>
                <a:cs typeface="Times New Roman" pitchFamily="18" charset="0"/>
              </a:rPr>
              <a:t>	</a:t>
            </a:r>
            <a:r>
              <a:rPr lang="en-US" sz="1700" dirty="0" smtClean="0">
                <a:latin typeface="Times New Roman" pitchFamily="18" charset="0"/>
                <a:cs typeface="Times New Roman" pitchFamily="18" charset="0"/>
              </a:rPr>
              <a:t>- </a:t>
            </a:r>
            <a:r>
              <a:rPr lang="en-US" sz="1700" dirty="0" smtClean="0">
                <a:latin typeface="Times New Roman" pitchFamily="18" charset="0"/>
                <a:cs typeface="Times New Roman" pitchFamily="18" charset="0"/>
              </a:rPr>
              <a:t>The first secondary source they used was an article published by </a:t>
            </a:r>
            <a:r>
              <a:rPr lang="en-US" sz="1700" dirty="0" err="1" smtClean="0">
                <a:latin typeface="Times New Roman" pitchFamily="18" charset="0"/>
                <a:cs typeface="Times New Roman" pitchFamily="18" charset="0"/>
              </a:rPr>
              <a:t>Eggenberger</a:t>
            </a:r>
            <a:r>
              <a:rPr lang="en-US" sz="1700" dirty="0" smtClean="0">
                <a:latin typeface="Times New Roman" pitchFamily="18" charset="0"/>
                <a:cs typeface="Times New Roman" pitchFamily="18" charset="0"/>
              </a:rPr>
              <a:t> and Keller in 2008. </a:t>
            </a:r>
            <a:r>
              <a:rPr lang="en-US" sz="1700" i="1" dirty="0" smtClean="0">
                <a:latin typeface="Times New Roman" pitchFamily="18" charset="0"/>
                <a:cs typeface="Times New Roman" pitchFamily="18" charset="0"/>
              </a:rPr>
              <a:t>Grounding Nursing Simulations in Caring: An innovative Approach</a:t>
            </a:r>
            <a:r>
              <a:rPr lang="en-US" sz="1700" dirty="0" smtClean="0">
                <a:latin typeface="Times New Roman" pitchFamily="18" charset="0"/>
                <a:cs typeface="Times New Roman" pitchFamily="18" charset="0"/>
              </a:rPr>
              <a:t>, discussed the relevance of literature </a:t>
            </a:r>
            <a:r>
              <a:rPr lang="en-US" sz="1700" dirty="0" smtClean="0">
                <a:latin typeface="Times New Roman" pitchFamily="18" charset="0"/>
                <a:cs typeface="Times New Roman" pitchFamily="18" charset="0"/>
              </a:rPr>
              <a:t>in </a:t>
            </a:r>
            <a:r>
              <a:rPr lang="en-US" sz="1700" dirty="0" smtClean="0">
                <a:latin typeface="Times New Roman" pitchFamily="18" charset="0"/>
                <a:cs typeface="Times New Roman" pitchFamily="18" charset="0"/>
              </a:rPr>
              <a:t>nursing learning theories to technology simulations between 2000 and 2007 (</a:t>
            </a:r>
            <a:r>
              <a:rPr lang="en-US" sz="1700" dirty="0" err="1" smtClean="0">
                <a:latin typeface="Times New Roman" pitchFamily="18" charset="0"/>
                <a:cs typeface="Times New Roman" pitchFamily="18" charset="0"/>
              </a:rPr>
              <a:t>Eggenberger</a:t>
            </a:r>
            <a:r>
              <a:rPr lang="en-US" sz="1700" dirty="0" smtClean="0">
                <a:latin typeface="Times New Roman" pitchFamily="18" charset="0"/>
                <a:cs typeface="Times New Roman" pitchFamily="18" charset="0"/>
              </a:rPr>
              <a:t> et al., 2010). This source was written by </a:t>
            </a:r>
            <a:r>
              <a:rPr lang="en-US" sz="1700" dirty="0" err="1" smtClean="0">
                <a:latin typeface="Times New Roman" pitchFamily="18" charset="0"/>
                <a:cs typeface="Times New Roman" pitchFamily="18" charset="0"/>
              </a:rPr>
              <a:t>Eggenberger</a:t>
            </a:r>
            <a:r>
              <a:rPr lang="en-US" sz="1700" dirty="0" smtClean="0">
                <a:latin typeface="Times New Roman" pitchFamily="18" charset="0"/>
                <a:cs typeface="Times New Roman" pitchFamily="18" charset="0"/>
              </a:rPr>
              <a:t> who was also working on the  current study. </a:t>
            </a:r>
            <a:r>
              <a:rPr lang="en-US" sz="1700" dirty="0" smtClean="0">
                <a:latin typeface="Times New Roman" pitchFamily="18" charset="0"/>
                <a:cs typeface="Times New Roman" pitchFamily="18" charset="0"/>
              </a:rPr>
              <a:t>Therefore, we know that the data was correctly interpreted by the authors. </a:t>
            </a:r>
            <a:endParaRPr lang="en-US" sz="1700" dirty="0" smtClean="0">
              <a:latin typeface="Times New Roman" pitchFamily="18" charset="0"/>
              <a:cs typeface="Times New Roman" pitchFamily="18" charset="0"/>
            </a:endParaRPr>
          </a:p>
          <a:p>
            <a:pPr>
              <a:buNone/>
            </a:pPr>
            <a:endParaRPr lang="en-US" sz="1700" dirty="0" smtClean="0">
              <a:latin typeface="Times New Roman" pitchFamily="18" charset="0"/>
              <a:cs typeface="Times New Roman" pitchFamily="18" charset="0"/>
            </a:endParaRPr>
          </a:p>
          <a:p>
            <a:pPr>
              <a:buNone/>
            </a:pPr>
            <a:r>
              <a:rPr lang="en-US" sz="1700" dirty="0" smtClean="0">
                <a:latin typeface="Times New Roman" pitchFamily="18" charset="0"/>
                <a:cs typeface="Times New Roman" pitchFamily="18" charset="0"/>
              </a:rPr>
              <a:t>	- More secondary sources used were studies by Todd, </a:t>
            </a:r>
            <a:r>
              <a:rPr lang="en-US" sz="1700" dirty="0" err="1" smtClean="0">
                <a:latin typeface="Times New Roman" pitchFamily="18" charset="0"/>
                <a:cs typeface="Times New Roman" pitchFamily="18" charset="0"/>
              </a:rPr>
              <a:t>Manz</a:t>
            </a:r>
            <a:r>
              <a:rPr lang="en-US" sz="1700" dirty="0" smtClean="0">
                <a:latin typeface="Times New Roman" pitchFamily="18" charset="0"/>
                <a:cs typeface="Times New Roman" pitchFamily="18" charset="0"/>
              </a:rPr>
              <a:t>, Hawkins, Parsons, and </a:t>
            </a:r>
            <a:r>
              <a:rPr lang="en-US" sz="1700" dirty="0" err="1" smtClean="0">
                <a:latin typeface="Times New Roman" pitchFamily="18" charset="0"/>
                <a:cs typeface="Times New Roman" pitchFamily="18" charset="0"/>
              </a:rPr>
              <a:t>Hercinger</a:t>
            </a:r>
            <a:r>
              <a:rPr lang="en-US" sz="1700" dirty="0" smtClean="0">
                <a:latin typeface="Times New Roman" pitchFamily="18" charset="0"/>
                <a:cs typeface="Times New Roman" pitchFamily="18" charset="0"/>
              </a:rPr>
              <a:t> in 2008. These studies focused on students in a simulation that were tested on assessment, communication, critical thinking, and technical skills (</a:t>
            </a:r>
            <a:r>
              <a:rPr lang="en-US" sz="1700" dirty="0" err="1" smtClean="0">
                <a:latin typeface="Times New Roman" pitchFamily="18" charset="0"/>
                <a:cs typeface="Times New Roman" pitchFamily="18" charset="0"/>
              </a:rPr>
              <a:t>Eggenberger</a:t>
            </a:r>
            <a:r>
              <a:rPr lang="en-US" sz="1700" dirty="0" smtClean="0">
                <a:latin typeface="Times New Roman" pitchFamily="18" charset="0"/>
                <a:cs typeface="Times New Roman" pitchFamily="18" charset="0"/>
              </a:rPr>
              <a:t> et al., 2010). This study was relevant because it involved testing students and their interaction with patients. However the study did not focus on the social aspect of building strong relationships.</a:t>
            </a:r>
          </a:p>
          <a:p>
            <a:pPr>
              <a:buNone/>
            </a:pPr>
            <a:endParaRPr lang="en-US" sz="1600" dirty="0" smtClean="0">
              <a:latin typeface="Times New Roman" pitchFamily="18" charset="0"/>
              <a:cs typeface="Times New Roman" pitchFamily="18" charset="0"/>
            </a:endParaRPr>
          </a:p>
          <a:p>
            <a:pPr>
              <a:buNone/>
            </a:pPr>
            <a:r>
              <a:rPr lang="en-US" sz="1600" dirty="0">
                <a:latin typeface="Times New Roman" pitchFamily="18" charset="0"/>
                <a:cs typeface="Times New Roman" pitchFamily="18" charset="0"/>
              </a:rPr>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buNone/>
            </a:pPr>
            <a:r>
              <a:rPr lang="en-US" sz="23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a:t>
            </a:r>
            <a:r>
              <a:rPr lang="en-US" sz="1600" dirty="0" smtClean="0">
                <a:latin typeface="Times New Roman" pitchFamily="18" charset="0"/>
                <a:cs typeface="Times New Roman" pitchFamily="18" charset="0"/>
              </a:rPr>
              <a:t>In the second article, </a:t>
            </a:r>
            <a:r>
              <a:rPr lang="en-US" sz="1600" i="1" dirty="0" smtClean="0">
                <a:latin typeface="Times New Roman" pitchFamily="18" charset="0"/>
                <a:cs typeface="Times New Roman" pitchFamily="18" charset="0"/>
              </a:rPr>
              <a:t>Comparison of </a:t>
            </a:r>
            <a:r>
              <a:rPr lang="en-US" sz="1600" i="1" dirty="0" err="1" smtClean="0">
                <a:latin typeface="Times New Roman" pitchFamily="18" charset="0"/>
                <a:cs typeface="Times New Roman" pitchFamily="18" charset="0"/>
              </a:rPr>
              <a:t>Bacteriostatic</a:t>
            </a:r>
            <a:r>
              <a:rPr lang="en-US" sz="1600" i="1" dirty="0" smtClean="0">
                <a:latin typeface="Times New Roman" pitchFamily="18" charset="0"/>
                <a:cs typeface="Times New Roman" pitchFamily="18" charset="0"/>
              </a:rPr>
              <a:t> Normal Saline and </a:t>
            </a:r>
            <a:r>
              <a:rPr lang="en-US" sz="1600" i="1" dirty="0" err="1" smtClean="0">
                <a:latin typeface="Times New Roman" pitchFamily="18" charset="0"/>
                <a:cs typeface="Times New Roman" pitchFamily="18" charset="0"/>
              </a:rPr>
              <a:t>Lidocaine</a:t>
            </a:r>
            <a:r>
              <a:rPr lang="en-US" sz="1600" i="1" dirty="0" smtClean="0">
                <a:latin typeface="Times New Roman" pitchFamily="18" charset="0"/>
                <a:cs typeface="Times New Roman" pitchFamily="18" charset="0"/>
              </a:rPr>
              <a:t> Used as </a:t>
            </a:r>
            <a:r>
              <a:rPr lang="en-US" sz="1600" i="1" dirty="0" err="1" smtClean="0">
                <a:latin typeface="Times New Roman" pitchFamily="18" charset="0"/>
                <a:cs typeface="Times New Roman" pitchFamily="18" charset="0"/>
              </a:rPr>
              <a:t>Intradermal</a:t>
            </a:r>
            <a:r>
              <a:rPr lang="en-US" sz="1600" i="1" dirty="0" smtClean="0">
                <a:latin typeface="Times New Roman" pitchFamily="18" charset="0"/>
                <a:cs typeface="Times New Roman" pitchFamily="18" charset="0"/>
              </a:rPr>
              <a:t> Anesthesia for the Placement of Intravenous Lines </a:t>
            </a:r>
            <a:r>
              <a:rPr lang="en-US" sz="1600" dirty="0" smtClean="0">
                <a:latin typeface="Times New Roman" pitchFamily="18" charset="0"/>
                <a:cs typeface="Times New Roman" pitchFamily="18" charset="0"/>
              </a:rPr>
              <a:t>(</a:t>
            </a:r>
            <a:r>
              <a:rPr lang="en-US" sz="1600" dirty="0" err="1" smtClean="0">
                <a:latin typeface="Times New Roman" pitchFamily="18" charset="0"/>
                <a:cs typeface="Times New Roman" pitchFamily="18" charset="0"/>
              </a:rPr>
              <a:t>Windle</a:t>
            </a:r>
            <a:r>
              <a:rPr lang="en-US" sz="1600" dirty="0" smtClean="0">
                <a:latin typeface="Times New Roman" pitchFamily="18" charset="0"/>
                <a:cs typeface="Times New Roman" pitchFamily="18" charset="0"/>
              </a:rPr>
              <a:t> et al., 2006), all of the secondary sources used involved research studies that were based on the relevance of pain using different medical agents involved in </a:t>
            </a:r>
            <a:r>
              <a:rPr lang="en-US" sz="1600" dirty="0" err="1" smtClean="0">
                <a:latin typeface="Times New Roman" pitchFamily="18" charset="0"/>
                <a:cs typeface="Times New Roman" pitchFamily="18" charset="0"/>
              </a:rPr>
              <a:t>venipuncture</a:t>
            </a:r>
            <a:r>
              <a:rPr lang="en-US" sz="1600" dirty="0" smtClean="0">
                <a:latin typeface="Times New Roman" pitchFamily="18" charset="0"/>
                <a:cs typeface="Times New Roman" pitchFamily="18" charset="0"/>
              </a:rPr>
              <a:t>. </a:t>
            </a:r>
          </a:p>
          <a:p>
            <a:pPr>
              <a:buNone/>
            </a:pPr>
            <a:r>
              <a:rPr lang="en-US" sz="1600" dirty="0" smtClean="0">
                <a:latin typeface="Times New Roman" pitchFamily="18" charset="0"/>
                <a:cs typeface="Times New Roman" pitchFamily="18" charset="0"/>
              </a:rPr>
              <a:t>	</a:t>
            </a:r>
            <a:endParaRPr lang="en-US" sz="1600" i="1" dirty="0" smtClean="0">
              <a:latin typeface="Times New Roman" pitchFamily="18" charset="0"/>
              <a:cs typeface="Times New Roman" pitchFamily="18" charset="0"/>
            </a:endParaRPr>
          </a:p>
          <a:p>
            <a:pPr>
              <a:buNone/>
            </a:pPr>
            <a:r>
              <a:rPr lang="en-US" sz="1600" i="1" dirty="0" smtClean="0">
                <a:latin typeface="Times New Roman" pitchFamily="18" charset="0"/>
                <a:cs typeface="Times New Roman" pitchFamily="18" charset="0"/>
              </a:rPr>
              <a:t>	-Topical Anesthetics for Intravenous Insertion in Children: A Randomized Study </a:t>
            </a:r>
            <a:r>
              <a:rPr lang="en-US" sz="1600" dirty="0" smtClean="0">
                <a:latin typeface="Times New Roman" pitchFamily="18" charset="0"/>
                <a:cs typeface="Times New Roman" pitchFamily="18" charset="0"/>
              </a:rPr>
              <a:t>(2002), conducted a study that </a:t>
            </a:r>
            <a:r>
              <a:rPr lang="en-US" sz="1600" i="1" dirty="0" smtClean="0">
                <a:latin typeface="Times New Roman" pitchFamily="18" charset="0"/>
                <a:cs typeface="Times New Roman" pitchFamily="18" charset="0"/>
              </a:rPr>
              <a:t> </a:t>
            </a:r>
            <a:r>
              <a:rPr lang="en-US" sz="1600" dirty="0" smtClean="0">
                <a:latin typeface="Times New Roman" pitchFamily="18" charset="0"/>
                <a:cs typeface="Times New Roman" pitchFamily="18" charset="0"/>
              </a:rPr>
              <a:t>compared the rating of pain between ELA-Mac and eutectic mixture of local anesthetics in children (</a:t>
            </a:r>
            <a:r>
              <a:rPr lang="en-US" sz="1600" dirty="0" err="1" smtClean="0">
                <a:latin typeface="Times New Roman" pitchFamily="18" charset="0"/>
                <a:cs typeface="Times New Roman" pitchFamily="18" charset="0"/>
              </a:rPr>
              <a:t>Windle</a:t>
            </a:r>
            <a:r>
              <a:rPr lang="en-US" sz="1600" dirty="0" smtClean="0">
                <a:latin typeface="Times New Roman" pitchFamily="18" charset="0"/>
                <a:cs typeface="Times New Roman" pitchFamily="18" charset="0"/>
              </a:rPr>
              <a:t> et al., 2006).  This article was an efficient source, because the group tested pain in children. </a:t>
            </a:r>
          </a:p>
          <a:p>
            <a:pPr>
              <a:buNone/>
            </a:pPr>
            <a:endParaRPr lang="en-US" sz="1600" dirty="0" smtClean="0">
              <a:latin typeface="Times New Roman" pitchFamily="18" charset="0"/>
              <a:cs typeface="Times New Roman" pitchFamily="18" charset="0"/>
            </a:endParaRPr>
          </a:p>
          <a:p>
            <a:pPr>
              <a:buNone/>
            </a:pPr>
            <a:r>
              <a:rPr lang="en-US" sz="1600" dirty="0" smtClean="0">
                <a:latin typeface="Times New Roman" pitchFamily="18" charset="0"/>
                <a:cs typeface="Times New Roman" pitchFamily="18" charset="0"/>
              </a:rPr>
              <a:t>	All of the secondary sources used involved current research within the past five years, and  incorporated the focus of each article’s study. </a:t>
            </a:r>
          </a:p>
          <a:p>
            <a:pPr>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buNone/>
            </a:pPr>
            <a:r>
              <a:rPr lang="en-US" sz="1600" b="1" dirty="0" smtClean="0">
                <a:latin typeface="Times New Roman" pitchFamily="18" charset="0"/>
                <a:cs typeface="Times New Roman" pitchFamily="18" charset="0"/>
              </a:rPr>
              <a:t>	8. Discuss the relevance of each research article to nursing practice.</a:t>
            </a:r>
          </a:p>
          <a:p>
            <a:pPr>
              <a:buNone/>
            </a:pPr>
            <a:endParaRPr lang="en-US" sz="1600" dirty="0">
              <a:latin typeface="Times New Roman" pitchFamily="18" charset="0"/>
              <a:cs typeface="Times New Roman" pitchFamily="18" charset="0"/>
            </a:endParaRPr>
          </a:p>
          <a:p>
            <a:pPr>
              <a:buNone/>
            </a:pPr>
            <a:r>
              <a:rPr lang="en-US" sz="1600" dirty="0" smtClean="0">
                <a:latin typeface="Times New Roman" pitchFamily="18" charset="0"/>
                <a:cs typeface="Times New Roman" pitchFamily="18" charset="0"/>
              </a:rPr>
              <a:t>	- The article, </a:t>
            </a:r>
            <a:r>
              <a:rPr lang="en-US" sz="1600" i="1" dirty="0" smtClean="0">
                <a:latin typeface="Times New Roman" pitchFamily="18" charset="0"/>
                <a:cs typeface="Times New Roman" pitchFamily="18" charset="0"/>
              </a:rPr>
              <a:t>Valuing Caring Behaviors Within Simulated Emergent Situations</a:t>
            </a:r>
            <a:r>
              <a:rPr lang="en-US" sz="1600" i="1" dirty="0">
                <a:latin typeface="Times New Roman" pitchFamily="18" charset="0"/>
                <a:cs typeface="Times New Roman" pitchFamily="18" charset="0"/>
              </a:rPr>
              <a:t> </a:t>
            </a:r>
            <a:r>
              <a:rPr lang="en-US" sz="1600" dirty="0">
                <a:latin typeface="Times New Roman" pitchFamily="18" charset="0"/>
                <a:cs typeface="Times New Roman" pitchFamily="18" charset="0"/>
              </a:rPr>
              <a:t>(</a:t>
            </a:r>
            <a:r>
              <a:rPr lang="en-US" sz="1600" dirty="0" err="1" smtClean="0">
                <a:latin typeface="Times New Roman" pitchFamily="18" charset="0"/>
                <a:cs typeface="Times New Roman" pitchFamily="18" charset="0"/>
              </a:rPr>
              <a:t>Eggenbegger</a:t>
            </a:r>
            <a:r>
              <a:rPr lang="en-US" sz="1600" dirty="0" smtClean="0">
                <a:latin typeface="Times New Roman" pitchFamily="18" charset="0"/>
                <a:cs typeface="Times New Roman" pitchFamily="18" charset="0"/>
              </a:rPr>
              <a:t> et al.,2010), dealt with the </a:t>
            </a:r>
            <a:r>
              <a:rPr lang="en-US" sz="1600" dirty="0" smtClean="0">
                <a:latin typeface="Times New Roman" pitchFamily="18" charset="0"/>
                <a:cs typeface="Times New Roman" pitchFamily="18" charset="0"/>
              </a:rPr>
              <a:t>importance of educating students to demonstrate proper care during any given situation. In nursing practice, caring and showing empathy is crucial to building trustworthy relationships with patients regardless of the situation. This article shows how education of caring can benefit the way nurses care for their patients, and where there is room for needed improvement. </a:t>
            </a:r>
          </a:p>
          <a:p>
            <a:pPr>
              <a:buNone/>
            </a:pPr>
            <a:endParaRPr lang="en-US" sz="1600" dirty="0">
              <a:latin typeface="Times New Roman" pitchFamily="18" charset="0"/>
              <a:cs typeface="Times New Roman" pitchFamily="18" charset="0"/>
            </a:endParaRPr>
          </a:p>
          <a:p>
            <a:pPr>
              <a:buNone/>
            </a:pPr>
            <a:r>
              <a:rPr lang="en-US" sz="1600" dirty="0" smtClean="0">
                <a:latin typeface="Times New Roman" pitchFamily="18" charset="0"/>
                <a:cs typeface="Times New Roman" pitchFamily="18" charset="0"/>
              </a:rPr>
              <a:t>	- The article, </a:t>
            </a:r>
            <a:r>
              <a:rPr lang="en-US" sz="1600" i="1" dirty="0" smtClean="0">
                <a:latin typeface="Times New Roman" pitchFamily="18" charset="0"/>
                <a:cs typeface="Times New Roman" pitchFamily="18" charset="0"/>
              </a:rPr>
              <a:t>Comparison of </a:t>
            </a:r>
            <a:r>
              <a:rPr lang="en-US" sz="1600" i="1" dirty="0" err="1" smtClean="0">
                <a:latin typeface="Times New Roman" pitchFamily="18" charset="0"/>
                <a:cs typeface="Times New Roman" pitchFamily="18" charset="0"/>
              </a:rPr>
              <a:t>Bacteriostatic</a:t>
            </a:r>
            <a:r>
              <a:rPr lang="en-US" sz="1600" i="1" dirty="0" smtClean="0">
                <a:latin typeface="Times New Roman" pitchFamily="18" charset="0"/>
                <a:cs typeface="Times New Roman" pitchFamily="18" charset="0"/>
              </a:rPr>
              <a:t> Normal Saline and </a:t>
            </a:r>
            <a:r>
              <a:rPr lang="en-US" sz="1600" i="1" dirty="0" err="1" smtClean="0">
                <a:latin typeface="Times New Roman" pitchFamily="18" charset="0"/>
                <a:cs typeface="Times New Roman" pitchFamily="18" charset="0"/>
              </a:rPr>
              <a:t>Lidocaine</a:t>
            </a:r>
            <a:r>
              <a:rPr lang="en-US" sz="1600" i="1" dirty="0" smtClean="0">
                <a:latin typeface="Times New Roman" pitchFamily="18" charset="0"/>
                <a:cs typeface="Times New Roman" pitchFamily="18" charset="0"/>
              </a:rPr>
              <a:t> Used as </a:t>
            </a:r>
            <a:r>
              <a:rPr lang="en-US" sz="1600" i="1" dirty="0" err="1" smtClean="0">
                <a:latin typeface="Times New Roman" pitchFamily="18" charset="0"/>
                <a:cs typeface="Times New Roman" pitchFamily="18" charset="0"/>
              </a:rPr>
              <a:t>Intradermal</a:t>
            </a:r>
            <a:r>
              <a:rPr lang="en-US" sz="1600" i="1" dirty="0" smtClean="0">
                <a:latin typeface="Times New Roman" pitchFamily="18" charset="0"/>
                <a:cs typeface="Times New Roman" pitchFamily="18" charset="0"/>
              </a:rPr>
              <a:t> Anesthesia for the Placement of Intravenous Lines </a:t>
            </a:r>
            <a:r>
              <a:rPr lang="en-US" sz="1600" dirty="0" smtClean="0">
                <a:latin typeface="Times New Roman" pitchFamily="18" charset="0"/>
                <a:cs typeface="Times New Roman" pitchFamily="18" charset="0"/>
              </a:rPr>
              <a:t>(</a:t>
            </a:r>
            <a:r>
              <a:rPr lang="en-US" sz="1600" dirty="0" err="1" smtClean="0">
                <a:latin typeface="Times New Roman" pitchFamily="18" charset="0"/>
                <a:cs typeface="Times New Roman" pitchFamily="18" charset="0"/>
              </a:rPr>
              <a:t>Windle</a:t>
            </a:r>
            <a:r>
              <a:rPr lang="en-US" sz="1600" dirty="0" smtClean="0">
                <a:latin typeface="Times New Roman" pitchFamily="18" charset="0"/>
                <a:cs typeface="Times New Roman" pitchFamily="18" charset="0"/>
              </a:rPr>
              <a:t> et al., 2006), is relevant to nursing practice because it involves the study of pain management. Nurses want to improve patient care by making certain procedures as painless as possible. </a:t>
            </a:r>
          </a:p>
          <a:p>
            <a:pPr>
              <a:buNone/>
            </a:pPr>
            <a:endParaRPr lang="en-US" sz="1600" dirty="0">
              <a:latin typeface="Times New Roman" pitchFamily="18" charset="0"/>
              <a:cs typeface="Times New Roman" pitchFamily="18" charset="0"/>
            </a:endParaRPr>
          </a:p>
          <a:p>
            <a:pPr>
              <a:buNone/>
            </a:pPr>
            <a:r>
              <a:rPr lang="en-US" sz="1600" dirty="0" smtClean="0">
                <a:latin typeface="Times New Roman" pitchFamily="18" charset="0"/>
                <a:cs typeface="Times New Roman" pitchFamily="18" charset="0"/>
              </a:rPr>
              <a:t>	Both of these articles show the importance of making patients as comfortable as possible. With current research, we are constantly finding new ways to improve the nursing practice. </a:t>
            </a:r>
            <a:endParaRPr lang="en-US" sz="16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pPr>
              <a:buNone/>
            </a:pPr>
            <a:r>
              <a:rPr lang="en-US" sz="1600" b="1" dirty="0" smtClean="0">
                <a:latin typeface="Times New Roman" pitchFamily="18" charset="0"/>
                <a:cs typeface="Times New Roman" pitchFamily="18" charset="0"/>
              </a:rPr>
              <a:t>	9. Discuss the informed consent process of each study and whether it was sufficient.</a:t>
            </a:r>
          </a:p>
          <a:p>
            <a:pPr>
              <a:buNone/>
            </a:pPr>
            <a:endParaRPr lang="en-US" sz="1600" b="1" dirty="0">
              <a:latin typeface="Times New Roman" pitchFamily="18" charset="0"/>
              <a:cs typeface="Times New Roman" pitchFamily="18" charset="0"/>
            </a:endParaRPr>
          </a:p>
          <a:p>
            <a:pPr>
              <a:buNone/>
            </a:pPr>
            <a:r>
              <a:rPr lang="en-US" sz="1600" b="1" dirty="0" smtClean="0">
                <a:latin typeface="Times New Roman" pitchFamily="18" charset="0"/>
                <a:cs typeface="Times New Roman" pitchFamily="18" charset="0"/>
              </a:rPr>
              <a:t>	</a:t>
            </a:r>
            <a:r>
              <a:rPr lang="en-US" sz="1600" dirty="0" smtClean="0">
                <a:latin typeface="Times New Roman" pitchFamily="18" charset="0"/>
                <a:cs typeface="Times New Roman" pitchFamily="18" charset="0"/>
              </a:rPr>
              <a:t>Informed consent consists of disclosure of information, comprehension, competency, and voluntarism (Burns &amp; Grove, 2010). </a:t>
            </a:r>
          </a:p>
          <a:p>
            <a:pPr>
              <a:buNone/>
            </a:pPr>
            <a:endParaRPr lang="en-US" sz="1600" dirty="0">
              <a:latin typeface="Times New Roman" pitchFamily="18" charset="0"/>
              <a:cs typeface="Times New Roman" pitchFamily="18" charset="0"/>
            </a:endParaRPr>
          </a:p>
          <a:p>
            <a:pPr>
              <a:buNone/>
            </a:pPr>
            <a:r>
              <a:rPr lang="en-US" sz="1600" dirty="0" smtClean="0">
                <a:latin typeface="Times New Roman" pitchFamily="18" charset="0"/>
                <a:cs typeface="Times New Roman" pitchFamily="18" charset="0"/>
              </a:rPr>
              <a:t>	- In t</a:t>
            </a:r>
            <a:r>
              <a:rPr lang="en-US" sz="1600" dirty="0" smtClean="0">
                <a:latin typeface="Times New Roman" pitchFamily="18" charset="0"/>
                <a:cs typeface="Times New Roman" pitchFamily="18" charset="0"/>
              </a:rPr>
              <a:t>he article, </a:t>
            </a:r>
            <a:r>
              <a:rPr lang="en-US" sz="1600" i="1" dirty="0" smtClean="0">
                <a:latin typeface="Times New Roman" pitchFamily="18" charset="0"/>
                <a:cs typeface="Times New Roman" pitchFamily="18" charset="0"/>
              </a:rPr>
              <a:t>Valuing Caring Behaviors Within Simulated Emergent Situations </a:t>
            </a:r>
            <a:r>
              <a:rPr lang="en-US" sz="1600" dirty="0" smtClean="0">
                <a:latin typeface="Times New Roman" pitchFamily="18" charset="0"/>
                <a:cs typeface="Times New Roman" pitchFamily="18" charset="0"/>
              </a:rPr>
              <a:t>by </a:t>
            </a:r>
            <a:r>
              <a:rPr lang="en-US" sz="1600" dirty="0" err="1" smtClean="0">
                <a:latin typeface="Times New Roman" pitchFamily="18" charset="0"/>
                <a:cs typeface="Times New Roman" pitchFamily="18" charset="0"/>
              </a:rPr>
              <a:t>Eggenbegger</a:t>
            </a:r>
            <a:r>
              <a:rPr lang="en-US" sz="1600" dirty="0" smtClean="0">
                <a:latin typeface="Times New Roman" pitchFamily="18" charset="0"/>
                <a:cs typeface="Times New Roman" pitchFamily="18" charset="0"/>
              </a:rPr>
              <a:t> et al.(2010), a verbal explanation was given by the researcher to the group of students who were asked to participate in the study. The students were asked to voluntarily participate and ask any questions they had about the study. It was also made clear that participation was not counted as a grade. </a:t>
            </a:r>
          </a:p>
          <a:p>
            <a:pPr>
              <a:buNone/>
            </a:pPr>
            <a:endParaRPr lang="en-US" sz="1600" dirty="0">
              <a:latin typeface="Times New Roman" pitchFamily="18" charset="0"/>
              <a:cs typeface="Times New Roman" pitchFamily="18" charset="0"/>
            </a:endParaRPr>
          </a:p>
          <a:p>
            <a:pPr>
              <a:buNone/>
            </a:pPr>
            <a:r>
              <a:rPr lang="en-US" sz="1600" dirty="0" smtClean="0">
                <a:latin typeface="Times New Roman" pitchFamily="18" charset="0"/>
                <a:cs typeface="Times New Roman" pitchFamily="18" charset="0"/>
              </a:rPr>
              <a:t>	- In the article, </a:t>
            </a:r>
            <a:r>
              <a:rPr lang="en-US" sz="1600" i="1" dirty="0" smtClean="0">
                <a:latin typeface="Times New Roman" pitchFamily="18" charset="0"/>
                <a:cs typeface="Times New Roman" pitchFamily="18" charset="0"/>
              </a:rPr>
              <a:t>Comparison of </a:t>
            </a:r>
            <a:r>
              <a:rPr lang="en-US" sz="1600" i="1" dirty="0" err="1" smtClean="0">
                <a:latin typeface="Times New Roman" pitchFamily="18" charset="0"/>
                <a:cs typeface="Times New Roman" pitchFamily="18" charset="0"/>
              </a:rPr>
              <a:t>Bacteriostatic</a:t>
            </a:r>
            <a:r>
              <a:rPr lang="en-US" sz="1600" i="1" dirty="0" smtClean="0">
                <a:latin typeface="Times New Roman" pitchFamily="18" charset="0"/>
                <a:cs typeface="Times New Roman" pitchFamily="18" charset="0"/>
              </a:rPr>
              <a:t> Normal Saline and </a:t>
            </a:r>
            <a:r>
              <a:rPr lang="en-US" sz="1600" i="1" dirty="0" err="1" smtClean="0">
                <a:latin typeface="Times New Roman" pitchFamily="18" charset="0"/>
                <a:cs typeface="Times New Roman" pitchFamily="18" charset="0"/>
              </a:rPr>
              <a:t>Lidocaine</a:t>
            </a:r>
            <a:r>
              <a:rPr lang="en-US" sz="1600" i="1" dirty="0" smtClean="0">
                <a:latin typeface="Times New Roman" pitchFamily="18" charset="0"/>
                <a:cs typeface="Times New Roman" pitchFamily="18" charset="0"/>
              </a:rPr>
              <a:t> Used as </a:t>
            </a:r>
            <a:r>
              <a:rPr lang="en-US" sz="1600" i="1" dirty="0" err="1" smtClean="0">
                <a:latin typeface="Times New Roman" pitchFamily="18" charset="0"/>
                <a:cs typeface="Times New Roman" pitchFamily="18" charset="0"/>
              </a:rPr>
              <a:t>Intradermal</a:t>
            </a:r>
            <a:r>
              <a:rPr lang="en-US" sz="1600" i="1" dirty="0" smtClean="0">
                <a:latin typeface="Times New Roman" pitchFamily="18" charset="0"/>
                <a:cs typeface="Times New Roman" pitchFamily="18" charset="0"/>
              </a:rPr>
              <a:t> Anesthesia for the Placement of Intravenous Lines </a:t>
            </a:r>
            <a:r>
              <a:rPr lang="en-US" sz="1600" dirty="0" err="1" smtClean="0">
                <a:latin typeface="Times New Roman" pitchFamily="18" charset="0"/>
                <a:cs typeface="Times New Roman" pitchFamily="18" charset="0"/>
              </a:rPr>
              <a:t>byWindle</a:t>
            </a:r>
            <a:r>
              <a:rPr lang="en-US" sz="1600" dirty="0" smtClean="0">
                <a:latin typeface="Times New Roman" pitchFamily="18" charset="0"/>
                <a:cs typeface="Times New Roman" pitchFamily="18" charset="0"/>
              </a:rPr>
              <a:t> et al.( 2006), the participants were counseled prior to the study. They were encouraged to ask any questions about the study. </a:t>
            </a:r>
            <a:r>
              <a:rPr lang="en-US" sz="1600" dirty="0" smtClean="0">
                <a:latin typeface="Times New Roman" pitchFamily="18" charset="0"/>
                <a:cs typeface="Times New Roman" pitchFamily="18" charset="0"/>
              </a:rPr>
              <a:t>Also, clarification was made that if they did not want to participate, they would still get the same standard care. </a:t>
            </a:r>
            <a:endParaRPr lang="en-US" sz="1600" dirty="0" smtClean="0">
              <a:latin typeface="Times New Roman" pitchFamily="18" charset="0"/>
              <a:cs typeface="Times New Roman" pitchFamily="18" charset="0"/>
            </a:endParaRPr>
          </a:p>
          <a:p>
            <a:pPr>
              <a:buNone/>
            </a:pPr>
            <a:endParaRPr lang="en-US" sz="1600" dirty="0" smtClean="0">
              <a:latin typeface="Times New Roman" pitchFamily="18" charset="0"/>
              <a:cs typeface="Times New Roman" pitchFamily="18" charset="0"/>
            </a:endParaRPr>
          </a:p>
          <a:p>
            <a:pPr>
              <a:buNone/>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Both studies obtained informed consent from participants with assurance they did not have any questions or concerns about the study. There was also no pressure to participate. Students would not be graded, and the other subjects would still receive expected care. </a:t>
            </a:r>
            <a:endParaRPr lang="en-US" sz="1600" dirty="0">
              <a:latin typeface="Times New Roman" pitchFamily="18" charset="0"/>
              <a:cs typeface="Times New Roman" pitchFamily="18" charset="0"/>
            </a:endParaRPr>
          </a:p>
          <a:p>
            <a:pPr>
              <a:buNone/>
            </a:pPr>
            <a:r>
              <a:rPr lang="en-US" sz="1600" dirty="0" smtClean="0">
                <a:latin typeface="Times New Roman" pitchFamily="18" charset="0"/>
                <a:cs typeface="Times New Roman" pitchFamily="18" charset="0"/>
              </a:rPr>
              <a:t>	</a:t>
            </a:r>
          </a:p>
          <a:p>
            <a:pPr>
              <a:buNone/>
            </a:pPr>
            <a:endParaRPr lang="en-US" sz="1600" b="1" dirty="0">
              <a:latin typeface="Times New Roman" pitchFamily="18" charset="0"/>
              <a:cs typeface="Times New Roman" pitchFamily="18" charset="0"/>
            </a:endParaRPr>
          </a:p>
          <a:p>
            <a:pPr>
              <a:buNone/>
            </a:pPr>
            <a:r>
              <a:rPr lang="en-US" sz="1600" b="1" dirty="0" smtClean="0">
                <a:latin typeface="Times New Roman" pitchFamily="18" charset="0"/>
                <a:cs typeface="Times New Roman" pitchFamily="18" charset="0"/>
              </a:rPr>
              <a:t>	</a:t>
            </a:r>
            <a:endParaRPr lang="en-US" sz="1600" b="1"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2559</TotalTime>
  <Words>168</Words>
  <Application>Microsoft Office PowerPoint</Application>
  <PresentationFormat>On-screen Show (4:3)</PresentationFormat>
  <Paragraphs>63</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Critique</vt:lpstr>
      <vt:lpstr>Slide 2</vt:lpstr>
      <vt:lpstr>Slide 3</vt:lpstr>
      <vt:lpstr>Slide 4</vt:lpstr>
      <vt:lpstr>Slide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Dana </dc:creator>
  <cp:lastModifiedBy>Dana </cp:lastModifiedBy>
  <cp:revision>94</cp:revision>
  <dcterms:created xsi:type="dcterms:W3CDTF">2011-09-20T23:01:29Z</dcterms:created>
  <dcterms:modified xsi:type="dcterms:W3CDTF">2011-09-22T17:40:53Z</dcterms:modified>
</cp:coreProperties>
</file>