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rels" ContentType="application/vnd.openxmlformats-package.relationships+xml"/>
  <Default Extension="jpeg" ContentType="image/jpeg"/>
  <Default Extension="xml" ContentType="application/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presentation.xml" ContentType="application/vnd.openxmlformats-officedocument.presentationml.presentation.main+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7"/>
  </p:notesMasterIdLst>
  <p:handoutMasterIdLst>
    <p:handoutMasterId r:id="rId8"/>
  </p:handout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89" d="100"/>
          <a:sy n="89" d="100"/>
        </p:scale>
        <p:origin x="-90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handoutMaster" Target="handoutMasters/handout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A406915-EA79-D943-9212-279CD6068B9C}" type="datetimeFigureOut">
              <a:rPr lang="en-US" smtClean="0"/>
              <a:t>2/4/11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16C51D1-5097-3E44-A237-1350665C02E7}"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87C6E1-E2DB-EB41-A375-898352717299}" type="datetimeFigureOut">
              <a:rPr lang="en-US" smtClean="0"/>
              <a:t>2/4/11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0CFF05-F0C4-394B-9BA9-414E1C03AE3A}"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 Id="rId3" Type="http://schemas.openxmlformats.org/officeDocument/2006/relationships/hyperlink" Target="http://www.ncbi.nlm.nih.gov/pmc/articles/PMC1945054/" TargetMode="Externa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 Id="rId3" Type="http://schemas.openxmlformats.org/officeDocument/2006/relationships/hyperlink" Target="http://www.ncbi.nlm.nih.gov/pmc/articles/PMC1945054/" TargetMode="Externa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 Id="rId3" Type="http://schemas.openxmlformats.org/officeDocument/2006/relationships/hyperlink" Target="http://www.ncbi.nlm.nih.gov/pmc/articles/PMC1945054/" TargetMode="Externa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Burns and Grove</a:t>
            </a:r>
            <a:r>
              <a:rPr lang="en-US" baseline="0" dirty="0" smtClean="0"/>
              <a:t> (2010) discusses the importance of generating a research purpose, which develops from a problem and defines the goal or direction of the study (Burns and Grove,2010,p 38) Once the problem is defined the researcher can propose the main research question.  According to Burns and Grove (2010), the purpose can often indicate the type of study being performed along with the variables, population, and setting of the study (Burns and Grove, 2010, </a:t>
            </a:r>
            <a:r>
              <a:rPr lang="en-US" baseline="0" dirty="0" err="1" smtClean="0"/>
              <a:t>p</a:t>
            </a:r>
            <a:r>
              <a:rPr lang="en-US" baseline="0" dirty="0" smtClean="0"/>
              <a:t>. 38).  </a:t>
            </a:r>
          </a:p>
          <a:p>
            <a:endParaRPr lang="en-US" baseline="0" dirty="0" smtClean="0"/>
          </a:p>
          <a:p>
            <a:r>
              <a:rPr lang="en-US" baseline="0" dirty="0" smtClean="0"/>
              <a:t>Reference: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Burns, N., &amp; Grove, S. (2010). </a:t>
            </a:r>
            <a:r>
              <a:rPr lang="en-US" sz="1200" i="1" dirty="0" smtClean="0"/>
              <a:t>The practice of nursing research: Appraisal, synthesis, and generation of evidence</a:t>
            </a:r>
            <a:r>
              <a:rPr lang="en-US" sz="1200" dirty="0" smtClean="0"/>
              <a:t> (6</a:t>
            </a:r>
            <a:r>
              <a:rPr lang="en-US" sz="1200" baseline="30000" dirty="0" smtClean="0"/>
              <a:t>th</a:t>
            </a:r>
            <a:r>
              <a:rPr lang="en-US" sz="1200" dirty="0" smtClean="0"/>
              <a:t> Ed.)</a:t>
            </a:r>
            <a:r>
              <a:rPr lang="en-US" sz="1200" i="1" dirty="0" smtClean="0"/>
              <a:t>. </a:t>
            </a:r>
            <a:r>
              <a:rPr lang="en-US" sz="1200" dirty="0" smtClean="0"/>
              <a:t>St. Louis, MO: Elsevier Saunders.</a:t>
            </a:r>
            <a:r>
              <a:rPr lang="en-US" sz="1200" i="1" dirty="0" smtClean="0"/>
              <a:t>    </a:t>
            </a:r>
            <a:endParaRPr lang="en-US" sz="1200" dirty="0" smtClean="0"/>
          </a:p>
          <a:p>
            <a:endParaRPr lang="en-US" baseline="0" dirty="0" smtClean="0"/>
          </a:p>
        </p:txBody>
      </p:sp>
      <p:sp>
        <p:nvSpPr>
          <p:cNvPr id="4" name="Slide Number Placeholder 3"/>
          <p:cNvSpPr>
            <a:spLocks noGrp="1"/>
          </p:cNvSpPr>
          <p:nvPr>
            <p:ph type="sldNum" sz="quarter" idx="10"/>
          </p:nvPr>
        </p:nvSpPr>
        <p:spPr/>
        <p:txBody>
          <a:bodyPr/>
          <a:lstStyle/>
          <a:p>
            <a:fld id="{CC0CFF05-F0C4-394B-9BA9-414E1C03AE3A}"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Berry, </a:t>
            </a:r>
            <a:r>
              <a:rPr lang="en-US" baseline="0" dirty="0" err="1" smtClean="0"/>
              <a:t>Melkus</a:t>
            </a:r>
            <a:r>
              <a:rPr lang="en-US" baseline="0" dirty="0" smtClean="0"/>
              <a:t>, </a:t>
            </a:r>
            <a:r>
              <a:rPr lang="en-US" baseline="0" dirty="0" err="1" smtClean="0"/>
              <a:t>Savove</a:t>
            </a:r>
            <a:r>
              <a:rPr lang="en-US" baseline="0" dirty="0" smtClean="0"/>
              <a:t>, Grey (2007) wanted to understand the influence that coping skill training would have on obese multiethnic parents who had overweight children participating in a weight management program. (Berry, </a:t>
            </a:r>
            <a:r>
              <a:rPr lang="en-US" baseline="0" dirty="0" err="1" smtClean="0"/>
              <a:t>Melkus</a:t>
            </a:r>
            <a:r>
              <a:rPr lang="en-US" baseline="0" dirty="0" smtClean="0"/>
              <a:t>, </a:t>
            </a:r>
            <a:r>
              <a:rPr lang="en-US" baseline="0" dirty="0" err="1" smtClean="0"/>
              <a:t>Savove</a:t>
            </a:r>
            <a:r>
              <a:rPr lang="en-US" baseline="0" dirty="0" smtClean="0"/>
              <a:t>, Grey,2007, </a:t>
            </a:r>
            <a:r>
              <a:rPr lang="en-US" baseline="0" dirty="0" err="1" smtClean="0"/>
              <a:t>p</a:t>
            </a:r>
            <a:r>
              <a:rPr lang="en-US" baseline="0" dirty="0" smtClean="0"/>
              <a:t> 63).   This study arose in order to strive to help  multiethnic parents of obese children understand factors related to weight management. Berry et al. (2007) discussed how interventions such as nutrition education, exercise, and behavioral interventions for obesity have only been studied among white middle class participants and agreed that more research was needed among multiethnic groups (Berry et al, 2007, </a:t>
            </a:r>
            <a:r>
              <a:rPr lang="en-US" baseline="0" dirty="0" err="1" smtClean="0"/>
              <a:t>p</a:t>
            </a:r>
            <a:r>
              <a:rPr lang="en-US" baseline="0" dirty="0" smtClean="0"/>
              <a:t> 64). </a:t>
            </a:r>
          </a:p>
          <a:p>
            <a:endParaRPr lang="en-US" baseline="0" dirty="0" smtClean="0"/>
          </a:p>
          <a:p>
            <a:r>
              <a:rPr lang="en-US" baseline="0" dirty="0" smtClean="0"/>
              <a:t>Reference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Berry, D., </a:t>
            </a:r>
            <a:r>
              <a:rPr lang="en-US" sz="1200" dirty="0" err="1" smtClean="0"/>
              <a:t>Melkus</a:t>
            </a:r>
            <a:r>
              <a:rPr lang="en-US" sz="1200" dirty="0" smtClean="0"/>
              <a:t>, G., </a:t>
            </a:r>
            <a:r>
              <a:rPr lang="en-US" sz="1200" dirty="0" err="1" smtClean="0"/>
              <a:t>Savoye</a:t>
            </a:r>
            <a:r>
              <a:rPr lang="en-US" sz="1200" dirty="0" smtClean="0"/>
              <a:t>, M., Grey. (2007). An intervention for multiethnic obese parents and overweight children. </a:t>
            </a:r>
            <a:r>
              <a:rPr lang="en-US" sz="1200" i="1" dirty="0" smtClean="0"/>
              <a:t>Journal of Applied Nursing Research, </a:t>
            </a:r>
            <a:r>
              <a:rPr lang="en-US" sz="1200" dirty="0" smtClean="0"/>
              <a:t>20, 63-70.  Retrieved from </a:t>
            </a:r>
            <a:r>
              <a:rPr lang="en-US" sz="1200" u="sng" dirty="0" smtClean="0">
                <a:hlinkClick r:id="rId3"/>
              </a:rPr>
              <a:t>http://www.ncbi.nlm.nih.gov/pmc/articles/PMC1945054</a:t>
            </a:r>
            <a:r>
              <a:rPr lang="en-US" sz="1200" dirty="0" smtClean="0">
                <a:hlinkClick r:id="rId3"/>
              </a:rPr>
              <a:t>/</a:t>
            </a:r>
            <a:r>
              <a:rPr lang="en-US" sz="1200" dirty="0" smtClean="0"/>
              <a:t>.  </a:t>
            </a:r>
            <a:r>
              <a:rPr lang="en-US" sz="1200" i="1" dirty="0" smtClean="0"/>
              <a:t> </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CC0CFF05-F0C4-394B-9BA9-414E1C03AE3A}"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Burns</a:t>
            </a:r>
            <a:r>
              <a:rPr lang="en-US" baseline="0" dirty="0" smtClean="0"/>
              <a:t> and Grove (2010) explain the importance of independent and dependent variable since the relationship between them is the foundation for developing studies (Burns and Grove, 2010, </a:t>
            </a:r>
            <a:r>
              <a:rPr lang="en-US" baseline="0" dirty="0" err="1" smtClean="0"/>
              <a:t>p</a:t>
            </a:r>
            <a:r>
              <a:rPr lang="en-US" baseline="0" dirty="0" smtClean="0"/>
              <a:t> 177).  According to Burns and Grove (2010) an independent variable is a stimulus or activity that the experimenter can alter in order to create a effect on the dependent variable. (Burns and Grove, 2010, </a:t>
            </a:r>
            <a:r>
              <a:rPr lang="en-US" baseline="0" dirty="0" err="1" smtClean="0"/>
              <a:t>p</a:t>
            </a:r>
            <a:r>
              <a:rPr lang="en-US" baseline="0" dirty="0" smtClean="0"/>
              <a:t> 177).  Burns and Grove (2010) describe the dependent variable as the response, behavior, or outcome that the researcher explains or predicted.  Independent and dependent variables change in all experiments.  During the study performed by Berry et al (2007) the researchers wanted to understand how coping skills (independent variable) would affect the health behaviors of multiethnic obese parents of overweight children (dependent variable) (Berry et al, 2007, </a:t>
            </a:r>
            <a:r>
              <a:rPr lang="en-US" baseline="0" dirty="0" err="1" smtClean="0"/>
              <a:t>p</a:t>
            </a:r>
            <a:r>
              <a:rPr lang="en-US" baseline="0" dirty="0" smtClean="0"/>
              <a:t> 64).  </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Reference:</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 </a:t>
            </a:r>
            <a:r>
              <a:rPr lang="en-US" sz="1200" dirty="0" smtClean="0"/>
              <a:t>Berry, D., </a:t>
            </a:r>
            <a:r>
              <a:rPr lang="en-US" sz="1200" dirty="0" err="1" smtClean="0"/>
              <a:t>Melkus</a:t>
            </a:r>
            <a:r>
              <a:rPr lang="en-US" sz="1200" dirty="0" smtClean="0"/>
              <a:t>, G., </a:t>
            </a:r>
            <a:r>
              <a:rPr lang="en-US" sz="1200" dirty="0" err="1" smtClean="0"/>
              <a:t>Savoye</a:t>
            </a:r>
            <a:r>
              <a:rPr lang="en-US" sz="1200" dirty="0" smtClean="0"/>
              <a:t>, M., Grey. (2007). An intervention for multiethnic obese parents and overweight children. </a:t>
            </a:r>
            <a:r>
              <a:rPr lang="en-US" sz="1200" i="1" dirty="0" smtClean="0"/>
              <a:t>Journal of Applied Nursing Research, </a:t>
            </a:r>
            <a:r>
              <a:rPr lang="en-US" sz="1200" dirty="0" smtClean="0"/>
              <a:t>20, 63-70.  Retrieved from </a:t>
            </a:r>
            <a:r>
              <a:rPr lang="en-US" sz="1200" u="sng" dirty="0" smtClean="0">
                <a:hlinkClick r:id="rId3"/>
              </a:rPr>
              <a:t>http://www.ncbi.nlm.nih.gov/pmc/articles/PMC1945054</a:t>
            </a:r>
            <a:r>
              <a:rPr lang="en-US" sz="1200" dirty="0" smtClean="0">
                <a:hlinkClick r:id="rId3"/>
              </a:rPr>
              <a:t>/</a:t>
            </a:r>
            <a:r>
              <a:rPr lang="en-US" sz="1200" dirty="0" smtClean="0"/>
              <a:t>.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Burns, N., &amp; Grove, S. (2010). </a:t>
            </a:r>
            <a:r>
              <a:rPr lang="en-US" sz="1200" i="1" dirty="0" smtClean="0"/>
              <a:t>The practice of nursing research: Appraisal, synthesis, and generation of evidence</a:t>
            </a:r>
            <a:r>
              <a:rPr lang="en-US" sz="1200" dirty="0" smtClean="0"/>
              <a:t> (6</a:t>
            </a:r>
            <a:r>
              <a:rPr lang="en-US" sz="1200" baseline="30000" dirty="0" smtClean="0"/>
              <a:t>th</a:t>
            </a:r>
            <a:r>
              <a:rPr lang="en-US" sz="1200" dirty="0" smtClean="0"/>
              <a:t> Ed.)</a:t>
            </a:r>
            <a:r>
              <a:rPr lang="en-US" sz="1200" i="1" dirty="0" smtClean="0"/>
              <a:t>. </a:t>
            </a:r>
            <a:r>
              <a:rPr lang="en-US" sz="1200" dirty="0" smtClean="0"/>
              <a:t>St. Louis, MO: Elsevier Saunders.</a:t>
            </a:r>
            <a:r>
              <a:rPr lang="en-US" sz="1200" i="1" dirty="0" smtClean="0"/>
              <a:t>    </a:t>
            </a:r>
            <a:endParaRPr lang="en-US" sz="1200" dirty="0" smtClean="0"/>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0CFF05-F0C4-394B-9BA9-414E1C03AE3A}"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Burns and Grove</a:t>
            </a:r>
            <a:r>
              <a:rPr lang="en-US" baseline="0" dirty="0" smtClean="0"/>
              <a:t> (2010) the literature review is compiled to help the reader understand previous knowledge related to current study, this may include knowledge gaps and previous studies (Burns and Grove,2010,p38).  Previous studies can be a motive for the study. For example studies may need to be redone in order to update knowledge during different time periods.  It also helps the research build upon or continue past research.  Burns and Grove (2010) state that reviewing previous studies can define areas already studied, knowledge gaps, and studies needing to be redone (Burns and Grove,2010,p38).  The reader will be able to understand motives of the researcher by reading the literature review.  </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Resource: </a:t>
            </a:r>
            <a:r>
              <a:rPr lang="en-US" sz="1200" dirty="0" smtClean="0"/>
              <a:t>Burns, N., &amp; Grove, S. (2010). </a:t>
            </a:r>
            <a:r>
              <a:rPr lang="en-US" sz="1200" i="1" dirty="0" smtClean="0"/>
              <a:t>The practice of nursing research: Appraisal, synthesis, and generation of evidence</a:t>
            </a:r>
            <a:r>
              <a:rPr lang="en-US" sz="1200" dirty="0" smtClean="0"/>
              <a:t> (6</a:t>
            </a:r>
            <a:r>
              <a:rPr lang="en-US" sz="1200" baseline="30000" dirty="0" smtClean="0"/>
              <a:t>th</a:t>
            </a:r>
            <a:r>
              <a:rPr lang="en-US" sz="1200" dirty="0" smtClean="0"/>
              <a:t> Ed.)</a:t>
            </a:r>
            <a:r>
              <a:rPr lang="en-US" sz="1200" i="1" dirty="0" smtClean="0"/>
              <a:t>. </a:t>
            </a:r>
            <a:r>
              <a:rPr lang="en-US" sz="1200" dirty="0" smtClean="0"/>
              <a:t>St. Louis, MO: Elsevier Saunders.</a:t>
            </a:r>
            <a:r>
              <a:rPr lang="en-US" sz="1200" i="1" dirty="0" smtClean="0"/>
              <a:t>    </a:t>
            </a:r>
            <a:endParaRPr lang="en-US" sz="120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0CFF05-F0C4-394B-9BA9-414E1C03AE3A}"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a:t>
            </a:r>
            <a:r>
              <a:rPr lang="en-US" baseline="0" dirty="0" err="1" smtClean="0"/>
              <a:t>Wadden</a:t>
            </a:r>
            <a:r>
              <a:rPr lang="en-US" baseline="0" dirty="0" smtClean="0"/>
              <a:t> and </a:t>
            </a:r>
            <a:r>
              <a:rPr lang="en-US" baseline="0" dirty="0" err="1" smtClean="0"/>
              <a:t>Stunkard</a:t>
            </a:r>
            <a:r>
              <a:rPr lang="en-US" baseline="0" dirty="0" smtClean="0"/>
              <a:t> (2002), nutrition education, exercise and behavioral interventions are an essential treatment of obese parents and overweight children (as cited in Berry et al, </a:t>
            </a:r>
            <a:r>
              <a:rPr lang="en-US" baseline="0" dirty="0" err="1" smtClean="0"/>
              <a:t>p</a:t>
            </a:r>
            <a:r>
              <a:rPr lang="en-US" baseline="0" dirty="0" smtClean="0"/>
              <a:t>. 62). </a:t>
            </a:r>
            <a:r>
              <a:rPr lang="en-US" baseline="0" dirty="0" err="1" smtClean="0"/>
              <a:t>Bandura</a:t>
            </a:r>
            <a:r>
              <a:rPr lang="en-US" baseline="0" dirty="0" smtClean="0"/>
              <a:t> (1977) describes coping skills training as a form of cognitive behavioral intervention created to improve self motivation (as cited in Berry et al, p.62).  Berry et al (2007) discuss how the combination of these interventions can improve health behavior outcomes among multiethnic parents and children by increasing communication skills, assertiveness, problem solving, and conflict resolution. (Berry et al, 2007,p.62).  The literature review also provides studies that have focused primarily on the white middle class, and explains the needs for expanded ethnic research in order to provide more successful interventions for all ethnic groupings.  </a:t>
            </a:r>
          </a:p>
          <a:p>
            <a:r>
              <a:rPr lang="en-US" sz="1200" dirty="0" smtClean="0"/>
              <a:t>Resource</a:t>
            </a:r>
          </a:p>
          <a:p>
            <a:r>
              <a:rPr lang="en-US" sz="1200" dirty="0" smtClean="0"/>
              <a:t>Berry, D., </a:t>
            </a:r>
            <a:r>
              <a:rPr lang="en-US" sz="1200" dirty="0" err="1" smtClean="0"/>
              <a:t>Melkus</a:t>
            </a:r>
            <a:r>
              <a:rPr lang="en-US" sz="1200" dirty="0" smtClean="0"/>
              <a:t>, G., </a:t>
            </a:r>
            <a:r>
              <a:rPr lang="en-US" sz="1200" dirty="0" err="1" smtClean="0"/>
              <a:t>Savoye</a:t>
            </a:r>
            <a:r>
              <a:rPr lang="en-US" sz="1200" dirty="0" smtClean="0"/>
              <a:t>, M., Grey. (2007). An intervention for multiethnic obese parents and overweight children. </a:t>
            </a:r>
            <a:r>
              <a:rPr lang="en-US" sz="1200" i="1" dirty="0" smtClean="0"/>
              <a:t>Journal of Applied Nursing Research, </a:t>
            </a:r>
            <a:r>
              <a:rPr lang="en-US" sz="1200" dirty="0" smtClean="0"/>
              <a:t>20, 63-70.  Retrieved from </a:t>
            </a:r>
            <a:r>
              <a:rPr lang="en-US" sz="1200" u="sng" dirty="0" smtClean="0">
                <a:hlinkClick r:id="rId3"/>
              </a:rPr>
              <a:t>http://www.ncbi.nlm.nih.gov/pmc/articles/PMC1945054</a:t>
            </a:r>
            <a:r>
              <a:rPr lang="en-US" sz="1200" dirty="0" smtClean="0">
                <a:hlinkClick r:id="rId3"/>
              </a:rPr>
              <a:t>/</a:t>
            </a:r>
            <a:r>
              <a:rPr lang="en-US" sz="1200" dirty="0" smtClean="0"/>
              <a:t>. </a:t>
            </a:r>
            <a:endParaRPr lang="en-US" baseline="0" dirty="0" smtClean="0"/>
          </a:p>
        </p:txBody>
      </p:sp>
      <p:sp>
        <p:nvSpPr>
          <p:cNvPr id="4" name="Slide Number Placeholder 3"/>
          <p:cNvSpPr>
            <a:spLocks noGrp="1"/>
          </p:cNvSpPr>
          <p:nvPr>
            <p:ph type="sldNum" sz="quarter" idx="10"/>
          </p:nvPr>
        </p:nvSpPr>
        <p:spPr/>
        <p:txBody>
          <a:bodyPr/>
          <a:lstStyle/>
          <a:p>
            <a:fld id="{CC0CFF05-F0C4-394B-9BA9-414E1C03AE3A}" type="slidenum">
              <a:rPr lang="en-US" smtClean="0"/>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2EEC65-DD2D-494B-89CB-39F900D4F70D}" type="datetimeFigureOut">
              <a:rPr lang="en-US" smtClean="0"/>
              <a:t>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2EEC65-DD2D-494B-89CB-39F900D4F70D}" type="datetimeFigureOut">
              <a:rPr lang="en-US" smtClean="0"/>
              <a:t>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2EEC65-DD2D-494B-89CB-39F900D4F70D}" type="datetimeFigureOut">
              <a:rPr lang="en-US" smtClean="0"/>
              <a:t>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2EEC65-DD2D-494B-89CB-39F900D4F70D}" type="datetimeFigureOut">
              <a:rPr lang="en-US" smtClean="0"/>
              <a:t>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2EEC65-DD2D-494B-89CB-39F900D4F70D}" type="datetimeFigureOut">
              <a:rPr lang="en-US" smtClean="0"/>
              <a:t>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2EEC65-DD2D-494B-89CB-39F900D4F70D}" type="datetimeFigureOut">
              <a:rPr lang="en-US" smtClean="0"/>
              <a:t>2/3/11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2EEC65-DD2D-494B-89CB-39F900D4F70D}" type="datetimeFigureOut">
              <a:rPr lang="en-US" smtClean="0"/>
              <a:t>2/3/11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2EEC65-DD2D-494B-89CB-39F900D4F70D}" type="datetimeFigureOut">
              <a:rPr lang="en-US" smtClean="0"/>
              <a:t>2/3/11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2EEC65-DD2D-494B-89CB-39F900D4F70D}" type="datetimeFigureOut">
              <a:rPr lang="en-US" smtClean="0"/>
              <a:t>2/3/11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2EEC65-DD2D-494B-89CB-39F900D4F70D}" type="datetimeFigureOut">
              <a:rPr lang="en-US" smtClean="0"/>
              <a:t>2/3/11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2EEC65-DD2D-494B-89CB-39F900D4F70D}" type="datetimeFigureOut">
              <a:rPr lang="en-US" smtClean="0"/>
              <a:t>2/3/11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2EEC65-DD2D-494B-89CB-39F900D4F70D}" type="datetimeFigureOut">
              <a:rPr lang="en-US" smtClean="0"/>
              <a:t>2/3/11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865BDE-8AD3-EA4B-8427-C4A26F17DC6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www.ncbi.nlm.nih.gov/About/disclaimer.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a:t>
            </a:r>
            <a:endParaRPr lang="en-US" dirty="0"/>
          </a:p>
        </p:txBody>
      </p:sp>
      <p:sp>
        <p:nvSpPr>
          <p:cNvPr id="3" name="Content Placeholder 2"/>
          <p:cNvSpPr>
            <a:spLocks noGrp="1"/>
          </p:cNvSpPr>
          <p:nvPr>
            <p:ph idx="1"/>
          </p:nvPr>
        </p:nvSpPr>
        <p:spPr>
          <a:xfrm>
            <a:off x="457200" y="1600200"/>
            <a:ext cx="8229600" cy="4920697"/>
          </a:xfrm>
        </p:spPr>
        <p:txBody>
          <a:bodyPr>
            <a:normAutofit fontScale="92500" lnSpcReduction="10000"/>
          </a:bodyPr>
          <a:lstStyle/>
          <a:p>
            <a:r>
              <a:rPr lang="en-US" dirty="0" smtClean="0"/>
              <a:t>Must identify research purpose</a:t>
            </a:r>
          </a:p>
          <a:p>
            <a:pPr lvl="1"/>
            <a:r>
              <a:rPr lang="en-US" dirty="0" smtClean="0"/>
              <a:t>Define problem </a:t>
            </a:r>
          </a:p>
          <a:p>
            <a:pPr lvl="1"/>
            <a:r>
              <a:rPr lang="en-US" dirty="0" smtClean="0"/>
              <a:t>Generate goal to reduce problem</a:t>
            </a:r>
            <a:endParaRPr lang="en-US" dirty="0" smtClean="0"/>
          </a:p>
          <a:p>
            <a:r>
              <a:rPr lang="en-US" dirty="0" smtClean="0"/>
              <a:t>Research purpose leads</a:t>
            </a:r>
          </a:p>
          <a:p>
            <a:pPr>
              <a:buNone/>
            </a:pPr>
            <a:r>
              <a:rPr lang="en-US" dirty="0" smtClean="0"/>
              <a:t>	-development of research question</a:t>
            </a:r>
          </a:p>
          <a:p>
            <a:pPr>
              <a:buNone/>
            </a:pPr>
            <a:r>
              <a:rPr lang="en-US" dirty="0" smtClean="0"/>
              <a:t>	-type of study</a:t>
            </a:r>
          </a:p>
          <a:p>
            <a:pPr>
              <a:buNone/>
            </a:pPr>
            <a:r>
              <a:rPr lang="en-US" dirty="0" smtClean="0"/>
              <a:t>	-variables</a:t>
            </a:r>
          </a:p>
          <a:p>
            <a:pPr>
              <a:buNone/>
            </a:pPr>
            <a:r>
              <a:rPr lang="en-US" dirty="0" smtClean="0"/>
              <a:t>	-population</a:t>
            </a:r>
          </a:p>
          <a:p>
            <a:pPr>
              <a:buNone/>
            </a:pPr>
            <a:r>
              <a:rPr lang="en-US" dirty="0" smtClean="0"/>
              <a:t>	-setting</a:t>
            </a:r>
          </a:p>
          <a:p>
            <a:pPr>
              <a:buNone/>
            </a:pPr>
            <a:r>
              <a:rPr lang="en-US" sz="1189" dirty="0" smtClean="0"/>
              <a:t>Source: </a:t>
            </a:r>
          </a:p>
          <a:p>
            <a:pPr>
              <a:buNone/>
            </a:pPr>
            <a:r>
              <a:rPr lang="en-US" sz="1189" dirty="0" smtClean="0"/>
              <a:t>Burns and Grove (2010), </a:t>
            </a:r>
            <a:r>
              <a:rPr lang="en-US" sz="1189" dirty="0" err="1" smtClean="0"/>
              <a:t>p</a:t>
            </a:r>
            <a:r>
              <a:rPr lang="en-US" sz="1189" dirty="0" smtClean="0"/>
              <a:t>. </a:t>
            </a:r>
            <a:r>
              <a:rPr lang="en-US" sz="1189" dirty="0" smtClean="0"/>
              <a:t>38.  </a:t>
            </a:r>
            <a:endParaRPr lang="en-US" sz="1189" dirty="0" smtClean="0"/>
          </a:p>
          <a:p>
            <a:pPr>
              <a:buNone/>
            </a:pPr>
            <a:endParaRPr lang="en-US" dirty="0" smtClean="0"/>
          </a:p>
          <a:p>
            <a:pPr>
              <a:buNone/>
            </a:pPr>
            <a:endParaRPr lang="en-US" dirty="0" smtClean="0"/>
          </a:p>
          <a:p>
            <a:pPr>
              <a:buNone/>
            </a:pPr>
            <a:endParaRPr lang="en-US" sz="1189" dirty="0" smtClean="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a:t>
            </a:r>
            <a:endParaRPr lang="en-US" dirty="0"/>
          </a:p>
        </p:txBody>
      </p:sp>
      <p:sp>
        <p:nvSpPr>
          <p:cNvPr id="3" name="Content Placeholder 2"/>
          <p:cNvSpPr>
            <a:spLocks noGrp="1"/>
          </p:cNvSpPr>
          <p:nvPr>
            <p:ph idx="1"/>
          </p:nvPr>
        </p:nvSpPr>
        <p:spPr>
          <a:xfrm>
            <a:off x="457200" y="1417638"/>
            <a:ext cx="8446848" cy="5242837"/>
          </a:xfrm>
        </p:spPr>
        <p:txBody>
          <a:bodyPr>
            <a:normAutofit fontScale="62500" lnSpcReduction="20000"/>
          </a:bodyPr>
          <a:lstStyle/>
          <a:p>
            <a:r>
              <a:rPr lang="en-US" sz="4364" dirty="0" smtClean="0"/>
              <a:t>Berry, </a:t>
            </a:r>
            <a:r>
              <a:rPr lang="en-US" sz="4364" dirty="0" err="1" smtClean="0"/>
              <a:t>Melkus</a:t>
            </a:r>
            <a:r>
              <a:rPr lang="en-US" sz="4364" dirty="0" smtClean="0"/>
              <a:t>, </a:t>
            </a:r>
            <a:r>
              <a:rPr lang="en-US" sz="4364" dirty="0" err="1" smtClean="0"/>
              <a:t>Savove</a:t>
            </a:r>
            <a:r>
              <a:rPr lang="en-US" sz="4364" dirty="0" smtClean="0"/>
              <a:t>, Grey (2007) wanted to understand the effects of coping skills training among multiethnic parents.</a:t>
            </a:r>
          </a:p>
          <a:p>
            <a:pPr>
              <a:buNone/>
            </a:pPr>
            <a:r>
              <a:rPr lang="en-US" sz="4364" dirty="0" smtClean="0"/>
              <a:t>	-be a successful intervention by: </a:t>
            </a:r>
          </a:p>
          <a:p>
            <a:pPr>
              <a:buNone/>
            </a:pPr>
            <a:r>
              <a:rPr lang="en-US" sz="4364" dirty="0" smtClean="0"/>
              <a:t>		-increasing knowledge</a:t>
            </a:r>
          </a:p>
          <a:p>
            <a:pPr>
              <a:buNone/>
            </a:pPr>
            <a:r>
              <a:rPr lang="en-US" sz="4364" dirty="0" smtClean="0"/>
              <a:t>	 -reducing weight in parent and child </a:t>
            </a:r>
          </a:p>
          <a:p>
            <a:pPr>
              <a:buNone/>
            </a:pPr>
            <a:r>
              <a:rPr lang="en-US" sz="4364" dirty="0" smtClean="0"/>
              <a:t>	</a:t>
            </a:r>
          </a:p>
          <a:p>
            <a:pPr>
              <a:buNone/>
            </a:pPr>
            <a:r>
              <a:rPr lang="en-US" sz="4364" dirty="0" smtClean="0"/>
              <a:t>-Population: Obese multiethnic parents with children in weight management</a:t>
            </a:r>
          </a:p>
          <a:p>
            <a:pPr>
              <a:buNone/>
            </a:pPr>
            <a:r>
              <a:rPr lang="en-US" sz="4364" dirty="0" smtClean="0"/>
              <a:t>-Setting-Weight management program</a:t>
            </a:r>
          </a:p>
          <a:p>
            <a:pPr>
              <a:buNone/>
            </a:pPr>
            <a:r>
              <a:rPr lang="en-US" sz="4364" dirty="0" smtClean="0"/>
              <a:t>-Study- Quantitative</a:t>
            </a:r>
          </a:p>
          <a:p>
            <a:pPr>
              <a:buNone/>
            </a:pPr>
            <a:r>
              <a:rPr lang="en-US" sz="4364" dirty="0" smtClean="0"/>
              <a:t>-Variables-see next slide	</a:t>
            </a:r>
          </a:p>
          <a:p>
            <a:pPr>
              <a:buNone/>
            </a:pPr>
            <a:endParaRPr lang="en-US" sz="1760" dirty="0" smtClean="0"/>
          </a:p>
          <a:p>
            <a:pPr>
              <a:buNone/>
            </a:pPr>
            <a:r>
              <a:rPr lang="en-US" sz="1760" dirty="0" smtClean="0"/>
              <a:t>Source</a:t>
            </a:r>
          </a:p>
          <a:p>
            <a:pPr>
              <a:buNone/>
            </a:pPr>
            <a:r>
              <a:rPr lang="en-US" sz="1800" dirty="0" smtClean="0"/>
              <a:t>Berry et al (2007), </a:t>
            </a:r>
            <a:r>
              <a:rPr lang="en-US" sz="1800" dirty="0" err="1" smtClean="0"/>
              <a:t>p</a:t>
            </a:r>
            <a:r>
              <a:rPr lang="en-US" sz="1800" dirty="0" smtClean="0"/>
              <a:t> 64 </a:t>
            </a:r>
          </a:p>
          <a:p>
            <a:pPr>
              <a:buNone/>
            </a:pPr>
            <a:endParaRPr lang="en-US" sz="1760" dirty="0" smtClean="0"/>
          </a:p>
          <a:p>
            <a:pPr>
              <a:buNone/>
            </a:pPr>
            <a:endParaRPr lang="en-US" sz="4364" b="1" u="sng" baseline="30000" dirty="0" smtClean="0">
              <a:hlinkClick r:id="rId3"/>
            </a:endParaRP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sz="1100" dirty="0" smtClean="0"/>
          </a:p>
          <a:p>
            <a:pPr>
              <a:buNone/>
            </a:pPr>
            <a:endParaRPr lang="en-US" sz="1419" dirty="0" smtClean="0"/>
          </a:p>
          <a:p>
            <a:pPr>
              <a:buNone/>
            </a:pPr>
            <a:endParaRPr lang="en-US" dirty="0" smtClean="0"/>
          </a:p>
          <a:p>
            <a:pPr>
              <a:buNone/>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Independent &amp; Dependent Variables</a:t>
            </a:r>
            <a:endParaRPr lang="en-US" dirty="0"/>
          </a:p>
        </p:txBody>
      </p:sp>
      <p:sp>
        <p:nvSpPr>
          <p:cNvPr id="3" name="Content Placeholder 2"/>
          <p:cNvSpPr>
            <a:spLocks noGrp="1"/>
          </p:cNvSpPr>
          <p:nvPr>
            <p:ph idx="1"/>
          </p:nvPr>
        </p:nvSpPr>
        <p:spPr>
          <a:xfrm>
            <a:off x="457200" y="1417638"/>
            <a:ext cx="8686800" cy="5440362"/>
          </a:xfrm>
        </p:spPr>
        <p:txBody>
          <a:bodyPr>
            <a:normAutofit fontScale="25000" lnSpcReduction="20000"/>
          </a:bodyPr>
          <a:lstStyle/>
          <a:p>
            <a:r>
              <a:rPr lang="en-US" sz="8000" dirty="0" smtClean="0"/>
              <a:t>Independent Variable </a:t>
            </a:r>
          </a:p>
          <a:p>
            <a:pPr lvl="1">
              <a:buNone/>
            </a:pPr>
            <a:r>
              <a:rPr lang="en-US" sz="8000" dirty="0"/>
              <a:t>-</a:t>
            </a:r>
            <a:r>
              <a:rPr lang="en-US" sz="8000" dirty="0" smtClean="0"/>
              <a:t>Stimulus or activity affecting dependent variable </a:t>
            </a:r>
            <a:endParaRPr lang="en-US" sz="8000" dirty="0" smtClean="0"/>
          </a:p>
          <a:p>
            <a:endParaRPr lang="en-US" sz="8000" dirty="0" smtClean="0"/>
          </a:p>
          <a:p>
            <a:endParaRPr lang="en-US" sz="8000" dirty="0" smtClean="0"/>
          </a:p>
          <a:p>
            <a:r>
              <a:rPr lang="en-US" sz="8000" dirty="0" smtClean="0"/>
              <a:t>Dependent Variable</a:t>
            </a:r>
          </a:p>
          <a:p>
            <a:pPr marL="342900" lvl="1" indent="-342900">
              <a:buNone/>
            </a:pPr>
            <a:r>
              <a:rPr lang="en-US" sz="8000" dirty="0" smtClean="0"/>
              <a:t>	-</a:t>
            </a:r>
            <a:r>
              <a:rPr lang="en-US" sz="8000" dirty="0" smtClean="0"/>
              <a:t>Response, behavior, or outcome</a:t>
            </a:r>
          </a:p>
          <a:p>
            <a:pPr>
              <a:buNone/>
            </a:pPr>
            <a:endParaRPr lang="en-US" sz="7385" dirty="0" smtClean="0"/>
          </a:p>
          <a:p>
            <a:endParaRPr lang="en-US" sz="7385" dirty="0" smtClean="0"/>
          </a:p>
          <a:p>
            <a:endParaRPr lang="en-US" sz="8000" dirty="0"/>
          </a:p>
          <a:p>
            <a:r>
              <a:rPr lang="en-US" sz="8000" dirty="0" smtClean="0"/>
              <a:t>In Berry et al (2007) study </a:t>
            </a:r>
          </a:p>
          <a:p>
            <a:pPr>
              <a:buNone/>
            </a:pPr>
            <a:r>
              <a:rPr lang="en-US" sz="8000" dirty="0" smtClean="0"/>
              <a:t>	-Independent variable: Coping Skills Training </a:t>
            </a:r>
          </a:p>
          <a:p>
            <a:pPr>
              <a:buNone/>
            </a:pPr>
            <a:r>
              <a:rPr lang="en-US" sz="8000" dirty="0" smtClean="0"/>
              <a:t>	-Dependent variable: improved health behaviors   </a:t>
            </a:r>
          </a:p>
          <a:p>
            <a:pPr>
              <a:buNone/>
            </a:pPr>
            <a:r>
              <a:rPr lang="en-US" sz="8000" dirty="0" smtClean="0"/>
              <a:t>		</a:t>
            </a:r>
            <a:r>
              <a:rPr lang="en-US" sz="8000" dirty="0" smtClean="0"/>
              <a:t>among multiethnic parents with obese children.</a:t>
            </a:r>
          </a:p>
          <a:p>
            <a:pPr>
              <a:buNone/>
            </a:pPr>
            <a:endParaRPr lang="en-US" dirty="0" smtClean="0"/>
          </a:p>
          <a:p>
            <a:pPr>
              <a:buNone/>
            </a:pPr>
            <a:endParaRPr lang="en-US" sz="7200" dirty="0" smtClean="0"/>
          </a:p>
          <a:p>
            <a:pPr>
              <a:buNone/>
            </a:pPr>
            <a:r>
              <a:rPr lang="en-US" sz="5600" dirty="0" smtClean="0"/>
              <a:t>Source </a:t>
            </a:r>
          </a:p>
          <a:p>
            <a:pPr>
              <a:buNone/>
            </a:pPr>
            <a:r>
              <a:rPr lang="en-US" sz="5600" dirty="0" smtClean="0"/>
              <a:t>Burns and Grove (2010), </a:t>
            </a:r>
            <a:r>
              <a:rPr lang="en-US" sz="5600" dirty="0" err="1" smtClean="0"/>
              <a:t>p</a:t>
            </a:r>
            <a:r>
              <a:rPr lang="en-US" sz="5600" dirty="0" smtClean="0"/>
              <a:t>. </a:t>
            </a:r>
            <a:r>
              <a:rPr lang="en-US" sz="5600" dirty="0" smtClean="0"/>
              <a:t>177</a:t>
            </a:r>
          </a:p>
          <a:p>
            <a:pPr>
              <a:buNone/>
            </a:pPr>
            <a:r>
              <a:rPr lang="en-US" sz="5600" dirty="0" smtClean="0"/>
              <a:t>Berry et al (2007), </a:t>
            </a:r>
            <a:r>
              <a:rPr lang="en-US" sz="5600" dirty="0" err="1" smtClean="0"/>
              <a:t>p</a:t>
            </a:r>
            <a:r>
              <a:rPr lang="en-US" sz="5600" dirty="0" smtClean="0"/>
              <a:t> 64</a:t>
            </a:r>
            <a:r>
              <a:rPr lang="en-US" sz="5600" dirty="0" smtClean="0"/>
              <a:t> </a:t>
            </a:r>
          </a:p>
          <a:p>
            <a:pPr>
              <a:buNone/>
            </a:pPr>
            <a:endParaRPr lang="en-US" dirty="0" smtClean="0"/>
          </a:p>
          <a:p>
            <a:pPr>
              <a:buNone/>
            </a:pPr>
            <a:endParaRPr lang="en-US" b="1" dirty="0" smtClean="0"/>
          </a:p>
          <a:p>
            <a:pPr lvl="1">
              <a:buNone/>
            </a:pPr>
            <a:r>
              <a:rPr lang="en-US" dirty="0" smtClean="0"/>
              <a:t>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Literature Review Support</a:t>
            </a:r>
            <a:endParaRPr lang="en-US" dirty="0"/>
          </a:p>
        </p:txBody>
      </p:sp>
      <p:sp>
        <p:nvSpPr>
          <p:cNvPr id="3" name="Content Placeholder 2"/>
          <p:cNvSpPr>
            <a:spLocks noGrp="1"/>
          </p:cNvSpPr>
          <p:nvPr>
            <p:ph idx="1"/>
          </p:nvPr>
        </p:nvSpPr>
        <p:spPr>
          <a:xfrm>
            <a:off x="256874" y="1600200"/>
            <a:ext cx="8429926" cy="4525963"/>
          </a:xfrm>
        </p:spPr>
        <p:txBody>
          <a:bodyPr>
            <a:normAutofit/>
          </a:bodyPr>
          <a:lstStyle/>
          <a:p>
            <a:r>
              <a:rPr lang="en-US" dirty="0" smtClean="0"/>
              <a:t>Burns and Grove (2010) indicate a Literature Review: </a:t>
            </a:r>
          </a:p>
          <a:p>
            <a:pPr>
              <a:buNone/>
            </a:pPr>
            <a:r>
              <a:rPr lang="en-US" dirty="0" smtClean="0"/>
              <a:t>	-provides motives and understanding of motives</a:t>
            </a:r>
          </a:p>
          <a:p>
            <a:pPr>
              <a:buNone/>
            </a:pPr>
            <a:r>
              <a:rPr lang="en-US" dirty="0" smtClean="0"/>
              <a:t>	-Defines areas studied </a:t>
            </a:r>
          </a:p>
          <a:p>
            <a:pPr>
              <a:buNone/>
            </a:pPr>
            <a:r>
              <a:rPr lang="en-US" dirty="0" smtClean="0"/>
              <a:t>	-Demonstrates knowledge gaps</a:t>
            </a:r>
          </a:p>
          <a:p>
            <a:pPr>
              <a:buNone/>
            </a:pPr>
            <a:r>
              <a:rPr lang="en-US" dirty="0" smtClean="0"/>
              <a:t>	-Displays outdated studies</a:t>
            </a:r>
          </a:p>
          <a:p>
            <a:pPr>
              <a:buNone/>
            </a:pPr>
            <a:endParaRPr lang="en-US" dirty="0" smtClean="0"/>
          </a:p>
          <a:p>
            <a:pPr>
              <a:buNone/>
            </a:pPr>
            <a:r>
              <a:rPr lang="en-US" sz="1200" dirty="0" smtClean="0"/>
              <a:t>Source: </a:t>
            </a:r>
            <a:r>
              <a:rPr lang="en-US" sz="1200" dirty="0" smtClean="0"/>
              <a:t>Burns and Grove (2010), </a:t>
            </a:r>
            <a:r>
              <a:rPr lang="en-US" sz="1200" dirty="0" err="1" smtClean="0"/>
              <a:t>p</a:t>
            </a:r>
            <a:r>
              <a:rPr lang="en-US" sz="1200" dirty="0" smtClean="0"/>
              <a:t>. 38.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 of Literature Review</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literature Review in </a:t>
            </a:r>
            <a:r>
              <a:rPr lang="en-US" dirty="0" smtClean="0"/>
              <a:t>Berry et al (2007) study supports</a:t>
            </a:r>
          </a:p>
          <a:p>
            <a:r>
              <a:rPr lang="en-US" dirty="0" smtClean="0"/>
              <a:t>Success of </a:t>
            </a:r>
          </a:p>
          <a:p>
            <a:pPr lvl="1"/>
            <a:r>
              <a:rPr lang="en-US" dirty="0"/>
              <a:t>Nutrition education, exercise</a:t>
            </a:r>
            <a:r>
              <a:rPr lang="en-US" dirty="0" smtClean="0"/>
              <a:t>, </a:t>
            </a:r>
            <a:r>
              <a:rPr lang="en-US" dirty="0"/>
              <a:t>behavioral </a:t>
            </a:r>
            <a:r>
              <a:rPr lang="en-US" dirty="0" smtClean="0"/>
              <a:t>interventions, and coping skill interventions</a:t>
            </a:r>
            <a:endParaRPr lang="en-US" dirty="0" smtClean="0"/>
          </a:p>
          <a:p>
            <a:r>
              <a:rPr lang="en-US" dirty="0" smtClean="0"/>
              <a:t>Need: </a:t>
            </a:r>
          </a:p>
          <a:p>
            <a:pPr lvl="1">
              <a:buNone/>
            </a:pPr>
            <a:r>
              <a:rPr lang="en-US" dirty="0" smtClean="0"/>
              <a:t>-for study on multiethnic groups vs. white middle class </a:t>
            </a:r>
          </a:p>
          <a:p>
            <a:pPr lvl="1">
              <a:buNone/>
            </a:pPr>
            <a:r>
              <a:rPr lang="en-US" dirty="0" smtClean="0"/>
              <a:t>-Need for successful interventions encouraging healthy lifestyles</a:t>
            </a:r>
          </a:p>
          <a:p>
            <a:pPr lvl="1">
              <a:buNone/>
            </a:pPr>
            <a:r>
              <a:rPr lang="en-US" sz="1189" dirty="0" smtClean="0"/>
              <a:t>Source: </a:t>
            </a:r>
          </a:p>
          <a:p>
            <a:pPr lvl="1">
              <a:buNone/>
            </a:pPr>
            <a:r>
              <a:rPr lang="en-US" sz="1189" dirty="0" smtClean="0"/>
              <a:t>Berry et al (2007), </a:t>
            </a:r>
            <a:r>
              <a:rPr lang="en-US" sz="1189" dirty="0" err="1" smtClean="0"/>
              <a:t>p</a:t>
            </a:r>
            <a:r>
              <a:rPr lang="en-US" sz="1189" dirty="0" smtClean="0"/>
              <a:t>. 62</a:t>
            </a:r>
          </a:p>
          <a:p>
            <a:pPr lvl="1">
              <a:buNone/>
            </a:pPr>
            <a:endParaRPr lang="en-US" dirty="0" smtClean="0"/>
          </a:p>
          <a:p>
            <a:pPr lvl="1">
              <a:buNone/>
            </a:pPr>
            <a:endParaRPr lang="en-US" dirty="0" smtClean="0"/>
          </a:p>
          <a:p>
            <a:pPr lvl="1">
              <a:buNone/>
            </a:pPr>
            <a:endParaRPr lang="en-US" dirty="0" smtClean="0"/>
          </a:p>
          <a:p>
            <a:pPr lvl="1">
              <a:buNone/>
            </a:pPr>
            <a:endParaRPr lang="en-US" dirty="0" smtClean="0"/>
          </a:p>
          <a:p>
            <a:pPr lvl="1"/>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2823</TotalTime>
  <Words>1319</Words>
  <Application>Microsoft Macintosh PowerPoint</Application>
  <PresentationFormat>On-screen Show (4:3)</PresentationFormat>
  <Paragraphs>103</Paragraphs>
  <Slides>5</Slides>
  <Notes>5</Notes>
  <HiddenSlides>0</HiddenSlides>
  <MMClips>0</MMClips>
  <ScaleCrop>false</ScaleCrop>
  <HeadingPairs>
    <vt:vector size="4" baseType="variant">
      <vt:variant>
        <vt:lpstr>Design Template</vt:lpstr>
      </vt:variant>
      <vt:variant>
        <vt:i4>1</vt:i4>
      </vt:variant>
      <vt:variant>
        <vt:lpstr>Slide Titles</vt:lpstr>
      </vt:variant>
      <vt:variant>
        <vt:i4>5</vt:i4>
      </vt:variant>
    </vt:vector>
  </HeadingPairs>
  <TitlesOfParts>
    <vt:vector size="6" baseType="lpstr">
      <vt:lpstr>Office Theme</vt:lpstr>
      <vt:lpstr>Research Question</vt:lpstr>
      <vt:lpstr>Research Question</vt:lpstr>
      <vt:lpstr>Independent &amp; Dependent Variables</vt:lpstr>
      <vt:lpstr>Literature Review Support</vt:lpstr>
      <vt:lpstr>Support of Literature Review</vt:lpstr>
    </vt:vector>
  </TitlesOfParts>
  <Company>Eastern Illinois University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Question</dc:title>
  <dc:creator>Valorre Harmon</dc:creator>
  <cp:lastModifiedBy>Valorre Harmon</cp:lastModifiedBy>
  <cp:revision>2</cp:revision>
  <dcterms:created xsi:type="dcterms:W3CDTF">2011-02-03T07:02:39Z</dcterms:created>
  <dcterms:modified xsi:type="dcterms:W3CDTF">2011-02-05T06:05:50Z</dcterms:modified>
</cp:coreProperties>
</file>