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035" autoAdjust="0"/>
  </p:normalViewPr>
  <p:slideViewPr>
    <p:cSldViewPr snapToGrid="0" snapToObjects="1">
      <p:cViewPr varScale="1">
        <p:scale>
          <a:sx n="46" d="100"/>
          <a:sy n="46" d="100"/>
        </p:scale>
        <p:origin x="-121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406915-EA79-D943-9212-279CD6068B9C}" type="datetimeFigureOut">
              <a:rPr lang="en-US" smtClean="0"/>
              <a:pPr/>
              <a:t>2/5/2011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6C51D1-5097-3E44-A237-1350665C02E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87C6E1-E2DB-EB41-A375-898352717299}" type="datetimeFigureOut">
              <a:rPr lang="en-US" smtClean="0"/>
              <a:pPr/>
              <a:t>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0CFF05-F0C4-394B-9BA9-414E1C03AE3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ncbi.nlm.nih.gov/pmc/articles/PMC1945054/"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ncbi.nlm.nih.gov/pmc/articles/PMC1945054/"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ncbi.nlm.nih.gov/pmc/articles/PMC1945054/"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 and Grove</a:t>
            </a:r>
            <a:r>
              <a:rPr lang="en-US" baseline="0" dirty="0" smtClean="0"/>
              <a:t> (2010) discusses the importance of generating a research purpose, which develops from a problem and defines the goal or direction of the study (Burns </a:t>
            </a:r>
            <a:r>
              <a:rPr lang="en-US" b="1" u="sng" baseline="0" dirty="0" smtClean="0">
                <a:solidFill>
                  <a:srgbClr val="FF0000"/>
                </a:solidFill>
              </a:rPr>
              <a:t>and</a:t>
            </a:r>
            <a:r>
              <a:rPr lang="en-US" baseline="0" dirty="0" smtClean="0"/>
              <a:t> Grove,2010,p 38) Once the problem is defined the researcher can propose the main research question.  According to Burns and Grove (2010), the purpose can often indicate the type of study being performed along with the variables, population, and setting of the study (Burns </a:t>
            </a:r>
            <a:r>
              <a:rPr lang="en-US" b="1" u="sng" baseline="0" dirty="0" smtClean="0"/>
              <a:t>and</a:t>
            </a:r>
            <a:r>
              <a:rPr lang="en-US" baseline="0" dirty="0" smtClean="0"/>
              <a:t> Grove, 2010, </a:t>
            </a:r>
            <a:r>
              <a:rPr lang="en-US" baseline="0" dirty="0" err="1" smtClean="0"/>
              <a:t>p</a:t>
            </a:r>
            <a:r>
              <a:rPr lang="en-US" baseline="0" dirty="0" smtClean="0"/>
              <a:t>. 38).  </a:t>
            </a:r>
          </a:p>
          <a:p>
            <a:endParaRPr lang="en-US" baseline="0" dirty="0" smtClean="0"/>
          </a:p>
          <a:p>
            <a:r>
              <a:rPr lang="en-US" baseline="0" dirty="0" smtClean="0"/>
              <a:t>Reference: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p:txBody>
      </p:sp>
      <p:sp>
        <p:nvSpPr>
          <p:cNvPr id="4" name="Slide Number Placeholder 3"/>
          <p:cNvSpPr>
            <a:spLocks noGrp="1"/>
          </p:cNvSpPr>
          <p:nvPr>
            <p:ph type="sldNum" sz="quarter" idx="10"/>
          </p:nvPr>
        </p:nvSpPr>
        <p:spPr/>
        <p:txBody>
          <a:bodyPr/>
          <a:lstStyle/>
          <a:p>
            <a:fld id="{CC0CFF05-F0C4-394B-9BA9-414E1C03AE3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Berry, </a:t>
            </a:r>
            <a:r>
              <a:rPr lang="en-US" baseline="0" dirty="0" err="1" smtClean="0"/>
              <a:t>Melkus</a:t>
            </a:r>
            <a:r>
              <a:rPr lang="en-US" baseline="0" dirty="0" smtClean="0"/>
              <a:t>, </a:t>
            </a:r>
            <a:r>
              <a:rPr lang="en-US" baseline="0" dirty="0" err="1" smtClean="0"/>
              <a:t>Savove</a:t>
            </a:r>
            <a:r>
              <a:rPr lang="en-US" baseline="0" dirty="0" smtClean="0"/>
              <a:t>, </a:t>
            </a:r>
            <a:r>
              <a:rPr lang="en-US" b="1" u="sng" baseline="0" dirty="0" smtClean="0"/>
              <a:t>and </a:t>
            </a:r>
            <a:r>
              <a:rPr lang="en-US" baseline="0" dirty="0" smtClean="0"/>
              <a:t>Grey (2007) wanted to understand the influence that coping skill training would have on obese multiethnic parents who had overweight children participating in a weight management program. (Berry, </a:t>
            </a:r>
            <a:r>
              <a:rPr lang="en-US" baseline="0" dirty="0" err="1" smtClean="0"/>
              <a:t>Melkus</a:t>
            </a:r>
            <a:r>
              <a:rPr lang="en-US" baseline="0" dirty="0" smtClean="0"/>
              <a:t>, </a:t>
            </a:r>
            <a:r>
              <a:rPr lang="en-US" baseline="0" dirty="0" err="1" smtClean="0"/>
              <a:t>Savove</a:t>
            </a:r>
            <a:r>
              <a:rPr lang="en-US" baseline="0" dirty="0" smtClean="0"/>
              <a:t>, </a:t>
            </a:r>
            <a:r>
              <a:rPr lang="en-US" b="1" u="sng" baseline="0" dirty="0" smtClean="0"/>
              <a:t>&amp; </a:t>
            </a:r>
            <a:r>
              <a:rPr lang="en-US" baseline="0" dirty="0" smtClean="0"/>
              <a:t>Grey,2007</a:t>
            </a:r>
            <a:r>
              <a:rPr lang="en-US" baseline="0" dirty="0" smtClean="0"/>
              <a:t>, p 63).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(Berry et al, 2007, </a:t>
            </a:r>
            <a:r>
              <a:rPr lang="en-US" baseline="0" dirty="0" err="1" smtClean="0"/>
              <a:t>p</a:t>
            </a:r>
            <a:r>
              <a:rPr lang="en-US" baseline="0" dirty="0" smtClean="0"/>
              <a:t> 64). </a:t>
            </a:r>
          </a:p>
          <a:p>
            <a:endParaRPr lang="en-US" baseline="0" dirty="0" smtClean="0"/>
          </a:p>
          <a:p>
            <a:r>
              <a:rPr lang="en-US" baseline="0" dirty="0" smtClean="0"/>
              <a:t>Reference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Berry, D., </a:t>
            </a:r>
            <a:r>
              <a:rPr lang="en-US" sz="1200" dirty="0" err="1" smtClean="0"/>
              <a:t>Melkus</a:t>
            </a:r>
            <a:r>
              <a:rPr lang="en-US" sz="1200" dirty="0" smtClean="0"/>
              <a:t>, G., </a:t>
            </a:r>
            <a:r>
              <a:rPr lang="en-US" sz="1200" dirty="0" err="1" smtClean="0"/>
              <a:t>Savoye</a:t>
            </a:r>
            <a:r>
              <a:rPr lang="en-US" sz="1200" dirty="0" smtClean="0"/>
              <a:t>, </a:t>
            </a:r>
            <a:r>
              <a:rPr lang="en-US" sz="1200" b="1" u="sng" dirty="0" smtClean="0"/>
              <a:t>&amp;</a:t>
            </a:r>
            <a:r>
              <a:rPr lang="en-US" sz="1200" dirty="0" smtClean="0"/>
              <a:t> </a:t>
            </a:r>
            <a:r>
              <a:rPr lang="en-US" sz="1200" dirty="0" smtClean="0"/>
              <a:t>M., Grey. (2007). An intervention for multiethnic obese parents and overweight children. </a:t>
            </a:r>
            <a:r>
              <a:rPr lang="en-US" sz="1200" i="1" dirty="0" smtClean="0"/>
              <a:t>Journal of Applied Nursing Research, </a:t>
            </a:r>
            <a:r>
              <a:rPr lang="en-US" sz="1200" b="1" u="sng" dirty="0" smtClean="0"/>
              <a:t>20</a:t>
            </a:r>
            <a:r>
              <a:rPr lang="en-US" sz="1200" dirty="0" smtClean="0"/>
              <a:t>, 63-70.  Retrieved from </a:t>
            </a:r>
            <a:r>
              <a:rPr lang="en-US" sz="1200" u="sng" dirty="0" smtClean="0">
                <a:hlinkClick r:id="rId3"/>
              </a:rPr>
              <a:t>http://www.ncbi.nlm.nih.gov/pmc/articles/PMC1945054</a:t>
            </a:r>
            <a:r>
              <a:rPr lang="en-US" sz="1200" dirty="0" smtClean="0">
                <a:hlinkClick r:id="rId3"/>
              </a:rPr>
              <a:t>/</a:t>
            </a:r>
            <a:r>
              <a:rPr lang="en-US" sz="1200" dirty="0" smtClean="0"/>
              <a:t>.  </a:t>
            </a:r>
            <a:r>
              <a:rPr lang="en-US" sz="1200" i="1" dirty="0" smtClean="0"/>
              <a:t>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a:t>
            </a:r>
            <a:r>
              <a:rPr lang="en-US" baseline="0" dirty="0" smtClean="0"/>
              <a:t> and Grove (2010) explain the importance of independent and dependent variable since the relationship between them is the foundation for developing studies (Burns and Grove, 2010, </a:t>
            </a:r>
            <a:r>
              <a:rPr lang="en-US" baseline="0" dirty="0" err="1" smtClean="0"/>
              <a:t>p</a:t>
            </a:r>
            <a:r>
              <a:rPr lang="en-US" baseline="0" dirty="0" smtClean="0"/>
              <a:t> 177).  According to Burns and Grove (2010) an independent variable is a stimulus or activity that the experimenter can alter in order to create a effect on the dependent variable. (Burns and Grove, 2010, </a:t>
            </a:r>
            <a:r>
              <a:rPr lang="en-US" baseline="0" dirty="0" err="1" smtClean="0"/>
              <a:t>p</a:t>
            </a:r>
            <a:r>
              <a:rPr lang="en-US" baseline="0" dirty="0" smtClean="0"/>
              <a:t> 177).  Burns and Grove (2010) describe the dependent variable as the response, behavior, or outcome that the researcher explains or predicted.  Independent and dependent variables change in all experiments.  During the study performed by Berry et al (2007) the researchers wanted to understand how coping skills (independent variable) would affect the health behaviors of multiethnic obese parents of overweight children (dependent variable) (Berry et al, 2007, </a:t>
            </a:r>
            <a:r>
              <a:rPr lang="en-US" baseline="0" dirty="0" err="1" smtClean="0"/>
              <a:t>p</a:t>
            </a:r>
            <a:r>
              <a:rPr lang="en-US" baseline="0" dirty="0" smtClean="0"/>
              <a:t> 64).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Reference: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a:t>
            </a:r>
            <a:r>
              <a:rPr lang="en-US" sz="1200" dirty="0" smtClean="0"/>
              <a:t>Berry, D., </a:t>
            </a:r>
            <a:r>
              <a:rPr lang="en-US" sz="1200" dirty="0" err="1" smtClean="0"/>
              <a:t>Melkus</a:t>
            </a:r>
            <a:r>
              <a:rPr lang="en-US" sz="1200" dirty="0" smtClean="0"/>
              <a:t>, G., </a:t>
            </a:r>
            <a:r>
              <a:rPr lang="en-US" sz="1200" dirty="0" err="1" smtClean="0"/>
              <a:t>Savoye</a:t>
            </a:r>
            <a:r>
              <a:rPr lang="en-US" sz="1200" dirty="0" smtClean="0"/>
              <a:t>,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 and Grove</a:t>
            </a:r>
            <a:r>
              <a:rPr lang="en-US" baseline="0" dirty="0" smtClean="0"/>
              <a:t> (2010) the literature review is compiled to help the reader understand previous knowledge related to current study, this may include knowledge gaps and previous studies (Burns and Grove,2010,p38).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(Burns and Grove,2010,p38).  The reader will be able to understand motives of the researcher by reading the literature review.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Resource: </a:t>
            </a: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et al, </a:t>
            </a:r>
            <a:r>
              <a:rPr lang="en-US" baseline="0" dirty="0" err="1" smtClean="0"/>
              <a:t>p</a:t>
            </a:r>
            <a:r>
              <a:rPr lang="en-US" baseline="0" dirty="0" smtClean="0"/>
              <a:t>.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(Berry et al, 2007,p.62).  The literature review also provides studies that have focused primarily on the white middle class, and explains the needs for expanded ethnic research in order to provide more successful interventions for all ethnic groupings.  </a:t>
            </a:r>
          </a:p>
          <a:p>
            <a:r>
              <a:rPr lang="en-US" sz="1200" dirty="0" smtClean="0"/>
              <a:t>Resource</a:t>
            </a:r>
          </a:p>
          <a:p>
            <a:r>
              <a:rPr lang="en-US" sz="1200" dirty="0" smtClean="0"/>
              <a:t>Berry, D., </a:t>
            </a:r>
            <a:r>
              <a:rPr lang="en-US" sz="1200" dirty="0" err="1" smtClean="0"/>
              <a:t>Melkus</a:t>
            </a:r>
            <a:r>
              <a:rPr lang="en-US" sz="1200" dirty="0" smtClean="0"/>
              <a:t>, G., </a:t>
            </a:r>
            <a:r>
              <a:rPr lang="en-US" sz="1200" dirty="0" err="1" smtClean="0"/>
              <a:t>Savoye</a:t>
            </a:r>
            <a:r>
              <a:rPr lang="en-US" sz="1200" dirty="0" smtClean="0"/>
              <a:t>,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endParaRPr lang="en-US" baseline="0" dirty="0" smtClean="0"/>
          </a:p>
        </p:txBody>
      </p:sp>
      <p:sp>
        <p:nvSpPr>
          <p:cNvPr id="4" name="Slide Number Placeholder 3"/>
          <p:cNvSpPr>
            <a:spLocks noGrp="1"/>
          </p:cNvSpPr>
          <p:nvPr>
            <p:ph type="sldNum" sz="quarter" idx="10"/>
          </p:nvPr>
        </p:nvSpPr>
        <p:spPr/>
        <p:txBody>
          <a:bodyPr/>
          <a:lstStyle/>
          <a:p>
            <a:fld id="{CC0CFF05-F0C4-394B-9BA9-414E1C03AE3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pPr/>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pPr/>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pPr/>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pPr/>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2EEC65-DD2D-494B-89CB-39F900D4F70D}" type="datetimeFigureOut">
              <a:rPr lang="en-US" smtClean="0"/>
              <a:pPr/>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2EEC65-DD2D-494B-89CB-39F900D4F70D}" type="datetimeFigureOut">
              <a:rPr lang="en-US" smtClean="0"/>
              <a:pPr/>
              <a:t>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2EEC65-DD2D-494B-89CB-39F900D4F70D}" type="datetimeFigureOut">
              <a:rPr lang="en-US" smtClean="0"/>
              <a:pPr/>
              <a:t>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2EEC65-DD2D-494B-89CB-39F900D4F70D}" type="datetimeFigureOut">
              <a:rPr lang="en-US" smtClean="0"/>
              <a:pPr/>
              <a:t>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EEC65-DD2D-494B-89CB-39F900D4F70D}" type="datetimeFigureOut">
              <a:rPr lang="en-US" smtClean="0"/>
              <a:pPr/>
              <a:t>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2EEC65-DD2D-494B-89CB-39F900D4F70D}" type="datetimeFigureOut">
              <a:rPr lang="en-US" smtClean="0"/>
              <a:pPr/>
              <a:t>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2EEC65-DD2D-494B-89CB-39F900D4F70D}" type="datetimeFigureOut">
              <a:rPr lang="en-US" smtClean="0"/>
              <a:pPr/>
              <a:t>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EEC65-DD2D-494B-89CB-39F900D4F70D}" type="datetimeFigureOut">
              <a:rPr lang="en-US" smtClean="0"/>
              <a:pPr/>
              <a:t>2/5/2011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65BDE-8AD3-EA4B-8427-C4A26F17DC6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cbi.nlm.nih.gov/About/disclaimer.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a:xfrm>
            <a:off x="457200" y="1600200"/>
            <a:ext cx="8229600" cy="4920697"/>
          </a:xfrm>
        </p:spPr>
        <p:txBody>
          <a:bodyPr>
            <a:normAutofit fontScale="92500" lnSpcReduction="10000"/>
          </a:bodyPr>
          <a:lstStyle/>
          <a:p>
            <a:r>
              <a:rPr lang="en-US" dirty="0" smtClean="0"/>
              <a:t>Must identify research purpose</a:t>
            </a:r>
          </a:p>
          <a:p>
            <a:pPr lvl="1"/>
            <a:r>
              <a:rPr lang="en-US" dirty="0" smtClean="0"/>
              <a:t>Define problem </a:t>
            </a:r>
          </a:p>
          <a:p>
            <a:pPr lvl="1"/>
            <a:r>
              <a:rPr lang="en-US" dirty="0" smtClean="0"/>
              <a:t>Generate goal to reduce problem</a:t>
            </a:r>
          </a:p>
          <a:p>
            <a:r>
              <a:rPr lang="en-US" dirty="0" smtClean="0"/>
              <a:t>Research purpose leads</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pPr>
              <a:buNone/>
            </a:pPr>
            <a:r>
              <a:rPr lang="en-US" sz="1189" dirty="0" smtClean="0"/>
              <a:t>Source: </a:t>
            </a:r>
          </a:p>
          <a:p>
            <a:pPr>
              <a:buNone/>
            </a:pPr>
            <a:r>
              <a:rPr lang="en-US" sz="1189" dirty="0" smtClean="0"/>
              <a:t>Burns and Grove (2010), </a:t>
            </a:r>
            <a:r>
              <a:rPr lang="en-US" sz="1189" dirty="0" err="1" smtClean="0"/>
              <a:t>p</a:t>
            </a:r>
            <a:r>
              <a:rPr lang="en-US" sz="1189" dirty="0" smtClean="0"/>
              <a:t>. 38.  </a:t>
            </a:r>
          </a:p>
          <a:p>
            <a:pPr>
              <a:buNone/>
            </a:pPr>
            <a:endParaRPr lang="en-US" dirty="0" smtClean="0"/>
          </a:p>
          <a:p>
            <a:pPr>
              <a:buNone/>
            </a:pPr>
            <a:endParaRPr lang="en-US" dirty="0" smtClean="0"/>
          </a:p>
          <a:p>
            <a:pPr>
              <a:buNone/>
            </a:pPr>
            <a:endParaRPr lang="en-US" sz="1189"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a:xfrm>
            <a:off x="457200" y="1417638"/>
            <a:ext cx="8446848" cy="5242837"/>
          </a:xfrm>
        </p:spPr>
        <p:txBody>
          <a:bodyPr>
            <a:normAutofit fontScale="62500" lnSpcReduction="20000"/>
          </a:bodyPr>
          <a:lstStyle/>
          <a:p>
            <a:r>
              <a:rPr lang="en-US" sz="4364" dirty="0" smtClean="0"/>
              <a:t>Berry, </a:t>
            </a:r>
            <a:r>
              <a:rPr lang="en-US" sz="4364" dirty="0" err="1" smtClean="0"/>
              <a:t>Melkus</a:t>
            </a:r>
            <a:r>
              <a:rPr lang="en-US" sz="4364" dirty="0" smtClean="0"/>
              <a:t>, </a:t>
            </a:r>
            <a:r>
              <a:rPr lang="en-US" sz="4364" dirty="0" err="1" smtClean="0"/>
              <a:t>Savove</a:t>
            </a:r>
            <a:r>
              <a:rPr lang="en-US" sz="4364" dirty="0" smtClean="0"/>
              <a:t>, Grey (2007) wanted to understand the effects of coping skills training among multiethnic parents.</a:t>
            </a:r>
          </a:p>
          <a:p>
            <a:pPr>
              <a:buNone/>
            </a:pPr>
            <a:r>
              <a:rPr lang="en-US" sz="4364" dirty="0" smtClean="0"/>
              <a:t>	-be a successful intervention by: </a:t>
            </a:r>
          </a:p>
          <a:p>
            <a:pPr>
              <a:buNone/>
            </a:pPr>
            <a:r>
              <a:rPr lang="en-US" sz="4364" dirty="0" smtClean="0"/>
              <a:t>		-increasing knowledge</a:t>
            </a:r>
          </a:p>
          <a:p>
            <a:pPr>
              <a:buNone/>
            </a:pPr>
            <a:r>
              <a:rPr lang="en-US" sz="4364" dirty="0" smtClean="0"/>
              <a:t>	 -reducing weight in parent and child </a:t>
            </a:r>
          </a:p>
          <a:p>
            <a:pPr>
              <a:buNone/>
            </a:pPr>
            <a:r>
              <a:rPr lang="en-US" sz="4364" dirty="0" smtClean="0"/>
              <a:t>	</a:t>
            </a:r>
          </a:p>
          <a:p>
            <a:pPr>
              <a:buNone/>
            </a:pPr>
            <a:r>
              <a:rPr lang="en-US" sz="4364" dirty="0" smtClean="0"/>
              <a:t>-Population: Obese multiethnic parents with children in weight management</a:t>
            </a:r>
          </a:p>
          <a:p>
            <a:pPr>
              <a:buNone/>
            </a:pPr>
            <a:r>
              <a:rPr lang="en-US" sz="4364" dirty="0" smtClean="0"/>
              <a:t>-Setting-Weight management program</a:t>
            </a:r>
          </a:p>
          <a:p>
            <a:pPr>
              <a:buNone/>
            </a:pPr>
            <a:r>
              <a:rPr lang="en-US" sz="4364" dirty="0" smtClean="0"/>
              <a:t>-Study- Quantitative</a:t>
            </a:r>
          </a:p>
          <a:p>
            <a:pPr>
              <a:buNone/>
            </a:pPr>
            <a:r>
              <a:rPr lang="en-US" sz="4364" dirty="0" smtClean="0"/>
              <a:t>-Variables-see next slide	</a:t>
            </a:r>
          </a:p>
          <a:p>
            <a:pPr>
              <a:buNone/>
            </a:pPr>
            <a:endParaRPr lang="en-US" sz="1760" dirty="0" smtClean="0"/>
          </a:p>
          <a:p>
            <a:pPr>
              <a:buNone/>
            </a:pPr>
            <a:r>
              <a:rPr lang="en-US" sz="1760" dirty="0" smtClean="0"/>
              <a:t>Source</a:t>
            </a:r>
          </a:p>
          <a:p>
            <a:pPr>
              <a:buNone/>
            </a:pPr>
            <a:r>
              <a:rPr lang="en-US" sz="1800" dirty="0" smtClean="0"/>
              <a:t>Berry et al (2007), </a:t>
            </a:r>
            <a:r>
              <a:rPr lang="en-US" sz="1800" dirty="0" err="1" smtClean="0"/>
              <a:t>p</a:t>
            </a:r>
            <a:r>
              <a:rPr lang="en-US" sz="1800" dirty="0" smtClean="0"/>
              <a:t> 64 </a:t>
            </a:r>
          </a:p>
          <a:p>
            <a:pPr>
              <a:buNone/>
            </a:pPr>
            <a:endParaRPr lang="en-US" sz="1760" dirty="0" smtClean="0"/>
          </a:p>
          <a:p>
            <a:pPr>
              <a:buNone/>
            </a:pPr>
            <a:endParaRPr lang="en-US" sz="4364" b="1" u="sng" baseline="30000" dirty="0" smtClean="0">
              <a:hlinkClick r:id="rId3"/>
            </a:endParaRP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sz="1100" dirty="0" smtClean="0"/>
          </a:p>
          <a:p>
            <a:pPr>
              <a:buNone/>
            </a:pPr>
            <a:endParaRPr lang="en-US" sz="1419" dirty="0" smtClean="0"/>
          </a:p>
          <a:p>
            <a:pPr>
              <a:buNone/>
            </a:pPr>
            <a:endParaRPr lang="en-US" dirty="0" smtClean="0"/>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&amp; Dependent Variables</a:t>
            </a:r>
            <a:endParaRPr lang="en-US" dirty="0"/>
          </a:p>
        </p:txBody>
      </p:sp>
      <p:sp>
        <p:nvSpPr>
          <p:cNvPr id="3" name="Content Placeholder 2"/>
          <p:cNvSpPr>
            <a:spLocks noGrp="1"/>
          </p:cNvSpPr>
          <p:nvPr>
            <p:ph idx="1"/>
          </p:nvPr>
        </p:nvSpPr>
        <p:spPr>
          <a:xfrm>
            <a:off x="457200" y="1417638"/>
            <a:ext cx="8686800" cy="5440362"/>
          </a:xfrm>
        </p:spPr>
        <p:txBody>
          <a:bodyPr>
            <a:normAutofit fontScale="25000" lnSpcReduction="20000"/>
          </a:bodyPr>
          <a:lstStyle/>
          <a:p>
            <a:r>
              <a:rPr lang="en-US" sz="8000" dirty="0" smtClean="0"/>
              <a:t>Independent Variable </a:t>
            </a:r>
          </a:p>
          <a:p>
            <a:pPr lvl="1">
              <a:buNone/>
            </a:pPr>
            <a:r>
              <a:rPr lang="en-US" sz="8000" dirty="0"/>
              <a:t>-</a:t>
            </a:r>
            <a:r>
              <a:rPr lang="en-US" sz="8000" dirty="0" smtClean="0"/>
              <a:t>Stimulus or activity affecting dependent variable </a:t>
            </a:r>
          </a:p>
          <a:p>
            <a:endParaRPr lang="en-US" sz="8000" dirty="0" smtClean="0"/>
          </a:p>
          <a:p>
            <a:endParaRPr lang="en-US" sz="8000" dirty="0" smtClean="0"/>
          </a:p>
          <a:p>
            <a:r>
              <a:rPr lang="en-US" sz="8000" dirty="0" smtClean="0"/>
              <a:t>Dependent Variable</a:t>
            </a:r>
          </a:p>
          <a:p>
            <a:pPr marL="342900" lvl="1" indent="-342900">
              <a:buNone/>
            </a:pPr>
            <a:r>
              <a:rPr lang="en-US" sz="8000" dirty="0" smtClean="0"/>
              <a:t>	-Response, behavior, or outcome</a:t>
            </a:r>
          </a:p>
          <a:p>
            <a:pPr>
              <a:buNone/>
            </a:pPr>
            <a:endParaRPr lang="en-US" sz="7385" dirty="0" smtClean="0"/>
          </a:p>
          <a:p>
            <a:endParaRPr lang="en-US" sz="7385" dirty="0" smtClean="0"/>
          </a:p>
          <a:p>
            <a:endParaRPr lang="en-US" sz="8000" dirty="0"/>
          </a:p>
          <a:p>
            <a:r>
              <a:rPr lang="en-US" sz="8000" dirty="0" smtClean="0"/>
              <a:t>In Berry et al (2007) study </a:t>
            </a:r>
          </a:p>
          <a:p>
            <a:pPr>
              <a:buNone/>
            </a:pPr>
            <a:r>
              <a:rPr lang="en-US" sz="8000" dirty="0" smtClean="0"/>
              <a:t>	-Independent variable: Coping Skills Training </a:t>
            </a:r>
          </a:p>
          <a:p>
            <a:pPr>
              <a:buNone/>
            </a:pPr>
            <a:r>
              <a:rPr lang="en-US" sz="8000" dirty="0" smtClean="0"/>
              <a:t>	-Dependent variable: improved health behaviors   </a:t>
            </a:r>
          </a:p>
          <a:p>
            <a:pPr>
              <a:buNone/>
            </a:pPr>
            <a:r>
              <a:rPr lang="en-US" sz="8000" dirty="0" smtClean="0"/>
              <a:t>		among multiethnic parents with obese children.</a:t>
            </a:r>
          </a:p>
          <a:p>
            <a:pPr>
              <a:buNone/>
            </a:pPr>
            <a:endParaRPr lang="en-US" dirty="0" smtClean="0"/>
          </a:p>
          <a:p>
            <a:pPr>
              <a:buNone/>
            </a:pPr>
            <a:endParaRPr lang="en-US" sz="7200" dirty="0" smtClean="0"/>
          </a:p>
          <a:p>
            <a:pPr>
              <a:buNone/>
            </a:pPr>
            <a:r>
              <a:rPr lang="en-US" sz="5600" dirty="0" smtClean="0"/>
              <a:t>Source </a:t>
            </a:r>
          </a:p>
          <a:p>
            <a:pPr>
              <a:buNone/>
            </a:pPr>
            <a:r>
              <a:rPr lang="en-US" sz="5600" dirty="0" smtClean="0"/>
              <a:t>Burns and Grove (2010), </a:t>
            </a:r>
            <a:r>
              <a:rPr lang="en-US" sz="5600" dirty="0" err="1" smtClean="0"/>
              <a:t>p</a:t>
            </a:r>
            <a:r>
              <a:rPr lang="en-US" sz="5600" dirty="0" smtClean="0"/>
              <a:t>. 177</a:t>
            </a:r>
          </a:p>
          <a:p>
            <a:pPr>
              <a:buNone/>
            </a:pPr>
            <a:r>
              <a:rPr lang="en-US" sz="5600" dirty="0" smtClean="0"/>
              <a:t>Berry et al (2007), </a:t>
            </a:r>
            <a:r>
              <a:rPr lang="en-US" sz="5600" dirty="0" err="1" smtClean="0"/>
              <a:t>p</a:t>
            </a:r>
            <a:r>
              <a:rPr lang="en-US" sz="5600" dirty="0" smtClean="0"/>
              <a:t> 64 </a:t>
            </a:r>
          </a:p>
          <a:p>
            <a:pPr>
              <a:buNone/>
            </a:pPr>
            <a:endParaRPr lang="en-US" dirty="0" smtClean="0"/>
          </a:p>
          <a:p>
            <a:pPr>
              <a:buNone/>
            </a:pPr>
            <a:endParaRPr lang="en-US" b="1" dirty="0" smtClean="0"/>
          </a:p>
          <a:p>
            <a:pPr lvl="1">
              <a:buNone/>
            </a:pP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Literature Review Support</a:t>
            </a:r>
            <a:endParaRPr lang="en-US" dirty="0"/>
          </a:p>
        </p:txBody>
      </p:sp>
      <p:sp>
        <p:nvSpPr>
          <p:cNvPr id="3" name="Content Placeholder 2"/>
          <p:cNvSpPr>
            <a:spLocks noGrp="1"/>
          </p:cNvSpPr>
          <p:nvPr>
            <p:ph idx="1"/>
          </p:nvPr>
        </p:nvSpPr>
        <p:spPr>
          <a:xfrm>
            <a:off x="256874" y="1600200"/>
            <a:ext cx="8429926" cy="4525963"/>
          </a:xfrm>
        </p:spPr>
        <p:txBody>
          <a:bodyPr>
            <a:normAutofit lnSpcReduction="10000"/>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endParaRPr lang="en-US" dirty="0" smtClean="0"/>
          </a:p>
          <a:p>
            <a:pPr>
              <a:buNone/>
            </a:pPr>
            <a:r>
              <a:rPr lang="en-US" sz="1200" dirty="0" smtClean="0"/>
              <a:t>Source: Burns and Grove (2010), </a:t>
            </a:r>
            <a:r>
              <a:rPr lang="en-US" sz="1200" dirty="0" err="1" smtClean="0"/>
              <a:t>p</a:t>
            </a:r>
            <a:r>
              <a:rPr lang="en-US" sz="1200" dirty="0" smtClean="0"/>
              <a:t>. 38.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of Literature Review</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literature Review in Berry et al (2007) study supports</a:t>
            </a:r>
          </a:p>
          <a:p>
            <a:r>
              <a:rPr lang="en-US" dirty="0" smtClean="0"/>
              <a:t>Success of </a:t>
            </a:r>
          </a:p>
          <a:p>
            <a:pPr lvl="1"/>
            <a:r>
              <a:rPr lang="en-US" dirty="0"/>
              <a:t>Nutrition education, exercise</a:t>
            </a:r>
            <a:r>
              <a:rPr lang="en-US" dirty="0" smtClean="0"/>
              <a:t>, </a:t>
            </a:r>
            <a:r>
              <a:rPr lang="en-US" dirty="0"/>
              <a:t>behavioral </a:t>
            </a:r>
            <a:r>
              <a:rPr lang="en-US" dirty="0" smtClean="0"/>
              <a:t>interventions, and coping skill interventions</a:t>
            </a:r>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a:t>
            </a:r>
            <a:r>
              <a:rPr lang="en-US" sz="1189" dirty="0" err="1" smtClean="0"/>
              <a:t>p</a:t>
            </a:r>
            <a:r>
              <a:rPr lang="en-US" sz="1189" dirty="0" smtClean="0"/>
              <a:t>. 62</a:t>
            </a:r>
          </a:p>
          <a:p>
            <a:pPr lvl="1">
              <a:buNone/>
            </a:pPr>
            <a:endParaRPr lang="en-US" dirty="0" smtClean="0"/>
          </a:p>
          <a:p>
            <a:pPr lvl="1">
              <a:buNone/>
            </a:pPr>
            <a:endParaRPr lang="en-US" dirty="0" smtClean="0"/>
          </a:p>
          <a:p>
            <a:pPr lvl="1">
              <a:buNone/>
            </a:pPr>
            <a:endParaRPr lang="en-US" dirty="0" smtClean="0"/>
          </a:p>
          <a:p>
            <a:pPr lvl="1">
              <a:buNone/>
            </a:pPr>
            <a:endParaRPr lang="en-US" dirty="0" smtClean="0"/>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2825</TotalTime>
  <Words>1039</Words>
  <Application>Microsoft Office PowerPoint</Application>
  <PresentationFormat>On-screen Show (4:3)</PresentationFormat>
  <Paragraphs>103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Research Question</vt:lpstr>
      <vt:lpstr>Research Question</vt:lpstr>
      <vt:lpstr>Independent &amp; Dependent Variables</vt:lpstr>
      <vt:lpstr>Literature Review Support</vt:lpstr>
      <vt:lpstr>Support of Literature Review</vt:lpstr>
    </vt:vector>
  </TitlesOfParts>
  <Company>Eastern Illinois University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Question</dc:title>
  <dc:creator>Valorre Harmon</dc:creator>
  <cp:lastModifiedBy> </cp:lastModifiedBy>
  <cp:revision>3</cp:revision>
  <dcterms:created xsi:type="dcterms:W3CDTF">2011-02-03T07:02:39Z</dcterms:created>
  <dcterms:modified xsi:type="dcterms:W3CDTF">2011-02-05T17:26:46Z</dcterms:modified>
</cp:coreProperties>
</file>