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4"/>
  </p:notesMasterIdLst>
  <p:sldIdLst>
    <p:sldId id="256" r:id="rId5"/>
    <p:sldId id="257" r:id="rId6"/>
    <p:sldId id="258" r:id="rId7"/>
    <p:sldId id="260" r:id="rId8"/>
    <p:sldId id="261" r:id="rId9"/>
    <p:sldId id="262" r:id="rId10"/>
    <p:sldId id="263" r:id="rId11"/>
    <p:sldId id="264"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82" d="100"/>
          <a:sy n="82" d="100"/>
        </p:scale>
        <p:origin x="-1192" y="-11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C68DA6-F5B9-7645-AE5F-113F4E9AA688}" type="datetimeFigureOut">
              <a:rPr lang="en-US" smtClean="0"/>
              <a:t>9/18/11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A7981-A9AD-B846-ACDB-DBA57179F183}" type="slidenum">
              <a:rPr lang="en-US" smtClean="0"/>
              <a:t>‹#›</a:t>
            </a:fld>
            <a:endParaRPr lang="en-US"/>
          </a:p>
        </p:txBody>
      </p:sp>
    </p:spTree>
    <p:extLst>
      <p:ext uri="{BB962C8B-B14F-4D97-AF65-F5344CB8AC3E}">
        <p14:creationId xmlns:p14="http://schemas.microsoft.com/office/powerpoint/2010/main" val="360579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a:t>
            </a:r>
            <a:r>
              <a:rPr lang="en-US" baseline="0" dirty="0" smtClean="0"/>
              <a:t> s</a:t>
            </a:r>
            <a:r>
              <a:rPr lang="en-US" dirty="0" smtClean="0"/>
              <a:t>election method that</a:t>
            </a:r>
            <a:r>
              <a:rPr lang="en-US" baseline="0" dirty="0" smtClean="0"/>
              <a:t> was used in this quantitative experiment was</a:t>
            </a:r>
            <a:r>
              <a:rPr lang="en-US" dirty="0" smtClean="0"/>
              <a:t> random sampling by the lottery method from a surgery schedule,</a:t>
            </a:r>
            <a:r>
              <a:rPr lang="en-US" baseline="0" dirty="0" smtClean="0"/>
              <a:t> which included </a:t>
            </a:r>
            <a:r>
              <a:rPr lang="en-US" dirty="0" smtClean="0"/>
              <a:t>outpatients and same-day admit patients.</a:t>
            </a:r>
            <a:r>
              <a:rPr lang="en-US" baseline="0" dirty="0" smtClean="0"/>
              <a:t> The s</a:t>
            </a:r>
            <a:r>
              <a:rPr lang="en-US" dirty="0" smtClean="0"/>
              <a:t>tudy inclusion criteria</a:t>
            </a:r>
            <a:r>
              <a:rPr lang="en-US" baseline="0" dirty="0" smtClean="0"/>
              <a:t> that was used was that the participant had to be 18 years of age or older, was able to read and write in the English language, and the </a:t>
            </a:r>
            <a:r>
              <a:rPr lang="en-US" sz="1200" dirty="0" smtClean="0"/>
              <a:t>IV insertion was performed on an upper extremity.</a:t>
            </a:r>
            <a:r>
              <a:rPr lang="en-US" sz="1200" baseline="0" dirty="0" smtClean="0"/>
              <a:t> The s</a:t>
            </a:r>
            <a:r>
              <a:rPr lang="en-US" dirty="0" smtClean="0"/>
              <a:t>tudy exclusion criteria</a:t>
            </a:r>
            <a:r>
              <a:rPr lang="en-US" baseline="0" dirty="0" smtClean="0"/>
              <a:t> that was used included </a:t>
            </a:r>
            <a:r>
              <a:rPr lang="en-US" sz="1200" baseline="0" dirty="0" smtClean="0"/>
              <a:t>p</a:t>
            </a:r>
            <a:r>
              <a:rPr lang="en-US" sz="1200" dirty="0" smtClean="0"/>
              <a:t>articipants with neuropathy and/or needle phobias,</a:t>
            </a:r>
            <a:r>
              <a:rPr lang="en-US" sz="1200" baseline="0" dirty="0" smtClean="0"/>
              <a:t> r</a:t>
            </a:r>
            <a:r>
              <a:rPr lang="en-US" sz="1200" dirty="0" smtClean="0"/>
              <a:t>enal patients</a:t>
            </a:r>
            <a:r>
              <a:rPr lang="en-US" sz="1200" baseline="0" dirty="0" smtClean="0"/>
              <a:t>, and if the </a:t>
            </a:r>
            <a:r>
              <a:rPr lang="en-US" sz="1200" dirty="0" smtClean="0"/>
              <a:t>IV insertion</a:t>
            </a:r>
            <a:r>
              <a:rPr lang="en-US" sz="1200" baseline="0" dirty="0" smtClean="0"/>
              <a:t> was</a:t>
            </a:r>
            <a:r>
              <a:rPr lang="en-US" sz="1200" dirty="0" smtClean="0"/>
              <a:t> not achieved on first attempt</a:t>
            </a:r>
            <a:r>
              <a:rPr lang="en-US" sz="1200" baseline="0" dirty="0" smtClean="0"/>
              <a:t> (</a:t>
            </a:r>
            <a:r>
              <a:rPr lang="en-US" sz="1200" baseline="0" dirty="0" err="1" smtClean="0"/>
              <a:t>Windle</a:t>
            </a:r>
            <a:r>
              <a:rPr lang="en-US" sz="1200" baseline="0" dirty="0" smtClean="0"/>
              <a:t>, et al., 2006).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E4A7981-A9AD-B846-ACDB-DBA57179F183}" type="slidenum">
              <a:rPr lang="en-US" smtClean="0"/>
              <a:t>1</a:t>
            </a:fld>
            <a:endParaRPr lang="en-US"/>
          </a:p>
        </p:txBody>
      </p:sp>
    </p:spTree>
    <p:extLst>
      <p:ext uri="{BB962C8B-B14F-4D97-AF65-F5344CB8AC3E}">
        <p14:creationId xmlns:p14="http://schemas.microsoft.com/office/powerpoint/2010/main" val="208580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221 total participants in this study. While looking at Table 1, it is apparent that there are more female participants than men, more Caucasian participants than those of any other race, there are not any Native American female participants, and there is a greater percentage of Black female participants compared to Black male participants (</a:t>
            </a:r>
            <a:r>
              <a:rPr lang="en-US" baseline="0" dirty="0" err="1" smtClean="0"/>
              <a:t>Windle</a:t>
            </a:r>
            <a:r>
              <a:rPr lang="en-US" baseline="0" dirty="0" smtClean="0"/>
              <a:t>, et al., 2006). This sample size is sufficient, as the sampling was done randomly, with a large number of participants. Random sampling increases the likelihood that participants with various extraneous variables are included and evenly dispersed (Burns &amp; Grove, 2009). </a:t>
            </a:r>
            <a:endParaRPr lang="en-US" dirty="0"/>
          </a:p>
        </p:txBody>
      </p:sp>
      <p:sp>
        <p:nvSpPr>
          <p:cNvPr id="4" name="Slide Number Placeholder 3"/>
          <p:cNvSpPr>
            <a:spLocks noGrp="1"/>
          </p:cNvSpPr>
          <p:nvPr>
            <p:ph type="sldNum" sz="quarter" idx="10"/>
          </p:nvPr>
        </p:nvSpPr>
        <p:spPr/>
        <p:txBody>
          <a:bodyPr/>
          <a:lstStyle/>
          <a:p>
            <a:fld id="{7E4A7981-A9AD-B846-ACDB-DBA57179F183}" type="slidenum">
              <a:rPr lang="en-US" smtClean="0"/>
              <a:t>2</a:t>
            </a:fld>
            <a:endParaRPr lang="en-US"/>
          </a:p>
        </p:txBody>
      </p:sp>
    </p:spTree>
    <p:extLst>
      <p:ext uri="{BB962C8B-B14F-4D97-AF65-F5344CB8AC3E}">
        <p14:creationId xmlns:p14="http://schemas.microsoft.com/office/powerpoint/2010/main" val="37171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Burns and Grove</a:t>
            </a:r>
            <a:r>
              <a:rPr lang="en-US" baseline="0" dirty="0" smtClean="0"/>
              <a:t> (2009) define data collection as “the precise, systematic gathering of information relevant to the research purpose or the specific objectives, questions, or hypotheses.” In order to collect data, informed consent must be obtained (Burns &amp; Grove, 2009). Participants were randomly assigned into three specific groups. The first group received 1% lidocaine, the second group received 0.9% bacteriostatic normal saline with benzyl alcohol, and the third group did not receive any type of intradermal anesthesia (</a:t>
            </a:r>
            <a:r>
              <a:rPr lang="en-US" baseline="0" dirty="0" err="1" smtClean="0"/>
              <a:t>Windle</a:t>
            </a:r>
            <a:r>
              <a:rPr lang="en-US" baseline="0" dirty="0" smtClean="0"/>
              <a:t> et al., 2006). The participants were then asked if all questions and concerns were addressed. They were also assured that they would be given the same standard of care whether they participated in the study or not (</a:t>
            </a:r>
            <a:r>
              <a:rPr lang="en-US" baseline="0" dirty="0" err="1" smtClean="0"/>
              <a:t>Windle</a:t>
            </a:r>
            <a:r>
              <a:rPr lang="en-US" baseline="0" dirty="0" smtClean="0"/>
              <a:t> et al., 2006). All demographic information was then recorded by a nurse who was going to perform the IV cannulation (</a:t>
            </a:r>
            <a:r>
              <a:rPr lang="en-US" baseline="0" dirty="0" err="1" smtClean="0"/>
              <a:t>Windle</a:t>
            </a:r>
            <a:r>
              <a:rPr lang="en-US" baseline="0" dirty="0" smtClean="0"/>
              <a:t> et al., 2006). </a:t>
            </a:r>
            <a:endParaRPr lang="en-US" dirty="0"/>
          </a:p>
        </p:txBody>
      </p:sp>
      <p:sp>
        <p:nvSpPr>
          <p:cNvPr id="4" name="Slide Number Placeholder 3"/>
          <p:cNvSpPr>
            <a:spLocks noGrp="1"/>
          </p:cNvSpPr>
          <p:nvPr>
            <p:ph type="sldNum" sz="quarter" idx="10"/>
          </p:nvPr>
        </p:nvSpPr>
        <p:spPr/>
        <p:txBody>
          <a:bodyPr/>
          <a:lstStyle/>
          <a:p>
            <a:fld id="{7E4A7981-A9AD-B846-ACDB-DBA57179F183}" type="slidenum">
              <a:rPr lang="en-US" smtClean="0"/>
              <a:t>3</a:t>
            </a:fld>
            <a:endParaRPr lang="en-US"/>
          </a:p>
        </p:txBody>
      </p:sp>
    </p:spTree>
    <p:extLst>
      <p:ext uri="{BB962C8B-B14F-4D97-AF65-F5344CB8AC3E}">
        <p14:creationId xmlns:p14="http://schemas.microsoft.com/office/powerpoint/2010/main" val="123824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participants were blindfolded in order for the study</a:t>
            </a:r>
            <a:r>
              <a:rPr lang="en-US" baseline="0" dirty="0" smtClean="0"/>
              <a:t> to be blind, and they would not know what solution was being used (</a:t>
            </a:r>
            <a:r>
              <a:rPr lang="en-US" baseline="0" dirty="0" err="1" smtClean="0"/>
              <a:t>Windle</a:t>
            </a:r>
            <a:r>
              <a:rPr lang="en-US" baseline="0" dirty="0" smtClean="0"/>
              <a:t> et al., 2006). This was done so that the patient could not have any bias, and so knowledge of what solution was used would influence a pain rating. </a:t>
            </a:r>
            <a:r>
              <a:rPr lang="en-US" dirty="0" smtClean="0"/>
              <a:t>A 29-gauge needle</a:t>
            </a:r>
            <a:r>
              <a:rPr lang="en-US" baseline="0" dirty="0" smtClean="0"/>
              <a:t> was used to inject 0.05-0.1 mL of either the 1% lidocaine or 0.9% bacteriostatic normal saline with benzyl alcohol solution to the back of the hand or forearm to produce a wheal (</a:t>
            </a:r>
            <a:r>
              <a:rPr lang="en-US" baseline="0" dirty="0" err="1" smtClean="0"/>
              <a:t>Windle</a:t>
            </a:r>
            <a:r>
              <a:rPr lang="en-US" baseline="0" dirty="0" smtClean="0"/>
              <a:t>, et al., 2006). A 20- or 18-gauge IV catheter was then inserted directly over the wheal, and the nurse waited 30-60 seconds before performing IV cannulation (</a:t>
            </a:r>
            <a:r>
              <a:rPr lang="en-US" baseline="0" dirty="0" err="1" smtClean="0"/>
              <a:t>Windle</a:t>
            </a:r>
            <a:r>
              <a:rPr lang="en-US" baseline="0" dirty="0" smtClean="0"/>
              <a:t> et al., 2006).</a:t>
            </a:r>
            <a:endParaRPr lang="en-US" dirty="0"/>
          </a:p>
        </p:txBody>
      </p:sp>
      <p:sp>
        <p:nvSpPr>
          <p:cNvPr id="4" name="Slide Number Placeholder 3"/>
          <p:cNvSpPr>
            <a:spLocks noGrp="1"/>
          </p:cNvSpPr>
          <p:nvPr>
            <p:ph type="sldNum" sz="quarter" idx="10"/>
          </p:nvPr>
        </p:nvSpPr>
        <p:spPr/>
        <p:txBody>
          <a:bodyPr/>
          <a:lstStyle/>
          <a:p>
            <a:fld id="{7E4A7981-A9AD-B846-ACDB-DBA57179F183}" type="slidenum">
              <a:rPr lang="en-US" smtClean="0"/>
              <a:t>4</a:t>
            </a:fld>
            <a:endParaRPr lang="en-US"/>
          </a:p>
        </p:txBody>
      </p:sp>
    </p:spTree>
    <p:extLst>
      <p:ext uri="{BB962C8B-B14F-4D97-AF65-F5344CB8AC3E}">
        <p14:creationId xmlns:p14="http://schemas.microsoft.com/office/powerpoint/2010/main" val="282749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smtClean="0"/>
              <a:t>The p</a:t>
            </a:r>
            <a:r>
              <a:rPr lang="en-US" dirty="0" smtClean="0"/>
              <a:t>articipants who received the intradermal injection drew a vertical line on the first line on the modified visual analog scale that best represented their level of pain (</a:t>
            </a:r>
            <a:r>
              <a:rPr lang="en-US" dirty="0" err="1" smtClean="0"/>
              <a:t>Windle</a:t>
            </a:r>
            <a:r>
              <a:rPr lang="en-US" dirty="0" smtClean="0"/>
              <a:t> et al., 2006). After receiving the IV cannulation, the participants drew another line on the modified</a:t>
            </a:r>
            <a:r>
              <a:rPr lang="en-US" baseline="0" dirty="0" smtClean="0"/>
              <a:t> visual analog scale that best represented their level of pain (</a:t>
            </a:r>
            <a:r>
              <a:rPr lang="en-US" baseline="0" dirty="0" err="1" smtClean="0"/>
              <a:t>Windle</a:t>
            </a:r>
            <a:r>
              <a:rPr lang="en-US" baseline="0" dirty="0" smtClean="0"/>
              <a:t> et al., 2006). This scale uses a 0-100 scale, with 0 being no pain and 100 being the worse possible level of pain. </a:t>
            </a:r>
            <a:endParaRPr lang="en-US" dirty="0"/>
          </a:p>
        </p:txBody>
      </p:sp>
      <p:sp>
        <p:nvSpPr>
          <p:cNvPr id="4" name="Slide Number Placeholder 3"/>
          <p:cNvSpPr>
            <a:spLocks noGrp="1"/>
          </p:cNvSpPr>
          <p:nvPr>
            <p:ph type="sldNum" sz="quarter" idx="10"/>
          </p:nvPr>
        </p:nvSpPr>
        <p:spPr/>
        <p:txBody>
          <a:bodyPr/>
          <a:lstStyle/>
          <a:p>
            <a:fld id="{7E4A7981-A9AD-B846-ACDB-DBA57179F183}" type="slidenum">
              <a:rPr lang="en-US" smtClean="0"/>
              <a:t>5</a:t>
            </a:fld>
            <a:endParaRPr lang="en-US"/>
          </a:p>
        </p:txBody>
      </p:sp>
    </p:spTree>
    <p:extLst>
      <p:ext uri="{BB962C8B-B14F-4D97-AF65-F5344CB8AC3E}">
        <p14:creationId xmlns:p14="http://schemas.microsoft.com/office/powerpoint/2010/main" val="2320719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study, there were 77 total participants who were in an adult acute care nursing practice course at a university in Florida,</a:t>
            </a:r>
            <a:r>
              <a:rPr lang="en-US" baseline="0" dirty="0" smtClean="0"/>
              <a:t> which was scheduled to require a simulation experience as part of their curriculum (</a:t>
            </a:r>
            <a:r>
              <a:rPr lang="en-US" baseline="0" dirty="0" err="1" smtClean="0"/>
              <a:t>Eggenberger</a:t>
            </a:r>
            <a:r>
              <a:rPr lang="en-US" baseline="0" dirty="0" smtClean="0"/>
              <a:t> et al., 2010). There were eight total clinical groups that the sample was derived from. This included four groups of traditional undergraduates, which totals 36 participants in those four groups. There were four groups of accelerated undergraduate students, which totaled 41 participants for these four groups. Accelerated students are described as students who had a bachelors degree in another discipline (</a:t>
            </a:r>
            <a:r>
              <a:rPr lang="en-US" baseline="0" dirty="0" err="1" smtClean="0"/>
              <a:t>Eggenberger</a:t>
            </a:r>
            <a:r>
              <a:rPr lang="en-US" baseline="0" dirty="0" smtClean="0"/>
              <a:t> et al., 2010). </a:t>
            </a:r>
            <a:endParaRPr lang="en-US" dirty="0"/>
          </a:p>
        </p:txBody>
      </p:sp>
      <p:sp>
        <p:nvSpPr>
          <p:cNvPr id="4" name="Slide Number Placeholder 3"/>
          <p:cNvSpPr>
            <a:spLocks noGrp="1"/>
          </p:cNvSpPr>
          <p:nvPr>
            <p:ph type="sldNum" sz="quarter" idx="10"/>
          </p:nvPr>
        </p:nvSpPr>
        <p:spPr/>
        <p:txBody>
          <a:bodyPr/>
          <a:lstStyle/>
          <a:p>
            <a:fld id="{7E4A7981-A9AD-B846-ACDB-DBA57179F183}" type="slidenum">
              <a:rPr lang="en-US" smtClean="0"/>
              <a:t>6</a:t>
            </a:fld>
            <a:endParaRPr lang="en-US"/>
          </a:p>
        </p:txBody>
      </p:sp>
    </p:spTree>
    <p:extLst>
      <p:ext uri="{BB962C8B-B14F-4D97-AF65-F5344CB8AC3E}">
        <p14:creationId xmlns:p14="http://schemas.microsoft.com/office/powerpoint/2010/main" val="424338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Eggenberger</a:t>
            </a:r>
            <a:r>
              <a:rPr lang="en-US" baseline="0" dirty="0" smtClean="0"/>
              <a:t> et al. (2010) states that out of the traditional students, 26 participants were between the ages of 18 and 25, seven were between the ages of 26 and 35, and three were between the ages of 36 and 45. Out of this group of traditional students, 12 had previous experience in healthcare. Out of the accelerated students, 19 participants were between the ages of 18 and 25, 15 were between the ages of 26 and 35, five were between the ages of 36 and 45, and two were between the ages of 46 and 60. Out of this group of accelerated students, seven had previous healthcare experience. Therefore, compared to the traditional student group, the accelerated students had an older population of students, and less experience in healthcare. </a:t>
            </a:r>
            <a:r>
              <a:rPr lang="en-US" baseline="0" dirty="0" err="1" smtClean="0"/>
              <a:t>Eggenberger</a:t>
            </a:r>
            <a:r>
              <a:rPr lang="en-US" baseline="0" dirty="0" smtClean="0"/>
              <a:t> et al. (2010) also states that this sample size is “purposeful”. This sample size is sufficient, as there is a large number of total participants, and the sample size from both types of students (traditional and accelerated) were almost equal. </a:t>
            </a:r>
            <a:endParaRPr lang="en-US" dirty="0" smtClean="0"/>
          </a:p>
          <a:p>
            <a:endParaRPr lang="en-US" dirty="0"/>
          </a:p>
        </p:txBody>
      </p:sp>
      <p:sp>
        <p:nvSpPr>
          <p:cNvPr id="4" name="Slide Number Placeholder 3"/>
          <p:cNvSpPr>
            <a:spLocks noGrp="1"/>
          </p:cNvSpPr>
          <p:nvPr>
            <p:ph type="sldNum" sz="quarter" idx="10"/>
          </p:nvPr>
        </p:nvSpPr>
        <p:spPr/>
        <p:txBody>
          <a:bodyPr/>
          <a:lstStyle/>
          <a:p>
            <a:fld id="{7E4A7981-A9AD-B846-ACDB-DBA57179F183}" type="slidenum">
              <a:rPr lang="en-US" smtClean="0"/>
              <a:t>7</a:t>
            </a:fld>
            <a:endParaRPr lang="en-US"/>
          </a:p>
        </p:txBody>
      </p:sp>
    </p:spTree>
    <p:extLst>
      <p:ext uri="{BB962C8B-B14F-4D97-AF65-F5344CB8AC3E}">
        <p14:creationId xmlns:p14="http://schemas.microsoft.com/office/powerpoint/2010/main" val="160584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was a group leader who moderated semi-structured group sessions, with the purpose of obtaining opinions, beliefs and attitudes about a designated topic (</a:t>
            </a:r>
            <a:r>
              <a:rPr lang="en-US" baseline="0" dirty="0" err="1" smtClean="0"/>
              <a:t>Eggenberger</a:t>
            </a:r>
            <a:r>
              <a:rPr lang="en-US" baseline="0" dirty="0" smtClean="0"/>
              <a:t> et al., 2010). There were anonymous program evaluations that were completed by the participants, which included an open-ended question area where the students had the opportunity to write about what they felt regarding the simulation experience (</a:t>
            </a:r>
            <a:r>
              <a:rPr lang="en-US" baseline="0" dirty="0" err="1" smtClean="0"/>
              <a:t>Eggenberger</a:t>
            </a:r>
            <a:r>
              <a:rPr lang="en-US" baseline="0" dirty="0" smtClean="0"/>
              <a:t> et al., 2010)</a:t>
            </a:r>
            <a:r>
              <a:rPr lang="en-US" baseline="0" dirty="0" smtClean="0"/>
              <a:t>. At the start of the class,  students were asked whether or not they would be interested in participating in a study that would be focused on evaluating caring behaviors by means of using simulation technology (</a:t>
            </a:r>
            <a:r>
              <a:rPr lang="en-US" baseline="0" dirty="0" err="1" smtClean="0"/>
              <a:t>Eggenberger</a:t>
            </a:r>
            <a:r>
              <a:rPr lang="en-US" baseline="0" dirty="0" smtClean="0"/>
              <a:t> et al., 2010). They study process was then explained, and it was made clear to the students that participating in the study was not required to obtain a satisfactory grade. </a:t>
            </a:r>
            <a:r>
              <a:rPr lang="en-US" baseline="0" dirty="0" err="1" smtClean="0"/>
              <a:t>Eggenberger</a:t>
            </a:r>
            <a:r>
              <a:rPr lang="en-US" baseline="0" dirty="0" smtClean="0"/>
              <a:t> et al., (2010) then created a scenario that was an emergent situation, and all of the simulation groups received the same introduction. They referred to the patient as “Mr. Silver” (</a:t>
            </a:r>
            <a:r>
              <a:rPr lang="en-US" baseline="0" dirty="0" err="1" smtClean="0"/>
              <a:t>Eggenberger</a:t>
            </a:r>
            <a:r>
              <a:rPr lang="en-US" baseline="0" dirty="0" smtClean="0"/>
              <a:t> et al., 2010). </a:t>
            </a:r>
            <a:endParaRPr lang="en-US" dirty="0"/>
          </a:p>
        </p:txBody>
      </p:sp>
      <p:sp>
        <p:nvSpPr>
          <p:cNvPr id="4" name="Slide Number Placeholder 3"/>
          <p:cNvSpPr>
            <a:spLocks noGrp="1"/>
          </p:cNvSpPr>
          <p:nvPr>
            <p:ph type="sldNum" sz="quarter" idx="10"/>
          </p:nvPr>
        </p:nvSpPr>
        <p:spPr/>
        <p:txBody>
          <a:bodyPr/>
          <a:lstStyle/>
          <a:p>
            <a:fld id="{7E4A7981-A9AD-B846-ACDB-DBA57179F183}" type="slidenum">
              <a:rPr lang="en-US" smtClean="0"/>
              <a:t>8</a:t>
            </a:fld>
            <a:endParaRPr lang="en-US"/>
          </a:p>
        </p:txBody>
      </p:sp>
    </p:spTree>
    <p:extLst>
      <p:ext uri="{BB962C8B-B14F-4D97-AF65-F5344CB8AC3E}">
        <p14:creationId xmlns:p14="http://schemas.microsoft.com/office/powerpoint/2010/main" val="635512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three main processes for data collection were briefing, encountering, and debriefing. The briefing part was the teaching experience that was directed toward appreciating the nursing situation. Briefing included setting the scene with the patient Mr. Silver, having an overview of the 2005 American Heart Association Guidelines for Cardiopulmonary Resuscitation and Emergency Cardiovascular Care, and an orientation to the crash car, simulation room, and equipment (</a:t>
            </a:r>
            <a:r>
              <a:rPr lang="en-US" baseline="0" dirty="0" err="1" smtClean="0"/>
              <a:t>Eggenberger</a:t>
            </a:r>
            <a:r>
              <a:rPr lang="en-US" baseline="0" dirty="0" smtClean="0"/>
              <a:t> et al., 2010). The encountering part was experiencing the scenario in a situation that was created to be as realistic as possible. Encountering included the nursing situation, which was the male patient experiencing chest pain with his wife present and a rapidly deteriorating condition, and the students needed to respond with technological competencies, such as </a:t>
            </a:r>
            <a:r>
              <a:rPr lang="en-US" dirty="0" smtClean="0"/>
              <a:t>cardiopulmonary resuscitation, pharmacological intervention, and defibrillation (</a:t>
            </a:r>
            <a:r>
              <a:rPr lang="en-US" baseline="0" dirty="0" err="1" smtClean="0"/>
              <a:t>Eggenberger</a:t>
            </a:r>
            <a:r>
              <a:rPr lang="en-US" baseline="0" dirty="0" smtClean="0"/>
              <a:t> et al., 2010). The debriefing part was an occasion for allowing the students to share their experiences in order to understand the caring nursing process between the nursed and the nurse. This included groups guided through a short discussion and reflection prior to leaving the patient’s room regarding their clinical effectiveness, and a focus group gathered to discuss how they came to know the patient (</a:t>
            </a:r>
            <a:r>
              <a:rPr lang="en-US" baseline="0" dirty="0" err="1" smtClean="0"/>
              <a:t>Eggenberger</a:t>
            </a:r>
            <a:r>
              <a:rPr lang="en-US" baseline="0" dirty="0" smtClean="0"/>
              <a:t> et al., 2010). Questions that were asked during this discussion group were, “How did you come to know the person nursed?”, “What nursing interventions were grounded in caring?”, and “How does studying nursing in this situation enhance </a:t>
            </a:r>
            <a:r>
              <a:rPr lang="en-US" baseline="0" dirty="0" err="1" smtClean="0"/>
              <a:t>competancies</a:t>
            </a:r>
            <a:r>
              <a:rPr lang="en-US" baseline="0" dirty="0" smtClean="0"/>
              <a:t> in caring?” (</a:t>
            </a:r>
            <a:r>
              <a:rPr lang="en-US" baseline="0" dirty="0" err="1" smtClean="0"/>
              <a:t>Eggenberger</a:t>
            </a:r>
            <a:r>
              <a:rPr lang="en-US" baseline="0" dirty="0" smtClean="0"/>
              <a:t> et al., 2010). </a:t>
            </a:r>
            <a:endParaRPr lang="en-US" dirty="0"/>
          </a:p>
        </p:txBody>
      </p:sp>
      <p:sp>
        <p:nvSpPr>
          <p:cNvPr id="4" name="Slide Number Placeholder 3"/>
          <p:cNvSpPr>
            <a:spLocks noGrp="1"/>
          </p:cNvSpPr>
          <p:nvPr>
            <p:ph type="sldNum" sz="quarter" idx="10"/>
          </p:nvPr>
        </p:nvSpPr>
        <p:spPr/>
        <p:txBody>
          <a:bodyPr/>
          <a:lstStyle/>
          <a:p>
            <a:fld id="{7E4A7981-A9AD-B846-ACDB-DBA57179F183}" type="slidenum">
              <a:rPr lang="en-US" smtClean="0"/>
              <a:t>9</a:t>
            </a:fld>
            <a:endParaRPr lang="en-US"/>
          </a:p>
        </p:txBody>
      </p:sp>
    </p:spTree>
    <p:extLst>
      <p:ext uri="{BB962C8B-B14F-4D97-AF65-F5344CB8AC3E}">
        <p14:creationId xmlns:p14="http://schemas.microsoft.com/office/powerpoint/2010/main" val="423360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9/17/11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9/17/11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9/17/11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9/17/11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9/17/11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9/17/11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9/17/11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9/17/11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9/17/11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Windle</a:t>
            </a:r>
            <a:r>
              <a:rPr lang="en-US" dirty="0" smtClean="0"/>
              <a:t>, et al. (2006) Study Sample</a:t>
            </a:r>
            <a:endParaRPr lang="en-US" dirty="0"/>
          </a:p>
        </p:txBody>
      </p:sp>
      <p:sp>
        <p:nvSpPr>
          <p:cNvPr id="5" name="Content Placeholder 4"/>
          <p:cNvSpPr>
            <a:spLocks noGrp="1"/>
          </p:cNvSpPr>
          <p:nvPr>
            <p:ph idx="1"/>
          </p:nvPr>
        </p:nvSpPr>
        <p:spPr>
          <a:xfrm>
            <a:off x="255849" y="1181982"/>
            <a:ext cx="8665503" cy="5509505"/>
          </a:xfrm>
        </p:spPr>
        <p:txBody>
          <a:bodyPr>
            <a:normAutofit fontScale="92500"/>
          </a:bodyPr>
          <a:lstStyle/>
          <a:p>
            <a:pPr lvl="0"/>
            <a:r>
              <a:rPr lang="en-US" dirty="0"/>
              <a:t>Selection method – random sampling by lottery method from surgery schedule (outpatients and same-day admit patients)</a:t>
            </a:r>
          </a:p>
          <a:p>
            <a:pPr lvl="0"/>
            <a:r>
              <a:rPr lang="en-US" dirty="0"/>
              <a:t>Study inclusion criteria:</a:t>
            </a:r>
          </a:p>
          <a:p>
            <a:pPr marL="1159002" lvl="0" indent="-514350">
              <a:buFont typeface="+mj-lt"/>
              <a:buAutoNum type="alphaLcPeriod"/>
            </a:pPr>
            <a:r>
              <a:rPr lang="en-US" sz="2800" dirty="0"/>
              <a:t>18 or older</a:t>
            </a:r>
          </a:p>
          <a:p>
            <a:pPr marL="1159002" lvl="0" indent="-514350">
              <a:buFont typeface="+mj-lt"/>
              <a:buAutoNum type="alphaLcPeriod"/>
            </a:pPr>
            <a:r>
              <a:rPr lang="en-US" sz="2800" dirty="0"/>
              <a:t>Able to read and write English</a:t>
            </a:r>
          </a:p>
          <a:p>
            <a:pPr marL="1159002" lvl="0" indent="-514350">
              <a:buFont typeface="+mj-lt"/>
              <a:buAutoNum type="alphaLcPeriod"/>
            </a:pPr>
            <a:r>
              <a:rPr lang="en-US" sz="2800" dirty="0"/>
              <a:t>IV insertion was performed on an upper extremity</a:t>
            </a:r>
          </a:p>
          <a:p>
            <a:pPr lvl="0"/>
            <a:r>
              <a:rPr lang="en-US" dirty="0"/>
              <a:t>Study exclusion criteria:</a:t>
            </a:r>
          </a:p>
          <a:p>
            <a:pPr marL="1243584" lvl="0" indent="-514350">
              <a:buFont typeface="+mj-lt"/>
              <a:buAutoNum type="alphaLcPeriod"/>
            </a:pPr>
            <a:r>
              <a:rPr lang="en-US" sz="2800" dirty="0"/>
              <a:t>Participants with neuropathy and/or needle phobias</a:t>
            </a:r>
          </a:p>
          <a:p>
            <a:pPr marL="1243584" lvl="0" indent="-514350">
              <a:buFont typeface="+mj-lt"/>
              <a:buAutoNum type="alphaLcPeriod"/>
            </a:pPr>
            <a:r>
              <a:rPr lang="en-US" sz="2800" dirty="0"/>
              <a:t>Renal patients</a:t>
            </a:r>
          </a:p>
          <a:p>
            <a:pPr marL="1243584" lvl="0" indent="-514350">
              <a:buFont typeface="+mj-lt"/>
              <a:buAutoNum type="alphaLcPeriod"/>
            </a:pPr>
            <a:r>
              <a:rPr lang="en-US" sz="2800" dirty="0"/>
              <a:t>IV insertions not achieved on first </a:t>
            </a:r>
            <a:r>
              <a:rPr lang="en-US" sz="2800" dirty="0" smtClean="0"/>
              <a:t>attempt</a:t>
            </a:r>
            <a:endParaRPr lang="en-US" sz="2800" dirty="0"/>
          </a:p>
        </p:txBody>
      </p:sp>
    </p:spTree>
    <p:extLst>
      <p:ext uri="{BB962C8B-B14F-4D97-AF65-F5344CB8AC3E}">
        <p14:creationId xmlns:p14="http://schemas.microsoft.com/office/powerpoint/2010/main" val="188573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88"/>
            <a:ext cx="8229600" cy="1143000"/>
          </a:xfrm>
        </p:spPr>
        <p:txBody>
          <a:bodyPr>
            <a:normAutofit fontScale="90000"/>
          </a:bodyPr>
          <a:lstStyle/>
          <a:p>
            <a:r>
              <a:rPr lang="en-US" dirty="0" err="1"/>
              <a:t>Windle</a:t>
            </a:r>
            <a:r>
              <a:rPr lang="en-US" dirty="0"/>
              <a:t>, et al. (2006) Study Sample</a:t>
            </a:r>
          </a:p>
        </p:txBody>
      </p:sp>
      <p:sp>
        <p:nvSpPr>
          <p:cNvPr id="3" name="Content Placeholder 2"/>
          <p:cNvSpPr>
            <a:spLocks noGrp="1"/>
          </p:cNvSpPr>
          <p:nvPr>
            <p:ph sz="half" idx="1"/>
          </p:nvPr>
        </p:nvSpPr>
        <p:spPr>
          <a:xfrm>
            <a:off x="0" y="965129"/>
            <a:ext cx="5188634" cy="5726357"/>
          </a:xfrm>
        </p:spPr>
        <p:txBody>
          <a:bodyPr>
            <a:normAutofit/>
          </a:bodyPr>
          <a:lstStyle/>
          <a:p>
            <a:pPr lvl="0"/>
            <a:r>
              <a:rPr lang="en-US" dirty="0"/>
              <a:t>221 total participants</a:t>
            </a:r>
          </a:p>
          <a:p>
            <a:pPr marL="969264" lvl="0" indent="-514350">
              <a:buSzPct val="85000"/>
              <a:buFont typeface="+mj-lt"/>
              <a:buAutoNum type="arabicPeriod"/>
            </a:pPr>
            <a:r>
              <a:rPr lang="en-US" sz="2600" dirty="0" smtClean="0"/>
              <a:t>More </a:t>
            </a:r>
            <a:r>
              <a:rPr lang="en-US" sz="2600" dirty="0"/>
              <a:t>female participants than males</a:t>
            </a:r>
          </a:p>
          <a:p>
            <a:pPr marL="969264" lvl="0" indent="-514350">
              <a:buSzPct val="85000"/>
              <a:buFont typeface="+mj-lt"/>
              <a:buAutoNum type="arabicPeriod"/>
            </a:pPr>
            <a:r>
              <a:rPr lang="en-US" sz="2600" dirty="0" smtClean="0"/>
              <a:t>Predominantly </a:t>
            </a:r>
            <a:r>
              <a:rPr lang="en-US" sz="2600" dirty="0"/>
              <a:t>Caucasian participants</a:t>
            </a:r>
          </a:p>
          <a:p>
            <a:pPr marL="969264" lvl="0" indent="-514350">
              <a:buSzPct val="85000"/>
              <a:buFont typeface="+mj-lt"/>
              <a:buAutoNum type="arabicPeriod"/>
            </a:pPr>
            <a:r>
              <a:rPr lang="en-US" sz="2600" dirty="0" smtClean="0"/>
              <a:t>No </a:t>
            </a:r>
            <a:r>
              <a:rPr lang="en-US" sz="2600" dirty="0"/>
              <a:t>Native American female participants</a:t>
            </a:r>
          </a:p>
          <a:p>
            <a:pPr marL="969264" lvl="0" indent="-514350">
              <a:buSzPct val="85000"/>
              <a:buFont typeface="+mj-lt"/>
              <a:buAutoNum type="arabicPeriod"/>
            </a:pPr>
            <a:r>
              <a:rPr lang="en-US" sz="2600" dirty="0" smtClean="0"/>
              <a:t>Greater </a:t>
            </a:r>
            <a:r>
              <a:rPr lang="en-US" sz="2600" dirty="0"/>
              <a:t>percentage of Black female </a:t>
            </a:r>
            <a:r>
              <a:rPr lang="en-US" sz="2600" dirty="0" smtClean="0"/>
              <a:t>participants </a:t>
            </a:r>
            <a:r>
              <a:rPr lang="en-US" sz="2600" dirty="0"/>
              <a:t>compared to Black male</a:t>
            </a:r>
          </a:p>
          <a:p>
            <a:pPr lvl="0"/>
            <a:r>
              <a:rPr lang="en-US" dirty="0"/>
              <a:t>Is sample size sufficient</a:t>
            </a:r>
            <a:r>
              <a:rPr lang="en-US" dirty="0" smtClean="0"/>
              <a:t>? Yes</a:t>
            </a:r>
            <a:endParaRPr lang="en-US" dirty="0"/>
          </a:p>
          <a:p>
            <a:pPr marL="0" indent="0">
              <a:buNone/>
            </a:pPr>
            <a:endParaRPr lang="en-US" dirty="0"/>
          </a:p>
        </p:txBody>
      </p:sp>
      <p:pic>
        <p:nvPicPr>
          <p:cNvPr id="5" name="Content Placeholder 4" descr="group project ppt pics-2.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006" b="717"/>
          <a:stretch/>
        </p:blipFill>
        <p:spPr>
          <a:xfrm>
            <a:off x="5317843" y="991332"/>
            <a:ext cx="3678725" cy="5700154"/>
          </a:xfrm>
        </p:spPr>
      </p:pic>
      <p:sp>
        <p:nvSpPr>
          <p:cNvPr id="6" name="TextBox 5"/>
          <p:cNvSpPr txBox="1"/>
          <p:nvPr/>
        </p:nvSpPr>
        <p:spPr>
          <a:xfrm>
            <a:off x="3469401" y="6459144"/>
            <a:ext cx="2230338" cy="369332"/>
          </a:xfrm>
          <a:prstGeom prst="rect">
            <a:avLst/>
          </a:prstGeom>
          <a:noFill/>
        </p:spPr>
        <p:txBody>
          <a:bodyPr wrap="square" rtlCol="0">
            <a:spAutoFit/>
          </a:bodyPr>
          <a:lstStyle/>
          <a:p>
            <a:r>
              <a:rPr lang="en-US" dirty="0" err="1" smtClean="0"/>
              <a:t>Windle</a:t>
            </a:r>
            <a:r>
              <a:rPr lang="en-US" dirty="0" smtClean="0"/>
              <a:t>, et al. (2006)</a:t>
            </a:r>
            <a:endParaRPr lang="en-US" dirty="0"/>
          </a:p>
        </p:txBody>
      </p:sp>
    </p:spTree>
    <p:extLst>
      <p:ext uri="{BB962C8B-B14F-4D97-AF65-F5344CB8AC3E}">
        <p14:creationId xmlns:p14="http://schemas.microsoft.com/office/powerpoint/2010/main" val="102229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5" y="274638"/>
            <a:ext cx="8890377" cy="1143000"/>
          </a:xfrm>
        </p:spPr>
        <p:txBody>
          <a:bodyPr>
            <a:normAutofit fontScale="90000"/>
          </a:bodyPr>
          <a:lstStyle/>
          <a:p>
            <a:r>
              <a:rPr lang="en-US" dirty="0" err="1"/>
              <a:t>Windle</a:t>
            </a:r>
            <a:r>
              <a:rPr lang="en-US" dirty="0"/>
              <a:t>, et al. (2006) </a:t>
            </a:r>
            <a:r>
              <a:rPr lang="en-US" dirty="0" smtClean="0"/>
              <a:t>Data Collection</a:t>
            </a:r>
            <a:endParaRPr lang="en-US" dirty="0"/>
          </a:p>
        </p:txBody>
      </p:sp>
      <p:sp>
        <p:nvSpPr>
          <p:cNvPr id="3" name="Content Placeholder 2"/>
          <p:cNvSpPr>
            <a:spLocks noGrp="1"/>
          </p:cNvSpPr>
          <p:nvPr>
            <p:ph idx="1"/>
          </p:nvPr>
        </p:nvSpPr>
        <p:spPr>
          <a:xfrm>
            <a:off x="139395" y="1254654"/>
            <a:ext cx="8890377" cy="5390365"/>
          </a:xfrm>
        </p:spPr>
        <p:txBody>
          <a:bodyPr/>
          <a:lstStyle/>
          <a:p>
            <a:pPr lvl="0"/>
            <a:r>
              <a:rPr lang="en-US" dirty="0"/>
              <a:t>Informed consent obtained</a:t>
            </a:r>
          </a:p>
          <a:p>
            <a:pPr lvl="0"/>
            <a:r>
              <a:rPr lang="en-US" dirty="0"/>
              <a:t>Participants randomly assigned to three groups</a:t>
            </a:r>
          </a:p>
          <a:p>
            <a:pPr marL="969264" lvl="0" indent="-514350">
              <a:buFont typeface="+mj-lt"/>
              <a:buAutoNum type="alphaLcPeriod"/>
            </a:pPr>
            <a:r>
              <a:rPr lang="en-US" sz="2600" dirty="0"/>
              <a:t>1% lidocaine</a:t>
            </a:r>
          </a:p>
          <a:p>
            <a:pPr marL="969264" lvl="0" indent="-514350">
              <a:buFont typeface="+mj-lt"/>
              <a:buAutoNum type="alphaLcPeriod"/>
            </a:pPr>
            <a:r>
              <a:rPr lang="en-US" sz="2600" dirty="0"/>
              <a:t>0.9% bacteriostatic normal saline with benzyl alcohol</a:t>
            </a:r>
          </a:p>
          <a:p>
            <a:pPr marL="969264" lvl="0" indent="-514350">
              <a:buFont typeface="+mj-lt"/>
              <a:buAutoNum type="alphaLcPeriod"/>
            </a:pPr>
            <a:r>
              <a:rPr lang="en-US" sz="2600" dirty="0"/>
              <a:t>No intradermal </a:t>
            </a:r>
            <a:r>
              <a:rPr lang="en-US" sz="2600" dirty="0" smtClean="0"/>
              <a:t>anesthesia</a:t>
            </a:r>
          </a:p>
          <a:p>
            <a:r>
              <a:rPr lang="en-US" sz="2800" dirty="0"/>
              <a:t>Participant questions and concerns addressed </a:t>
            </a:r>
            <a:endParaRPr lang="en-US" sz="2800" dirty="0" smtClean="0"/>
          </a:p>
          <a:p>
            <a:r>
              <a:rPr lang="en-US" sz="2800" dirty="0" smtClean="0"/>
              <a:t>Demographic </a:t>
            </a:r>
            <a:r>
              <a:rPr lang="en-US" sz="2800" dirty="0"/>
              <a:t>information recorded by nurse performing IV </a:t>
            </a:r>
            <a:r>
              <a:rPr lang="en-US" sz="2800" dirty="0" smtClean="0"/>
              <a:t>cannulation</a:t>
            </a:r>
            <a:endParaRPr lang="en-US" sz="2800" dirty="0"/>
          </a:p>
        </p:txBody>
      </p:sp>
    </p:spTree>
    <p:extLst>
      <p:ext uri="{BB962C8B-B14F-4D97-AF65-F5344CB8AC3E}">
        <p14:creationId xmlns:p14="http://schemas.microsoft.com/office/powerpoint/2010/main" val="20202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19" y="274638"/>
            <a:ext cx="9035581" cy="1143000"/>
          </a:xfrm>
        </p:spPr>
        <p:txBody>
          <a:bodyPr>
            <a:normAutofit fontScale="90000"/>
          </a:bodyPr>
          <a:lstStyle/>
          <a:p>
            <a:r>
              <a:rPr lang="en-US" dirty="0" err="1"/>
              <a:t>Windle</a:t>
            </a:r>
            <a:r>
              <a:rPr lang="en-US" dirty="0"/>
              <a:t>, et al. (2006) Data Collection</a:t>
            </a:r>
          </a:p>
        </p:txBody>
      </p:sp>
      <p:sp>
        <p:nvSpPr>
          <p:cNvPr id="3" name="Content Placeholder 2"/>
          <p:cNvSpPr>
            <a:spLocks noGrp="1"/>
          </p:cNvSpPr>
          <p:nvPr>
            <p:ph idx="1"/>
          </p:nvPr>
        </p:nvSpPr>
        <p:spPr>
          <a:xfrm>
            <a:off x="108419" y="1223675"/>
            <a:ext cx="8890377" cy="5467811"/>
          </a:xfrm>
        </p:spPr>
        <p:txBody>
          <a:bodyPr>
            <a:normAutofit/>
          </a:bodyPr>
          <a:lstStyle/>
          <a:p>
            <a:r>
              <a:rPr lang="en-US" dirty="0"/>
              <a:t>Participants blindfolded during </a:t>
            </a:r>
            <a:r>
              <a:rPr lang="en-US" dirty="0" smtClean="0"/>
              <a:t>procedure</a:t>
            </a:r>
          </a:p>
          <a:p>
            <a:r>
              <a:rPr lang="en-US" dirty="0" smtClean="0"/>
              <a:t>29</a:t>
            </a:r>
            <a:r>
              <a:rPr lang="en-US" dirty="0"/>
              <a:t>-</a:t>
            </a:r>
            <a:r>
              <a:rPr lang="en-US" dirty="0" smtClean="0"/>
              <a:t>gauge </a:t>
            </a:r>
            <a:r>
              <a:rPr lang="en-US" dirty="0"/>
              <a:t>needle </a:t>
            </a:r>
            <a:endParaRPr lang="en-US" dirty="0" smtClean="0"/>
          </a:p>
          <a:p>
            <a:r>
              <a:rPr lang="en-US" dirty="0" smtClean="0"/>
              <a:t>0.05</a:t>
            </a:r>
            <a:r>
              <a:rPr lang="en-US" dirty="0"/>
              <a:t>-0.1 mL of </a:t>
            </a:r>
            <a:r>
              <a:rPr lang="en-US" dirty="0" smtClean="0"/>
              <a:t>1</a:t>
            </a:r>
            <a:r>
              <a:rPr lang="en-US" dirty="0"/>
              <a:t>% lidocaine or 0.9% bacteriostatic normal saline with benzyl alcohol solution </a:t>
            </a:r>
            <a:endParaRPr lang="en-US" dirty="0" smtClean="0"/>
          </a:p>
          <a:p>
            <a:r>
              <a:rPr lang="en-US" dirty="0" smtClean="0"/>
              <a:t>Insertion </a:t>
            </a:r>
            <a:r>
              <a:rPr lang="en-US" dirty="0"/>
              <a:t>of 20- or 18-gauge IV catheter directly over wheal</a:t>
            </a:r>
          </a:p>
          <a:p>
            <a:pPr lvl="0"/>
            <a:r>
              <a:rPr lang="en-US" dirty="0"/>
              <a:t>Waiting 30-60 seconds before IV cannulation</a:t>
            </a:r>
          </a:p>
          <a:p>
            <a:endParaRPr lang="en-US" dirty="0"/>
          </a:p>
        </p:txBody>
      </p:sp>
    </p:spTree>
    <p:extLst>
      <p:ext uri="{BB962C8B-B14F-4D97-AF65-F5344CB8AC3E}">
        <p14:creationId xmlns:p14="http://schemas.microsoft.com/office/powerpoint/2010/main" val="228004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Windle</a:t>
            </a:r>
            <a:r>
              <a:rPr lang="en-US" dirty="0"/>
              <a:t>, et al. (2006) Data Collection</a:t>
            </a:r>
          </a:p>
        </p:txBody>
      </p:sp>
      <p:sp>
        <p:nvSpPr>
          <p:cNvPr id="3" name="Content Placeholder 2"/>
          <p:cNvSpPr>
            <a:spLocks noGrp="1"/>
          </p:cNvSpPr>
          <p:nvPr>
            <p:ph sz="half" idx="1"/>
          </p:nvPr>
        </p:nvSpPr>
        <p:spPr>
          <a:xfrm>
            <a:off x="147430" y="1417638"/>
            <a:ext cx="4391623" cy="5440362"/>
          </a:xfrm>
        </p:spPr>
        <p:txBody>
          <a:bodyPr>
            <a:normAutofit/>
          </a:bodyPr>
          <a:lstStyle/>
          <a:p>
            <a:pPr lvl="0"/>
            <a:r>
              <a:rPr lang="en-US" dirty="0" smtClean="0"/>
              <a:t>Participants </a:t>
            </a:r>
            <a:r>
              <a:rPr lang="en-US" dirty="0"/>
              <a:t>who received intradermal injection </a:t>
            </a:r>
            <a:r>
              <a:rPr lang="en-US" dirty="0" smtClean="0"/>
              <a:t>used modified </a:t>
            </a:r>
            <a:r>
              <a:rPr lang="en-US" dirty="0"/>
              <a:t>visual analog scale </a:t>
            </a:r>
            <a:r>
              <a:rPr lang="en-US" dirty="0" smtClean="0"/>
              <a:t>to represent pain rating</a:t>
            </a:r>
            <a:endParaRPr lang="en-US" dirty="0"/>
          </a:p>
          <a:p>
            <a:pPr lvl="0"/>
            <a:r>
              <a:rPr lang="en-US" dirty="0"/>
              <a:t>Participants </a:t>
            </a:r>
            <a:r>
              <a:rPr lang="en-US" dirty="0" smtClean="0"/>
              <a:t>used modified </a:t>
            </a:r>
            <a:r>
              <a:rPr lang="en-US" dirty="0"/>
              <a:t>visual analog scale </a:t>
            </a:r>
            <a:r>
              <a:rPr lang="en-US" dirty="0" smtClean="0"/>
              <a:t>again to represent </a:t>
            </a:r>
            <a:r>
              <a:rPr lang="en-US" dirty="0"/>
              <a:t>pain after receiving IV cannulation </a:t>
            </a:r>
          </a:p>
        </p:txBody>
      </p:sp>
      <p:pic>
        <p:nvPicPr>
          <p:cNvPr id="5" name="Content Placeholder 4" descr="group project ppt pics.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15" r="-506"/>
          <a:stretch/>
        </p:blipFill>
        <p:spPr>
          <a:xfrm>
            <a:off x="4539054" y="1724116"/>
            <a:ext cx="4604946" cy="4645026"/>
          </a:xfrm>
        </p:spPr>
      </p:pic>
      <p:sp>
        <p:nvSpPr>
          <p:cNvPr id="6" name="TextBox 5"/>
          <p:cNvSpPr txBox="1"/>
          <p:nvPr/>
        </p:nvSpPr>
        <p:spPr>
          <a:xfrm>
            <a:off x="6179882" y="6369142"/>
            <a:ext cx="2230338" cy="369332"/>
          </a:xfrm>
          <a:prstGeom prst="rect">
            <a:avLst/>
          </a:prstGeom>
          <a:noFill/>
        </p:spPr>
        <p:txBody>
          <a:bodyPr wrap="square" rtlCol="0">
            <a:spAutoFit/>
          </a:bodyPr>
          <a:lstStyle/>
          <a:p>
            <a:r>
              <a:rPr lang="en-US" dirty="0" err="1" smtClean="0"/>
              <a:t>Windle</a:t>
            </a:r>
            <a:r>
              <a:rPr lang="en-US" dirty="0" smtClean="0"/>
              <a:t>, et al. (2006)</a:t>
            </a:r>
            <a:endParaRPr lang="en-US" dirty="0"/>
          </a:p>
        </p:txBody>
      </p:sp>
    </p:spTree>
    <p:extLst>
      <p:ext uri="{BB962C8B-B14F-4D97-AF65-F5344CB8AC3E}">
        <p14:creationId xmlns:p14="http://schemas.microsoft.com/office/powerpoint/2010/main" val="68369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smtClean="0"/>
              <a:t>Eggenberger</a:t>
            </a:r>
            <a:r>
              <a:rPr lang="en-US" dirty="0" smtClean="0"/>
              <a:t>, et al. (2010) Study Sample</a:t>
            </a:r>
            <a:endParaRPr lang="en-US" dirty="0"/>
          </a:p>
        </p:txBody>
      </p:sp>
      <p:sp>
        <p:nvSpPr>
          <p:cNvPr id="3" name="Content Placeholder 2"/>
          <p:cNvSpPr>
            <a:spLocks noGrp="1"/>
          </p:cNvSpPr>
          <p:nvPr>
            <p:ph idx="1"/>
          </p:nvPr>
        </p:nvSpPr>
        <p:spPr>
          <a:xfrm>
            <a:off x="-1" y="1417638"/>
            <a:ext cx="9029773" cy="5440362"/>
          </a:xfrm>
        </p:spPr>
        <p:txBody>
          <a:bodyPr>
            <a:normAutofit/>
          </a:bodyPr>
          <a:lstStyle/>
          <a:p>
            <a:pPr lvl="0"/>
            <a:r>
              <a:rPr lang="en-US" dirty="0"/>
              <a:t>77 participants from an adult acute care nursing practice </a:t>
            </a:r>
            <a:r>
              <a:rPr lang="en-US" dirty="0" smtClean="0"/>
              <a:t>course </a:t>
            </a:r>
          </a:p>
          <a:p>
            <a:pPr lvl="0"/>
            <a:r>
              <a:rPr lang="en-US" dirty="0"/>
              <a:t>S</a:t>
            </a:r>
            <a:r>
              <a:rPr lang="en-US" dirty="0" smtClean="0"/>
              <a:t>cheduled </a:t>
            </a:r>
            <a:r>
              <a:rPr lang="en-US" dirty="0"/>
              <a:t>to require a simulation experience as part of </a:t>
            </a:r>
            <a:r>
              <a:rPr lang="en-US" dirty="0" smtClean="0"/>
              <a:t>curriculum </a:t>
            </a:r>
            <a:endParaRPr lang="en-US" dirty="0"/>
          </a:p>
          <a:p>
            <a:pPr lvl="0"/>
            <a:r>
              <a:rPr lang="en-US" dirty="0" smtClean="0"/>
              <a:t>Eight </a:t>
            </a:r>
            <a:r>
              <a:rPr lang="en-US" dirty="0"/>
              <a:t>clinical groups from which the sample was derived were composed of:</a:t>
            </a:r>
          </a:p>
          <a:p>
            <a:pPr marL="969264" lvl="0" indent="-514350">
              <a:buFont typeface="+mj-lt"/>
              <a:buAutoNum type="alphaLcPeriod"/>
            </a:pPr>
            <a:r>
              <a:rPr lang="en-US" sz="2600" dirty="0"/>
              <a:t>Four traditional undergraduate </a:t>
            </a:r>
            <a:r>
              <a:rPr lang="en-US" sz="2600" dirty="0" smtClean="0"/>
              <a:t>(</a:t>
            </a:r>
            <a:r>
              <a:rPr lang="en-US" sz="2600" dirty="0"/>
              <a:t>n = 36)</a:t>
            </a:r>
          </a:p>
          <a:p>
            <a:pPr marL="969264" lvl="0" indent="-514350">
              <a:buFont typeface="+mj-lt"/>
              <a:buAutoNum type="alphaLcPeriod"/>
            </a:pPr>
            <a:r>
              <a:rPr lang="en-US" sz="2600" dirty="0"/>
              <a:t>Four accelerated </a:t>
            </a:r>
            <a:r>
              <a:rPr lang="en-US" sz="2600" dirty="0" smtClean="0"/>
              <a:t>undergraduate (</a:t>
            </a:r>
            <a:r>
              <a:rPr lang="en-US" sz="2600" dirty="0"/>
              <a:t>n = 41) </a:t>
            </a:r>
            <a:endParaRPr lang="en-US" dirty="0"/>
          </a:p>
        </p:txBody>
      </p:sp>
    </p:spTree>
    <p:extLst>
      <p:ext uri="{BB962C8B-B14F-4D97-AF65-F5344CB8AC3E}">
        <p14:creationId xmlns:p14="http://schemas.microsoft.com/office/powerpoint/2010/main" val="423156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19" y="274638"/>
            <a:ext cx="8890377" cy="1143000"/>
          </a:xfrm>
        </p:spPr>
        <p:txBody>
          <a:bodyPr>
            <a:normAutofit fontScale="90000"/>
          </a:bodyPr>
          <a:lstStyle/>
          <a:p>
            <a:r>
              <a:rPr lang="en-US" dirty="0" err="1"/>
              <a:t>Eggenberger</a:t>
            </a:r>
            <a:r>
              <a:rPr lang="en-US" dirty="0"/>
              <a:t>, et al. (2010) Study Sample</a:t>
            </a:r>
          </a:p>
        </p:txBody>
      </p:sp>
      <p:sp>
        <p:nvSpPr>
          <p:cNvPr id="3" name="Content Placeholder 2"/>
          <p:cNvSpPr>
            <a:spLocks noGrp="1"/>
          </p:cNvSpPr>
          <p:nvPr>
            <p:ph idx="1"/>
          </p:nvPr>
        </p:nvSpPr>
        <p:spPr>
          <a:xfrm>
            <a:off x="108419" y="1417638"/>
            <a:ext cx="8890377" cy="5440362"/>
          </a:xfrm>
        </p:spPr>
        <p:txBody>
          <a:bodyPr>
            <a:normAutofit lnSpcReduction="10000"/>
          </a:bodyPr>
          <a:lstStyle/>
          <a:p>
            <a:pPr lvl="0"/>
            <a:r>
              <a:rPr lang="en-US" dirty="0" smtClean="0"/>
              <a:t>Traditional students:  26 were </a:t>
            </a:r>
            <a:r>
              <a:rPr lang="en-US" dirty="0"/>
              <a:t>18-25, 7 were 26-35, 3 were 36-</a:t>
            </a:r>
            <a:r>
              <a:rPr lang="en-US" dirty="0" smtClean="0"/>
              <a:t>45</a:t>
            </a:r>
            <a:endParaRPr lang="en-US" dirty="0"/>
          </a:p>
          <a:p>
            <a:pPr lvl="0"/>
            <a:r>
              <a:rPr lang="en-US" dirty="0"/>
              <a:t>12 traditional students </a:t>
            </a:r>
            <a:r>
              <a:rPr lang="en-US" dirty="0" smtClean="0"/>
              <a:t>with previous </a:t>
            </a:r>
            <a:r>
              <a:rPr lang="en-US" dirty="0"/>
              <a:t>healthcare experience</a:t>
            </a:r>
          </a:p>
          <a:p>
            <a:pPr lvl="0"/>
            <a:r>
              <a:rPr lang="en-US" dirty="0" smtClean="0"/>
              <a:t>Accelerated students: 19 were </a:t>
            </a:r>
            <a:r>
              <a:rPr lang="en-US" dirty="0"/>
              <a:t>18-25, 15 were 26-35, 5 were 36-45, 2 were 46-</a:t>
            </a:r>
            <a:r>
              <a:rPr lang="en-US" dirty="0" smtClean="0"/>
              <a:t>60</a:t>
            </a:r>
            <a:endParaRPr lang="en-US" dirty="0"/>
          </a:p>
          <a:p>
            <a:pPr lvl="0"/>
            <a:r>
              <a:rPr lang="en-US" dirty="0"/>
              <a:t>7 accelerated students </a:t>
            </a:r>
            <a:r>
              <a:rPr lang="en-US" dirty="0" smtClean="0"/>
              <a:t>with previous </a:t>
            </a:r>
            <a:r>
              <a:rPr lang="en-US" dirty="0"/>
              <a:t>healthcare experience</a:t>
            </a:r>
          </a:p>
          <a:p>
            <a:pPr lvl="0"/>
            <a:r>
              <a:rPr lang="en-US" dirty="0" smtClean="0"/>
              <a:t>Accelerated students: majority </a:t>
            </a:r>
            <a:r>
              <a:rPr lang="en-US" dirty="0"/>
              <a:t>had a previous degree in biology, psychology, or </a:t>
            </a:r>
            <a:r>
              <a:rPr lang="en-US" dirty="0" smtClean="0"/>
              <a:t>business</a:t>
            </a:r>
          </a:p>
          <a:p>
            <a:r>
              <a:rPr lang="en-US" dirty="0"/>
              <a:t>“Purposeful” sample size, </a:t>
            </a:r>
            <a:r>
              <a:rPr lang="en-US" dirty="0" smtClean="0"/>
              <a:t>sufficient</a:t>
            </a:r>
            <a:endParaRPr lang="en-US" dirty="0"/>
          </a:p>
        </p:txBody>
      </p:sp>
    </p:spTree>
    <p:extLst>
      <p:ext uri="{BB962C8B-B14F-4D97-AF65-F5344CB8AC3E}">
        <p14:creationId xmlns:p14="http://schemas.microsoft.com/office/powerpoint/2010/main" val="80094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14284" cy="1143000"/>
          </a:xfrm>
        </p:spPr>
        <p:txBody>
          <a:bodyPr>
            <a:normAutofit fontScale="90000"/>
          </a:bodyPr>
          <a:lstStyle/>
          <a:p>
            <a:r>
              <a:rPr lang="en-US" dirty="0" err="1"/>
              <a:t>Eggenberger</a:t>
            </a:r>
            <a:r>
              <a:rPr lang="en-US" dirty="0"/>
              <a:t>, et al. (2010) </a:t>
            </a:r>
            <a:r>
              <a:rPr lang="en-US" dirty="0" smtClean="0"/>
              <a:t>Data Collection</a:t>
            </a:r>
            <a:endParaRPr lang="en-US" dirty="0"/>
          </a:p>
        </p:txBody>
      </p:sp>
      <p:sp>
        <p:nvSpPr>
          <p:cNvPr id="3" name="Content Placeholder 2"/>
          <p:cNvSpPr>
            <a:spLocks noGrp="1"/>
          </p:cNvSpPr>
          <p:nvPr>
            <p:ph idx="1"/>
          </p:nvPr>
        </p:nvSpPr>
        <p:spPr>
          <a:xfrm>
            <a:off x="108419" y="1417638"/>
            <a:ext cx="8905865" cy="5440362"/>
          </a:xfrm>
        </p:spPr>
        <p:txBody>
          <a:bodyPr>
            <a:normAutofit/>
          </a:bodyPr>
          <a:lstStyle/>
          <a:p>
            <a:pPr lvl="0"/>
            <a:r>
              <a:rPr lang="en-US" dirty="0"/>
              <a:t>G</a:t>
            </a:r>
            <a:r>
              <a:rPr lang="en-US" dirty="0" smtClean="0"/>
              <a:t>roup leader for semi-structured group sessions</a:t>
            </a:r>
          </a:p>
          <a:p>
            <a:pPr lvl="0"/>
            <a:r>
              <a:rPr lang="en-US" dirty="0" smtClean="0"/>
              <a:t>Anonymous </a:t>
            </a:r>
            <a:r>
              <a:rPr lang="en-US" dirty="0"/>
              <a:t>program evaluations </a:t>
            </a:r>
            <a:endParaRPr lang="en-US" dirty="0" smtClean="0"/>
          </a:p>
          <a:p>
            <a:pPr lvl="0"/>
            <a:r>
              <a:rPr lang="en-US" dirty="0"/>
              <a:t>S</a:t>
            </a:r>
            <a:r>
              <a:rPr lang="en-US" dirty="0" smtClean="0"/>
              <a:t>tudents </a:t>
            </a:r>
            <a:r>
              <a:rPr lang="en-US" dirty="0"/>
              <a:t>were asked whether </a:t>
            </a:r>
            <a:r>
              <a:rPr lang="en-US" dirty="0" smtClean="0"/>
              <a:t>they </a:t>
            </a:r>
            <a:r>
              <a:rPr lang="en-US" dirty="0"/>
              <a:t>would be interested in participating in a study </a:t>
            </a:r>
            <a:r>
              <a:rPr lang="en-US" dirty="0" smtClean="0"/>
              <a:t>focused </a:t>
            </a:r>
            <a:r>
              <a:rPr lang="en-US" dirty="0"/>
              <a:t>on evaluating caring behaviors using simulation </a:t>
            </a:r>
            <a:r>
              <a:rPr lang="en-US" dirty="0" smtClean="0"/>
              <a:t>technology</a:t>
            </a:r>
          </a:p>
          <a:p>
            <a:pPr lvl="0"/>
            <a:r>
              <a:rPr lang="en-US" dirty="0" smtClean="0"/>
              <a:t>Participation not </a:t>
            </a:r>
            <a:r>
              <a:rPr lang="en-US" dirty="0"/>
              <a:t>a criterion for obtaining a </a:t>
            </a:r>
            <a:r>
              <a:rPr lang="en-US" dirty="0" smtClean="0"/>
              <a:t>grade</a:t>
            </a:r>
          </a:p>
          <a:p>
            <a:pPr lvl="0"/>
            <a:r>
              <a:rPr lang="en-US" dirty="0" smtClean="0"/>
              <a:t>Created emergent situation scenario </a:t>
            </a:r>
            <a:endParaRPr lang="en-US" dirty="0"/>
          </a:p>
          <a:p>
            <a:pPr lvl="0"/>
            <a:r>
              <a:rPr lang="en-US" dirty="0"/>
              <a:t>Patient </a:t>
            </a:r>
            <a:r>
              <a:rPr lang="en-US" dirty="0"/>
              <a:t>-</a:t>
            </a:r>
            <a:r>
              <a:rPr lang="en-US" dirty="0" smtClean="0"/>
              <a:t> </a:t>
            </a:r>
            <a:r>
              <a:rPr lang="en-US" dirty="0"/>
              <a:t>“Mr. Silver</a:t>
            </a:r>
            <a:r>
              <a:rPr lang="en-US" dirty="0" smtClean="0"/>
              <a:t>”</a:t>
            </a:r>
            <a:endParaRPr lang="en-US" dirty="0"/>
          </a:p>
          <a:p>
            <a:endParaRPr lang="en-US" dirty="0"/>
          </a:p>
        </p:txBody>
      </p:sp>
    </p:spTree>
    <p:extLst>
      <p:ext uri="{BB962C8B-B14F-4D97-AF65-F5344CB8AC3E}">
        <p14:creationId xmlns:p14="http://schemas.microsoft.com/office/powerpoint/2010/main" val="349560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a:t>Eggenberger</a:t>
            </a:r>
            <a:r>
              <a:rPr lang="en-US" dirty="0"/>
              <a:t>, et al. (2010) Data Collection</a:t>
            </a:r>
          </a:p>
        </p:txBody>
      </p:sp>
      <p:sp>
        <p:nvSpPr>
          <p:cNvPr id="3" name="Content Placeholder 2"/>
          <p:cNvSpPr>
            <a:spLocks noGrp="1"/>
          </p:cNvSpPr>
          <p:nvPr>
            <p:ph idx="1"/>
          </p:nvPr>
        </p:nvSpPr>
        <p:spPr>
          <a:xfrm>
            <a:off x="0" y="1417638"/>
            <a:ext cx="9014284" cy="5440362"/>
          </a:xfrm>
        </p:spPr>
        <p:txBody>
          <a:bodyPr>
            <a:normAutofit fontScale="85000" lnSpcReduction="20000"/>
          </a:bodyPr>
          <a:lstStyle/>
          <a:p>
            <a:pPr lvl="0"/>
            <a:r>
              <a:rPr lang="en-US" sz="3500" dirty="0"/>
              <a:t>P</a:t>
            </a:r>
            <a:r>
              <a:rPr lang="en-US" sz="3500" dirty="0" smtClean="0"/>
              <a:t>rocesses </a:t>
            </a:r>
            <a:r>
              <a:rPr lang="en-US" sz="3500" dirty="0"/>
              <a:t>that provided the structure for the simulation </a:t>
            </a:r>
            <a:r>
              <a:rPr lang="en-US" sz="3500" dirty="0" smtClean="0"/>
              <a:t>experience: briefing</a:t>
            </a:r>
            <a:r>
              <a:rPr lang="en-US" sz="3500" dirty="0"/>
              <a:t>, encountering, and debriefing</a:t>
            </a:r>
          </a:p>
          <a:p>
            <a:pPr marL="1005840" lvl="0" indent="-514350">
              <a:buFont typeface="+mj-lt"/>
              <a:buAutoNum type="alphaLcPeriod"/>
            </a:pPr>
            <a:r>
              <a:rPr lang="en-US" sz="3300" dirty="0" smtClean="0"/>
              <a:t>Briefing </a:t>
            </a:r>
          </a:p>
          <a:p>
            <a:pPr marL="1152144" lvl="0" indent="-514350">
              <a:buFont typeface="+mj-lt"/>
              <a:buAutoNum type="arabicPeriod"/>
            </a:pPr>
            <a:r>
              <a:rPr lang="en-US" sz="3100" dirty="0" smtClean="0"/>
              <a:t>“Mr. Silver”</a:t>
            </a:r>
          </a:p>
          <a:p>
            <a:pPr marL="1152144" lvl="0" indent="-514350">
              <a:buFont typeface="+mj-lt"/>
              <a:buAutoNum type="arabicPeriod"/>
            </a:pPr>
            <a:r>
              <a:rPr lang="en-US" sz="3100" dirty="0" smtClean="0"/>
              <a:t>Overview </a:t>
            </a:r>
            <a:r>
              <a:rPr lang="en-US" sz="3100" dirty="0"/>
              <a:t>of </a:t>
            </a:r>
            <a:r>
              <a:rPr lang="en-US" sz="3100" dirty="0" smtClean="0"/>
              <a:t>guidelines</a:t>
            </a:r>
            <a:endParaRPr lang="en-US" sz="3100" dirty="0"/>
          </a:p>
          <a:p>
            <a:pPr marL="1152144" lvl="0" indent="-514350">
              <a:buFont typeface="+mj-lt"/>
              <a:buAutoNum type="arabicPeriod"/>
            </a:pPr>
            <a:r>
              <a:rPr lang="en-US" sz="3100" dirty="0"/>
              <a:t>Orientation to </a:t>
            </a:r>
            <a:r>
              <a:rPr lang="en-US" sz="3100" dirty="0" smtClean="0"/>
              <a:t>equipment</a:t>
            </a:r>
            <a:endParaRPr lang="en-US" sz="3100" dirty="0"/>
          </a:p>
          <a:p>
            <a:pPr marL="1005840" lvl="0" indent="-514350">
              <a:buFont typeface="+mj-lt"/>
              <a:buAutoNum type="alphaLcPeriod" startAt="2"/>
            </a:pPr>
            <a:r>
              <a:rPr lang="en-US" sz="3300" dirty="0" smtClean="0"/>
              <a:t>Encountering</a:t>
            </a:r>
          </a:p>
          <a:p>
            <a:pPr marL="1152144" lvl="0" indent="-514350">
              <a:buFont typeface="+mj-lt"/>
              <a:buAutoNum type="arabicPeriod"/>
            </a:pPr>
            <a:r>
              <a:rPr lang="en-US" sz="3100" dirty="0" smtClean="0"/>
              <a:t>Nursing situation</a:t>
            </a:r>
          </a:p>
          <a:p>
            <a:pPr marL="1152144" lvl="0" indent="-514350">
              <a:buFont typeface="+mj-lt"/>
              <a:buAutoNum type="arabicPeriod"/>
            </a:pPr>
            <a:r>
              <a:rPr lang="en-US" sz="3100" dirty="0" smtClean="0"/>
              <a:t>Students respond </a:t>
            </a:r>
            <a:r>
              <a:rPr lang="en-US" sz="3100" dirty="0"/>
              <a:t>with technological </a:t>
            </a:r>
            <a:r>
              <a:rPr lang="en-US" sz="3100" dirty="0" smtClean="0"/>
              <a:t>competencies</a:t>
            </a:r>
          </a:p>
          <a:p>
            <a:pPr marL="1005840" lvl="0" indent="-514350">
              <a:buFont typeface="+mj-lt"/>
              <a:buAutoNum type="alphaLcPeriod" startAt="3"/>
            </a:pPr>
            <a:r>
              <a:rPr lang="en-US" sz="3300" dirty="0" smtClean="0"/>
              <a:t>Debriefing </a:t>
            </a:r>
          </a:p>
          <a:p>
            <a:pPr marL="1152144" lvl="0" indent="-514350">
              <a:buFont typeface="+mj-lt"/>
              <a:buAutoNum type="arabicPeriod"/>
            </a:pPr>
            <a:r>
              <a:rPr lang="en-US" sz="3100" dirty="0"/>
              <a:t>G</a:t>
            </a:r>
            <a:r>
              <a:rPr lang="en-US" sz="3100" dirty="0" smtClean="0"/>
              <a:t>roups </a:t>
            </a:r>
            <a:r>
              <a:rPr lang="en-US" sz="3100" dirty="0"/>
              <a:t>were guided through </a:t>
            </a:r>
            <a:r>
              <a:rPr lang="en-US" sz="3100" dirty="0" smtClean="0"/>
              <a:t>discussion </a:t>
            </a:r>
            <a:r>
              <a:rPr lang="en-US" sz="3100" dirty="0"/>
              <a:t>and reflection </a:t>
            </a:r>
            <a:r>
              <a:rPr lang="en-US" sz="3100" dirty="0" smtClean="0"/>
              <a:t>regarding </a:t>
            </a:r>
            <a:r>
              <a:rPr lang="en-US" sz="3100" dirty="0"/>
              <a:t>clinical effectiveness </a:t>
            </a:r>
            <a:endParaRPr lang="en-US" sz="3100" dirty="0" smtClean="0"/>
          </a:p>
          <a:p>
            <a:pPr marL="1152144" lvl="0" indent="-514350">
              <a:buFont typeface="+mj-lt"/>
              <a:buAutoNum type="arabicPeriod"/>
            </a:pPr>
            <a:r>
              <a:rPr lang="en-US" sz="3100" dirty="0" smtClean="0"/>
              <a:t>Focus group</a:t>
            </a:r>
            <a:endParaRPr lang="en-US" sz="3100" dirty="0"/>
          </a:p>
        </p:txBody>
      </p:sp>
    </p:spTree>
    <p:extLst>
      <p:ext uri="{BB962C8B-B14F-4D97-AF65-F5344CB8AC3E}">
        <p14:creationId xmlns:p14="http://schemas.microsoft.com/office/powerpoint/2010/main" val="2060619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1974</TotalTime>
  <Words>2008</Words>
  <Application>Microsoft Macintosh PowerPoint</Application>
  <PresentationFormat>On-screen Show (4:3)</PresentationFormat>
  <Paragraphs>86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Windle, et al. (2006) Study Sample</vt:lpstr>
      <vt:lpstr>Windle, et al. (2006) Study Sample</vt:lpstr>
      <vt:lpstr>Windle, et al. (2006) Data Collection</vt:lpstr>
      <vt:lpstr>Windle, et al. (2006) Data Collection</vt:lpstr>
      <vt:lpstr>Windle, et al. (2006) Data Collection</vt:lpstr>
      <vt:lpstr>Eggenberger, et al. (2010) Study Sample</vt:lpstr>
      <vt:lpstr>Eggenberger, et al. (2010) Study Sample</vt:lpstr>
      <vt:lpstr>Eggenberger, et al. (2010) Data Collection</vt:lpstr>
      <vt:lpstr>Eggenberger, et al. (2010) Data Collection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Kristin Gilman</cp:lastModifiedBy>
  <cp:revision>69</cp:revision>
  <dcterms:created xsi:type="dcterms:W3CDTF">2010-04-12T23:12:02Z</dcterms:created>
  <dcterms:modified xsi:type="dcterms:W3CDTF">2011-09-19T01:04:44Z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