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367" autoAdjust="0"/>
  </p:normalViewPr>
  <p:slideViewPr>
    <p:cSldViewPr>
      <p:cViewPr varScale="1">
        <p:scale>
          <a:sx n="53" d="100"/>
          <a:sy n="53" d="100"/>
        </p:scale>
        <p:origin x="-132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B36732-CE3F-4E8C-9A9B-8E10A29A57E1}" type="datetimeFigureOut">
              <a:rPr lang="en-US" smtClean="0"/>
              <a:t>9/22/2011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2BC9CE-6444-4288-B75F-136BF0967166}"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There are two aims to the study by Eggenberger, Keller and Locsin (2010), “(a) to describe how students come to know the person being nursed as caring and (b) to explore how caring is expressed within an emergent nursing situation using a high fidelity simulator.”  The authors used the words, phrases and statements made by the students involved in the study to determine themes.  </a:t>
            </a:r>
            <a:endParaRPr lang="en-US" dirty="0" smtClean="0"/>
          </a:p>
          <a:p>
            <a:endParaRPr lang="en-US" dirty="0"/>
          </a:p>
        </p:txBody>
      </p:sp>
      <p:sp>
        <p:nvSpPr>
          <p:cNvPr id="4" name="Slide Number Placeholder 3"/>
          <p:cNvSpPr>
            <a:spLocks noGrp="1"/>
          </p:cNvSpPr>
          <p:nvPr>
            <p:ph type="sldNum" sz="quarter" idx="10"/>
          </p:nvPr>
        </p:nvSpPr>
        <p:spPr/>
        <p:txBody>
          <a:bodyPr/>
          <a:lstStyle/>
          <a:p>
            <a:fld id="{F62BC9CE-6444-4288-B75F-136BF0967166}" type="slidenum">
              <a:rPr lang="en-US" smtClean="0"/>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hangingPunct="0"/>
            <a:r>
              <a:rPr lang="en-US" sz="1100" kern="1200" dirty="0" smtClean="0">
                <a:solidFill>
                  <a:schemeClr val="tx1"/>
                </a:solidFill>
                <a:latin typeface="+mn-lt"/>
                <a:ea typeface="+mn-ea"/>
                <a:cs typeface="+mn-cs"/>
              </a:rPr>
              <a:t>These themes were knowing the person being cared for through descriptions of them by significant others such as present family members, using the ways of knowing in nursing and the nursing calls and responses. (Eggenberger, Keller, &amp; Locsin, 2010, pp. 25-26) </a:t>
            </a:r>
            <a:r>
              <a:rPr lang="en-US" sz="1100" kern="1200" baseline="0" dirty="0" smtClean="0">
                <a:solidFill>
                  <a:schemeClr val="tx1"/>
                </a:solidFill>
                <a:latin typeface="+mn-lt"/>
                <a:ea typeface="+mn-ea"/>
                <a:cs typeface="+mn-cs"/>
              </a:rPr>
              <a:t> </a:t>
            </a:r>
            <a:r>
              <a:rPr lang="en-US" sz="1100" kern="1200" dirty="0" smtClean="0">
                <a:solidFill>
                  <a:schemeClr val="tx1"/>
                </a:solidFill>
                <a:latin typeface="+mn-lt"/>
                <a:ea typeface="+mn-ea"/>
                <a:cs typeface="+mn-cs"/>
              </a:rPr>
              <a:t>Knowing the person receiving the care through others was achieved through watching the interaction of family members with the patient as well as listening to verbal communications.  Participants said the significant other was also helpful in providing information when the patient was not able to communicate. (Eggenberger et al., 2010, p. 26)</a:t>
            </a:r>
          </a:p>
          <a:p>
            <a:pPr hangingPunct="0"/>
            <a:endParaRPr lang="en-US" sz="1100" kern="1200" dirty="0" smtClean="0">
              <a:solidFill>
                <a:schemeClr val="tx1"/>
              </a:solidFill>
              <a:latin typeface="+mn-lt"/>
              <a:ea typeface="+mn-ea"/>
              <a:cs typeface="+mn-cs"/>
            </a:endParaRPr>
          </a:p>
          <a:p>
            <a:pPr hangingPunct="0"/>
            <a:r>
              <a:rPr lang="en-US" sz="1100" kern="1200" dirty="0" smtClean="0">
                <a:solidFill>
                  <a:schemeClr val="tx1"/>
                </a:solidFill>
                <a:latin typeface="+mn-lt"/>
                <a:ea typeface="+mn-ea"/>
                <a:cs typeface="+mn-cs"/>
              </a:rPr>
              <a:t>Ways of knowing is based on Carper’s (1978) framework of knowing in nursing.  Students seemed to echo Carper’s patterns of empirical knowing, aesthetic knowing, personal knowing, and ethical knowing. (Eggenberger et al., 2010, p. 26)  Empirical knowing is technical knowledge of nursing such as medications, procedures, and identification of signs and symptoms.  Aesthetic knowing is the awareness and understanding of the situation, surroundings, and environment.  This knowledge allows a nurse to react with an appropriate demeanor.  One study subject described it as maintaining “a sense of composure and finding that way of being in that moment.”  (Eggenberger et al., 2010, p. 26)</a:t>
            </a:r>
          </a:p>
          <a:p>
            <a:pPr hangingPunct="0"/>
            <a:r>
              <a:rPr lang="en-US" sz="1100" kern="1200" dirty="0" smtClean="0">
                <a:solidFill>
                  <a:schemeClr val="tx1"/>
                </a:solidFill>
                <a:latin typeface="+mn-lt"/>
                <a:ea typeface="+mn-ea"/>
                <a:cs typeface="+mn-cs"/>
              </a:rPr>
              <a:t>Personal knowing involves interaction and development of a trusting therapeutic relationship with the client and significant others.  Ethical knowing involved recognition and protection of the patient’s rights and requests as well as those of family. Participants felt these were important to truly caring about the patient. (Eggenberger et al., 2010, p. 26)</a:t>
            </a:r>
          </a:p>
          <a:p>
            <a:pPr hangingPunct="0"/>
            <a:endParaRPr lang="en-US" sz="1100" kern="1200" dirty="0" smtClean="0">
              <a:solidFill>
                <a:schemeClr val="tx1"/>
              </a:solidFill>
              <a:latin typeface="+mn-lt"/>
              <a:ea typeface="+mn-ea"/>
              <a:cs typeface="+mn-cs"/>
            </a:endParaRPr>
          </a:p>
          <a:p>
            <a:pPr marL="0" marR="0" indent="0" algn="l" defTabSz="914400" rtl="0" eaLnBrk="1" fontAlgn="auto" latinLnBrk="0" hangingPunct="0">
              <a:lnSpc>
                <a:spcPct val="100000"/>
              </a:lnSpc>
              <a:spcBef>
                <a:spcPts val="0"/>
              </a:spcBef>
              <a:spcAft>
                <a:spcPts val="0"/>
              </a:spcAft>
              <a:buClrTx/>
              <a:buSzTx/>
              <a:buFontTx/>
              <a:buNone/>
              <a:tabLst/>
              <a:defRPr/>
            </a:pPr>
            <a:r>
              <a:rPr lang="en-US" sz="1100" kern="1200" dirty="0" smtClean="0">
                <a:solidFill>
                  <a:schemeClr val="tx1"/>
                </a:solidFill>
                <a:latin typeface="+mn-lt"/>
                <a:ea typeface="+mn-ea"/>
                <a:cs typeface="+mn-cs"/>
              </a:rPr>
              <a:t>Nursing calls identified in the study included the need for the nurse to be fully present, engagement with family members, and offering hope.  Nursing responses included providing education and information for the patient and family member, managing pain, and close monitoring of vitals and what the patient is saying. (Eggenberger et al., 2010, p. 26)  The students involved in the study felt they were able to express caring for the patients by being present with and listening to the family member, entering their world to better understand their needs, questions and feelings, trying to help the other students involved in the nursing scenario, prioritizing care and safety, and treating the high tech mannequin as if he were a real patient (Eggenberger et al., 2010, p. 27).</a:t>
            </a:r>
          </a:p>
          <a:p>
            <a:pPr hangingPunct="0"/>
            <a:endParaRPr lang="en-US" sz="1100" kern="1200" dirty="0" smtClean="0">
              <a:solidFill>
                <a:schemeClr val="tx1"/>
              </a:solidFill>
              <a:latin typeface="+mn-lt"/>
              <a:ea typeface="+mn-ea"/>
              <a:cs typeface="+mn-cs"/>
            </a:endParaRPr>
          </a:p>
          <a:p>
            <a:endParaRPr lang="en-US" sz="1100" dirty="0"/>
          </a:p>
        </p:txBody>
      </p:sp>
      <p:sp>
        <p:nvSpPr>
          <p:cNvPr id="4" name="Slide Number Placeholder 3"/>
          <p:cNvSpPr>
            <a:spLocks noGrp="1"/>
          </p:cNvSpPr>
          <p:nvPr>
            <p:ph type="sldNum" sz="quarter" idx="10"/>
          </p:nvPr>
        </p:nvSpPr>
        <p:spPr/>
        <p:txBody>
          <a:bodyPr/>
          <a:lstStyle/>
          <a:p>
            <a:fld id="{F62BC9CE-6444-4288-B75F-136BF0967166}" type="slidenum">
              <a:rPr lang="en-US" smtClean="0"/>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Eggenberger et al. (2010) came to the following conclusion from this study:  students involved in high tech simulations of nursing situations get to know their patients through family members, nursing ways of knowing, and the nursing actions and interventions that they carry out.  The caring demonstrated by students involved in the study showed it is possible for high tech simulations to be used to teach and evaluate caring practices in nursing education.(Eggenberger et al., 2010, p. 28)  These conclusions and the reported findings compared to the stated aims of the study both support the fact that the researchers did answer their research questions.</a:t>
            </a:r>
          </a:p>
          <a:p>
            <a:endParaRPr lang="en-US" dirty="0"/>
          </a:p>
        </p:txBody>
      </p:sp>
      <p:sp>
        <p:nvSpPr>
          <p:cNvPr id="4" name="Slide Number Placeholder 3"/>
          <p:cNvSpPr>
            <a:spLocks noGrp="1"/>
          </p:cNvSpPr>
          <p:nvPr>
            <p:ph type="sldNum" sz="quarter" idx="10"/>
          </p:nvPr>
        </p:nvSpPr>
        <p:spPr/>
        <p:txBody>
          <a:bodyPr/>
          <a:lstStyle/>
          <a:p>
            <a:fld id="{F62BC9CE-6444-4288-B75F-136BF0967166}" type="slidenum">
              <a:rPr lang="en-US" smtClean="0"/>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hangingPunct="0"/>
            <a:r>
              <a:rPr lang="en-US" sz="1200" kern="1200" dirty="0" smtClean="0">
                <a:solidFill>
                  <a:schemeClr val="tx1"/>
                </a:solidFill>
                <a:latin typeface="+mn-lt"/>
                <a:ea typeface="+mn-ea"/>
                <a:cs typeface="+mn-cs"/>
              </a:rPr>
              <a:t>The goal of Windle, Kwan, Warwick, Sibayan, Espiritu, and Vergara (2006) was to compare the use of lidocaine and bacteriostatic normal saline solution (BNS) as an intradermal anesthesia for patients during IV insertion.  A third group in the study received no anesthesia (Windle et al., 2006, p. 254).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62BC9CE-6444-4288-B75F-136BF0967166}" type="slidenum">
              <a:rPr lang="en-US" smtClean="0"/>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0">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Findings from this study showed that patients receiving either lidocaine or BNS reported lower mean pain levels from venipuncture than no anesthesia to a statistically significant degree. </a:t>
            </a:r>
            <a:r>
              <a:rPr lang="en-US" sz="1200" kern="1200" dirty="0" smtClean="0">
                <a:solidFill>
                  <a:schemeClr val="tx1"/>
                </a:solidFill>
                <a:latin typeface="+mn-lt"/>
                <a:ea typeface="+mn-ea"/>
                <a:cs typeface="+mn-cs"/>
              </a:rPr>
              <a:t>When lidocaine and BNS were compared after IV catheter insertion mean pain levels for the BNS group were higher, but there was no statistically significant difference between the two.  There was no difference in regards to gender. (Windle et al., 2006, p.257)</a:t>
            </a:r>
          </a:p>
          <a:p>
            <a:pPr marL="0" marR="0" indent="0" algn="l" defTabSz="914400" rtl="0" eaLnBrk="1" fontAlgn="auto" latinLnBrk="0" hangingPunct="0">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hangingPunct="0"/>
            <a:r>
              <a:rPr lang="en-US" sz="1200" kern="1200" dirty="0" smtClean="0">
                <a:solidFill>
                  <a:schemeClr val="tx1"/>
                </a:solidFill>
                <a:latin typeface="+mn-lt"/>
                <a:ea typeface="+mn-ea"/>
                <a:cs typeface="+mn-cs"/>
              </a:rPr>
              <a:t>However, patients reported higher mean pain levels after receiving an intradermal injection of lidocaine compared to BNS.  This difference was statistically significant.  Again,</a:t>
            </a:r>
            <a:r>
              <a:rPr lang="en-US" sz="1200" kern="1200" baseline="0" dirty="0" smtClean="0">
                <a:solidFill>
                  <a:schemeClr val="tx1"/>
                </a:solidFill>
                <a:latin typeface="+mn-lt"/>
                <a:ea typeface="+mn-ea"/>
                <a:cs typeface="+mn-cs"/>
              </a:rPr>
              <a:t> t</a:t>
            </a:r>
            <a:r>
              <a:rPr lang="en-US" sz="1200" kern="1200" dirty="0" smtClean="0">
                <a:solidFill>
                  <a:schemeClr val="tx1"/>
                </a:solidFill>
                <a:latin typeface="+mn-lt"/>
                <a:ea typeface="+mn-ea"/>
                <a:cs typeface="+mn-cs"/>
              </a:rPr>
              <a:t>here was no difference in regards to gender.  (Windle et al., 2006, p. 256)</a:t>
            </a:r>
          </a:p>
          <a:p>
            <a:pPr hangingPunct="0"/>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62BC9CE-6444-4288-B75F-136BF0967166}" type="slidenum">
              <a:rPr lang="en-US" smtClean="0"/>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Limitations to the results of the study could have been caused by the number of researchers involved in putting in the IV catheters.  Techniques by the researchers may have differed and some may have been less painful than others.  Also, distraction during IV insertion was not controlled and could have resulted in lowered pain reporting levels. (Windle et al., 2006, p. 257)</a:t>
            </a:r>
          </a:p>
          <a:p>
            <a:endParaRPr lang="en-US" dirty="0"/>
          </a:p>
        </p:txBody>
      </p:sp>
      <p:sp>
        <p:nvSpPr>
          <p:cNvPr id="4" name="Slide Number Placeholder 3"/>
          <p:cNvSpPr>
            <a:spLocks noGrp="1"/>
          </p:cNvSpPr>
          <p:nvPr>
            <p:ph type="sldNum" sz="quarter" idx="10"/>
          </p:nvPr>
        </p:nvSpPr>
        <p:spPr/>
        <p:txBody>
          <a:bodyPr/>
          <a:lstStyle/>
          <a:p>
            <a:fld id="{F62BC9CE-6444-4288-B75F-136BF0967166}" type="slidenum">
              <a:rPr lang="en-US" smtClean="0"/>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et al. (2006) conclude that the use of BNS as intradermal anesthesia prior to IV insertion should be considered hospital wide.  Based on the results of the this study comparing BNS to lidocaine as well as the lower cost and lower risk of adverse events associated with BNS, the authors believe “a change in our current practice is warranted to improve both patient and hospital outcomes” (Windle et al., 2006, p. 257-258).  The systematic design of the study and statistical significance of the results show the research question comparing pain control with either lidocaine or BNS was answered.</a:t>
            </a:r>
          </a:p>
          <a:p>
            <a:endParaRPr lang="en-US" dirty="0"/>
          </a:p>
        </p:txBody>
      </p:sp>
      <p:sp>
        <p:nvSpPr>
          <p:cNvPr id="4" name="Slide Number Placeholder 3"/>
          <p:cNvSpPr>
            <a:spLocks noGrp="1"/>
          </p:cNvSpPr>
          <p:nvPr>
            <p:ph type="sldNum" sz="quarter" idx="10"/>
          </p:nvPr>
        </p:nvSpPr>
        <p:spPr/>
        <p:txBody>
          <a:bodyPr/>
          <a:lstStyle/>
          <a:p>
            <a:fld id="{F62BC9CE-6444-4288-B75F-136BF0967166}" type="slidenum">
              <a:rPr lang="en-US" smtClean="0"/>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A15553-F113-4EDF-8D63-D5DA2CEA8373}" type="datetimeFigureOut">
              <a:rPr lang="en-US" smtClean="0"/>
              <a:t>9/22/2011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1F14E83-2A60-4DEE-9036-810098A6FDE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15553-F113-4EDF-8D63-D5DA2CEA8373}" type="datetimeFigureOut">
              <a:rPr lang="en-US" smtClean="0"/>
              <a:t>9/22/2011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14E83-2A60-4DEE-9036-810098A6FDE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1"/>
            <a:ext cx="7772400" cy="990600"/>
          </a:xfrm>
        </p:spPr>
        <p:txBody>
          <a:bodyPr/>
          <a:lstStyle/>
          <a:p>
            <a:r>
              <a:rPr lang="en-US" dirty="0" smtClean="0"/>
              <a:t>Eggenberger et al.</a:t>
            </a:r>
            <a:endParaRPr lang="en-US" dirty="0"/>
          </a:p>
        </p:txBody>
      </p:sp>
      <p:sp>
        <p:nvSpPr>
          <p:cNvPr id="3" name="Subtitle 2"/>
          <p:cNvSpPr>
            <a:spLocks noGrp="1"/>
          </p:cNvSpPr>
          <p:nvPr>
            <p:ph type="subTitle" idx="1"/>
          </p:nvPr>
        </p:nvSpPr>
        <p:spPr>
          <a:xfrm>
            <a:off x="1143000" y="2133600"/>
            <a:ext cx="6858000" cy="2743200"/>
          </a:xfrm>
        </p:spPr>
        <p:txBody>
          <a:bodyPr>
            <a:normAutofit fontScale="92500" lnSpcReduction="10000"/>
          </a:bodyPr>
          <a:lstStyle/>
          <a:p>
            <a:r>
              <a:rPr lang="en-US" sz="4000" dirty="0" smtClean="0">
                <a:solidFill>
                  <a:schemeClr val="tx1"/>
                </a:solidFill>
              </a:rPr>
              <a:t>Aims of study</a:t>
            </a:r>
          </a:p>
          <a:p>
            <a:pPr algn="l"/>
            <a:endParaRPr lang="en-US" dirty="0" smtClean="0">
              <a:solidFill>
                <a:schemeClr val="tx1"/>
              </a:solidFill>
            </a:endParaRPr>
          </a:p>
          <a:p>
            <a:pPr algn="l"/>
            <a:r>
              <a:rPr lang="en-US" dirty="0" smtClean="0">
                <a:solidFill>
                  <a:schemeClr val="tx1"/>
                </a:solidFill>
              </a:rPr>
              <a:t>Coming to know patients </a:t>
            </a:r>
          </a:p>
          <a:p>
            <a:pPr algn="l"/>
            <a:endParaRPr lang="en-US" dirty="0" smtClean="0">
              <a:solidFill>
                <a:schemeClr val="tx1"/>
              </a:solidFill>
            </a:endParaRPr>
          </a:p>
          <a:p>
            <a:pPr algn="l"/>
            <a:r>
              <a:rPr lang="en-US" dirty="0" smtClean="0">
                <a:solidFill>
                  <a:schemeClr val="tx1"/>
                </a:solidFill>
              </a:rPr>
              <a:t>Expression of caring in simulations</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Eggenberger et al.</a:t>
            </a:r>
            <a:endParaRPr lang="en-US" dirty="0"/>
          </a:p>
        </p:txBody>
      </p:sp>
      <p:sp>
        <p:nvSpPr>
          <p:cNvPr id="3" name="Content Placeholder 2"/>
          <p:cNvSpPr>
            <a:spLocks noGrp="1"/>
          </p:cNvSpPr>
          <p:nvPr>
            <p:ph idx="1"/>
          </p:nvPr>
        </p:nvSpPr>
        <p:spPr/>
        <p:txBody>
          <a:bodyPr>
            <a:normAutofit fontScale="77500" lnSpcReduction="20000"/>
          </a:bodyPr>
          <a:lstStyle/>
          <a:p>
            <a:pPr algn="ctr">
              <a:buNone/>
            </a:pPr>
            <a:r>
              <a:rPr lang="en-US" sz="4400" dirty="0" smtClean="0"/>
              <a:t>Findings</a:t>
            </a:r>
          </a:p>
          <a:p>
            <a:pPr>
              <a:buNone/>
            </a:pPr>
            <a:endParaRPr lang="en-US" dirty="0" smtClean="0"/>
          </a:p>
          <a:p>
            <a:pPr>
              <a:buNone/>
            </a:pPr>
            <a:r>
              <a:rPr lang="en-US" dirty="0" smtClean="0"/>
              <a:t>Knowing through others</a:t>
            </a:r>
          </a:p>
          <a:p>
            <a:pPr>
              <a:buNone/>
            </a:pPr>
            <a:endParaRPr lang="en-US" dirty="0" smtClean="0"/>
          </a:p>
          <a:p>
            <a:pPr>
              <a:buNone/>
            </a:pPr>
            <a:r>
              <a:rPr lang="en-US" dirty="0" smtClean="0"/>
              <a:t>Ways of knowing of nursing </a:t>
            </a:r>
          </a:p>
          <a:p>
            <a:pPr lvl="1">
              <a:buNone/>
            </a:pPr>
            <a:endParaRPr lang="en-US" dirty="0" smtClean="0"/>
          </a:p>
          <a:p>
            <a:pPr lvl="1">
              <a:buNone/>
            </a:pPr>
            <a:r>
              <a:rPr lang="en-US" dirty="0" smtClean="0"/>
              <a:t>Carper’s Framework</a:t>
            </a:r>
          </a:p>
          <a:p>
            <a:pPr lvl="1">
              <a:buNone/>
            </a:pPr>
            <a:endParaRPr lang="en-US" dirty="0" smtClean="0"/>
          </a:p>
          <a:p>
            <a:pPr lvl="2">
              <a:buNone/>
            </a:pPr>
            <a:r>
              <a:rPr lang="en-US" dirty="0" smtClean="0"/>
              <a:t>Empirical knowing		Aesthetic knowing</a:t>
            </a:r>
          </a:p>
          <a:p>
            <a:pPr lvl="2">
              <a:buNone/>
            </a:pPr>
            <a:r>
              <a:rPr lang="en-US" dirty="0" smtClean="0"/>
              <a:t>Personal knowing		Ethical knowing</a:t>
            </a:r>
          </a:p>
          <a:p>
            <a:pPr>
              <a:buNone/>
            </a:pPr>
            <a:endParaRPr lang="en-US" dirty="0" smtClean="0"/>
          </a:p>
          <a:p>
            <a:pPr>
              <a:buNone/>
            </a:pPr>
            <a:r>
              <a:rPr lang="en-US" dirty="0" smtClean="0"/>
              <a:t>Nursing calls and responses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Eggenberger et al.</a:t>
            </a:r>
            <a:endParaRPr lang="en-US" dirty="0"/>
          </a:p>
        </p:txBody>
      </p:sp>
      <p:sp>
        <p:nvSpPr>
          <p:cNvPr id="3" name="Content Placeholder 2"/>
          <p:cNvSpPr>
            <a:spLocks noGrp="1"/>
          </p:cNvSpPr>
          <p:nvPr>
            <p:ph idx="1"/>
          </p:nvPr>
        </p:nvSpPr>
        <p:spPr/>
        <p:txBody>
          <a:bodyPr/>
          <a:lstStyle/>
          <a:p>
            <a:pPr algn="ctr">
              <a:buNone/>
            </a:pPr>
            <a:r>
              <a:rPr lang="en-US" dirty="0" smtClean="0"/>
              <a:t>Conclusions on High Tech Simulations</a:t>
            </a:r>
          </a:p>
          <a:p>
            <a:pPr algn="ctr">
              <a:buNone/>
            </a:pPr>
            <a:endParaRPr lang="en-US" dirty="0" smtClean="0"/>
          </a:p>
          <a:p>
            <a:pPr>
              <a:buNone/>
            </a:pPr>
            <a:r>
              <a:rPr lang="en-US" dirty="0" smtClean="0"/>
              <a:t>Students can know “patients”</a:t>
            </a:r>
          </a:p>
          <a:p>
            <a:pPr>
              <a:buNone/>
            </a:pPr>
            <a:endParaRPr lang="en-US" dirty="0"/>
          </a:p>
          <a:p>
            <a:pPr>
              <a:buNone/>
            </a:pPr>
            <a:r>
              <a:rPr lang="en-US" dirty="0" smtClean="0"/>
              <a:t>Useful tool for teaching and evaluation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Windle et al.</a:t>
            </a:r>
            <a:endParaRPr lang="en-US" dirty="0"/>
          </a:p>
        </p:txBody>
      </p:sp>
      <p:sp>
        <p:nvSpPr>
          <p:cNvPr id="3" name="Content Placeholder 2"/>
          <p:cNvSpPr>
            <a:spLocks noGrp="1"/>
          </p:cNvSpPr>
          <p:nvPr>
            <p:ph idx="1"/>
          </p:nvPr>
        </p:nvSpPr>
        <p:spPr/>
        <p:txBody>
          <a:bodyPr/>
          <a:lstStyle/>
          <a:p>
            <a:pPr algn="ctr">
              <a:buNone/>
            </a:pPr>
            <a:r>
              <a:rPr lang="en-US" dirty="0" smtClean="0"/>
              <a:t>Aim of study</a:t>
            </a:r>
          </a:p>
          <a:p>
            <a:pPr algn="ctr">
              <a:buNone/>
            </a:pPr>
            <a:r>
              <a:rPr lang="en-US" dirty="0" smtClean="0"/>
              <a:t>Lidocaine vs. BNS</a:t>
            </a:r>
          </a:p>
          <a:p>
            <a:pPr>
              <a:buNone/>
            </a:pPr>
            <a:endParaRPr lang="en-US" dirty="0"/>
          </a:p>
          <a:p>
            <a:pPr>
              <a:buNone/>
            </a:pPr>
            <a:r>
              <a:rPr lang="en-US" dirty="0" smtClean="0"/>
              <a:t>Difference in pain during:</a:t>
            </a:r>
          </a:p>
          <a:p>
            <a:pPr>
              <a:buNone/>
            </a:pPr>
            <a:r>
              <a:rPr lang="en-US" dirty="0"/>
              <a:t>	</a:t>
            </a:r>
            <a:r>
              <a:rPr lang="en-US" dirty="0" smtClean="0"/>
              <a:t>intradermal injection</a:t>
            </a:r>
          </a:p>
          <a:p>
            <a:pPr>
              <a:buNone/>
            </a:pPr>
            <a:r>
              <a:rPr lang="en-US" dirty="0"/>
              <a:t>	</a:t>
            </a:r>
            <a:r>
              <a:rPr lang="en-US" dirty="0" smtClean="0"/>
              <a:t>venipuncture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Windle et al.</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pPr algn="ctr">
              <a:buNone/>
            </a:pPr>
            <a:r>
              <a:rPr lang="en-US" dirty="0" smtClean="0"/>
              <a:t>Findings</a:t>
            </a:r>
          </a:p>
          <a:p>
            <a:pPr>
              <a:buNone/>
            </a:pPr>
            <a:r>
              <a:rPr lang="en-US" sz="2800" dirty="0" smtClean="0"/>
              <a:t>During IV insertions</a:t>
            </a:r>
            <a:endParaRPr lang="en-US" sz="2800" dirty="0"/>
          </a:p>
          <a:p>
            <a:pPr>
              <a:buNone/>
            </a:pPr>
            <a:r>
              <a:rPr lang="en-US" sz="2800" dirty="0" smtClean="0"/>
              <a:t>	Lidocaine or BNS </a:t>
            </a:r>
            <a:r>
              <a:rPr lang="en-US" sz="2800" i="1" dirty="0" smtClean="0"/>
              <a:t>vs. </a:t>
            </a:r>
            <a:r>
              <a:rPr lang="en-US" sz="2800" dirty="0" smtClean="0"/>
              <a:t>No anesthesia</a:t>
            </a:r>
            <a:endParaRPr lang="en-US" dirty="0" smtClean="0"/>
          </a:p>
          <a:p>
            <a:pPr>
              <a:buNone/>
            </a:pPr>
            <a:r>
              <a:rPr lang="en-US" sz="2400" dirty="0"/>
              <a:t>	</a:t>
            </a:r>
            <a:r>
              <a:rPr lang="en-US" sz="2400" dirty="0" smtClean="0"/>
              <a:t>	mean pain less for lidocaine or BNS</a:t>
            </a:r>
            <a:endParaRPr lang="en-US" dirty="0"/>
          </a:p>
          <a:p>
            <a:pPr>
              <a:buNone/>
            </a:pPr>
            <a:r>
              <a:rPr lang="en-US" sz="2800" dirty="0" smtClean="0"/>
              <a:t>	Lidocaine vs. BNS </a:t>
            </a:r>
          </a:p>
          <a:p>
            <a:pPr>
              <a:buNone/>
            </a:pPr>
            <a:r>
              <a:rPr lang="en-US" sz="2400" dirty="0"/>
              <a:t>	</a:t>
            </a:r>
            <a:r>
              <a:rPr lang="en-US" sz="2400" dirty="0" smtClean="0"/>
              <a:t>	no significant difference</a:t>
            </a:r>
          </a:p>
          <a:p>
            <a:pPr>
              <a:buNone/>
            </a:pPr>
            <a:r>
              <a:rPr lang="en-US" sz="2800" dirty="0" smtClean="0"/>
              <a:t>During intradermal injections</a:t>
            </a:r>
          </a:p>
          <a:p>
            <a:pPr>
              <a:buNone/>
            </a:pPr>
            <a:r>
              <a:rPr lang="en-US" sz="2800" dirty="0"/>
              <a:t>	</a:t>
            </a:r>
            <a:r>
              <a:rPr lang="en-US" sz="2800" dirty="0" smtClean="0"/>
              <a:t>Lidocaine vs. BNS</a:t>
            </a:r>
            <a:endParaRPr lang="en-US" sz="2400" dirty="0" smtClean="0"/>
          </a:p>
          <a:p>
            <a:pPr>
              <a:buNone/>
            </a:pPr>
            <a:r>
              <a:rPr lang="en-US" sz="2400" dirty="0"/>
              <a:t>	</a:t>
            </a:r>
            <a:r>
              <a:rPr lang="en-US" sz="2400" dirty="0" smtClean="0"/>
              <a:t>	mean pain levels less for BNS</a:t>
            </a:r>
          </a:p>
          <a:p>
            <a:pPr>
              <a:buNone/>
            </a:pPr>
            <a:endParaRPr lang="en-US" dirty="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Windle et al.</a:t>
            </a:r>
            <a:endParaRPr lang="en-US" dirty="0"/>
          </a:p>
        </p:txBody>
      </p:sp>
      <p:sp>
        <p:nvSpPr>
          <p:cNvPr id="3" name="Content Placeholder 2"/>
          <p:cNvSpPr>
            <a:spLocks noGrp="1"/>
          </p:cNvSpPr>
          <p:nvPr>
            <p:ph idx="1"/>
          </p:nvPr>
        </p:nvSpPr>
        <p:spPr/>
        <p:txBody>
          <a:bodyPr/>
          <a:lstStyle/>
          <a:p>
            <a:pPr algn="ctr">
              <a:buNone/>
            </a:pPr>
            <a:r>
              <a:rPr lang="en-US" dirty="0" smtClean="0"/>
              <a:t>Limitations</a:t>
            </a:r>
          </a:p>
          <a:p>
            <a:pPr>
              <a:buNone/>
            </a:pPr>
            <a:endParaRPr lang="en-US" sz="2800" dirty="0"/>
          </a:p>
          <a:p>
            <a:pPr>
              <a:buNone/>
            </a:pPr>
            <a:r>
              <a:rPr lang="en-US" sz="2800" dirty="0" smtClean="0"/>
              <a:t>Number of researchers</a:t>
            </a:r>
          </a:p>
          <a:p>
            <a:pPr>
              <a:buNone/>
            </a:pPr>
            <a:endParaRPr lang="en-US" sz="2800" dirty="0" smtClean="0"/>
          </a:p>
          <a:p>
            <a:pPr>
              <a:buNone/>
            </a:pPr>
            <a:r>
              <a:rPr lang="en-US" sz="2800" dirty="0" smtClean="0"/>
              <a:t>Different techniques</a:t>
            </a:r>
          </a:p>
          <a:p>
            <a:pPr>
              <a:buNone/>
            </a:pPr>
            <a:endParaRPr lang="en-US" sz="2800" dirty="0" smtClean="0"/>
          </a:p>
          <a:p>
            <a:pPr>
              <a:buNone/>
            </a:pPr>
            <a:r>
              <a:rPr lang="en-US" sz="2800" dirty="0" smtClean="0"/>
              <a:t>Distractions as pain relief</a:t>
            </a:r>
          </a:p>
          <a:p>
            <a:pPr>
              <a:buNone/>
            </a:pPr>
            <a:r>
              <a:rPr lang="en-US" sz="2800"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Windle et al.</a:t>
            </a:r>
            <a:endParaRPr lang="en-US" dirty="0"/>
          </a:p>
        </p:txBody>
      </p:sp>
      <p:sp>
        <p:nvSpPr>
          <p:cNvPr id="3" name="Content Placeholder 2"/>
          <p:cNvSpPr>
            <a:spLocks noGrp="1"/>
          </p:cNvSpPr>
          <p:nvPr>
            <p:ph idx="1"/>
          </p:nvPr>
        </p:nvSpPr>
        <p:spPr/>
        <p:txBody>
          <a:bodyPr>
            <a:normAutofit fontScale="92500" lnSpcReduction="20000"/>
          </a:bodyPr>
          <a:lstStyle/>
          <a:p>
            <a:pPr algn="ctr">
              <a:buNone/>
            </a:pPr>
            <a:r>
              <a:rPr lang="en-US" dirty="0" smtClean="0"/>
              <a:t>Conclusions</a:t>
            </a:r>
          </a:p>
          <a:p>
            <a:pPr algn="ctr">
              <a:buNone/>
            </a:pPr>
            <a:endParaRPr lang="en-US" dirty="0"/>
          </a:p>
          <a:p>
            <a:pPr>
              <a:buNone/>
            </a:pPr>
            <a:r>
              <a:rPr lang="en-US" dirty="0" smtClean="0"/>
              <a:t>Change in current practice</a:t>
            </a:r>
          </a:p>
          <a:p>
            <a:pPr>
              <a:buNone/>
            </a:pPr>
            <a:endParaRPr lang="en-US" dirty="0" smtClean="0"/>
          </a:p>
          <a:p>
            <a:pPr>
              <a:buNone/>
            </a:pPr>
            <a:r>
              <a:rPr lang="en-US" dirty="0"/>
              <a:t>	</a:t>
            </a:r>
            <a:r>
              <a:rPr lang="en-US" dirty="0" smtClean="0"/>
              <a:t>Use of BNS considered hospital wide</a:t>
            </a:r>
          </a:p>
          <a:p>
            <a:pPr>
              <a:buNone/>
            </a:pPr>
            <a:r>
              <a:rPr lang="en-US" dirty="0"/>
              <a:t>	</a:t>
            </a:r>
            <a:r>
              <a:rPr lang="en-US" dirty="0" smtClean="0"/>
              <a:t>	Lower cost</a:t>
            </a:r>
          </a:p>
          <a:p>
            <a:pPr>
              <a:buNone/>
            </a:pPr>
            <a:r>
              <a:rPr lang="en-US" dirty="0"/>
              <a:t>	</a:t>
            </a:r>
            <a:r>
              <a:rPr lang="en-US" dirty="0" smtClean="0"/>
              <a:t>	Lower risk of adverse events</a:t>
            </a:r>
          </a:p>
          <a:p>
            <a:pPr>
              <a:buNone/>
            </a:pPr>
            <a:r>
              <a:rPr lang="en-US" dirty="0"/>
              <a:t>	</a:t>
            </a:r>
            <a:r>
              <a:rPr lang="en-US" dirty="0" smtClean="0"/>
              <a:t>	Outcomes improvements</a:t>
            </a:r>
          </a:p>
          <a:p>
            <a:pPr>
              <a:buNone/>
            </a:pPr>
            <a:r>
              <a:rPr lang="en-US"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a:bodyPr>
          <a:lstStyle/>
          <a:p>
            <a:pPr algn="ctr" hangingPunct="0">
              <a:buNone/>
            </a:pPr>
            <a:r>
              <a:rPr lang="en-US" dirty="0"/>
              <a:t>References</a:t>
            </a:r>
          </a:p>
          <a:p>
            <a:pPr hangingPunct="0">
              <a:buNone/>
            </a:pPr>
            <a:r>
              <a:rPr lang="en-US" sz="2400" dirty="0"/>
              <a:t>Eggenberger, T., Keller, K., &amp; Locsin, R. (2010). Valuing caring behaviors within simulated emergent nursing situations. </a:t>
            </a:r>
            <a:r>
              <a:rPr lang="en-US" sz="2400" i="1" dirty="0"/>
              <a:t>International Journal for Human Caring</a:t>
            </a:r>
            <a:r>
              <a:rPr lang="en-US" sz="2400" dirty="0"/>
              <a:t>, </a:t>
            </a:r>
            <a:r>
              <a:rPr lang="en-US" sz="2400" i="1" dirty="0"/>
              <a:t>14</a:t>
            </a:r>
            <a:r>
              <a:rPr lang="en-US" sz="2400" dirty="0"/>
              <a:t>(2), 23-29. Retrieved from </a:t>
            </a:r>
            <a:r>
              <a:rPr lang="en-US" sz="2400" dirty="0" smtClean="0"/>
              <a:t>EBSCOhost</a:t>
            </a:r>
          </a:p>
          <a:p>
            <a:pPr hangingPunct="0">
              <a:buNone/>
            </a:pPr>
            <a:endParaRPr lang="en-US" sz="2400" dirty="0"/>
          </a:p>
          <a:p>
            <a:pPr hangingPunct="0">
              <a:buNone/>
            </a:pPr>
            <a:r>
              <a:rPr lang="en-US" sz="2400" dirty="0"/>
              <a:t>Windle, P., Kwan, M., Warwick, H., Sibayan, A., Espiritu, C., &amp; Vergara, J. (2006). Comparison of bacteriostatic normal saline and lidocaine used as intradermal anesthesia for the placement of intravenous lines. </a:t>
            </a:r>
            <a:r>
              <a:rPr lang="en-US" sz="2400" i="1" dirty="0"/>
              <a:t>Journal of PeriAnesthesia Nursing</a:t>
            </a:r>
            <a:r>
              <a:rPr lang="en-US" sz="2400" dirty="0"/>
              <a:t>, </a:t>
            </a:r>
            <a:r>
              <a:rPr lang="en-US" sz="2400" i="1" dirty="0"/>
              <a:t>21</a:t>
            </a:r>
            <a:r>
              <a:rPr lang="en-US" sz="2400" dirty="0"/>
              <a:t>(4), 251-258. doi: 10.1016/j.jopan.2006.05.007</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1210</Words>
  <Application>Microsoft Office PowerPoint</Application>
  <PresentationFormat>On-screen Show (4:3)</PresentationFormat>
  <Paragraphs>86</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Eggenberger et al.</vt:lpstr>
      <vt:lpstr>Eggenberger et al.</vt:lpstr>
      <vt:lpstr>Eggenberger et al.</vt:lpstr>
      <vt:lpstr>Windle et al.</vt:lpstr>
      <vt:lpstr>Windle et al.</vt:lpstr>
      <vt:lpstr>Windle et al.</vt:lpstr>
      <vt:lpstr>Windle et al.</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Eggenberger et al.</dc:title>
  <dc:creator>Owner</dc:creator>
  <cp:lastModifiedBy>Owner</cp:lastModifiedBy>
  <cp:revision>19</cp:revision>
  <dcterms:created xsi:type="dcterms:W3CDTF">2011-09-22T20:39:05Z</dcterms:created>
  <dcterms:modified xsi:type="dcterms:W3CDTF">2011-09-22T23:24:34Z</dcterms:modified>
</cp:coreProperties>
</file>