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Override PartName="/ppt/notesSlides/notesSlide16.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notesSlides/notesSlide17.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23.xml" ContentType="application/vnd.openxmlformats-officedocument.presentationml.slide+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notesSlides/notesSlide18.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notesSlides/notesSlide19.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862" r:id="rId1"/>
  </p:sldMasterIdLst>
  <p:notesMasterIdLst>
    <p:notesMasterId r:id="rId25"/>
  </p:notesMasterIdLst>
  <p:sldIdLst>
    <p:sldId id="256" r:id="rId2"/>
    <p:sldId id="257" r:id="rId3"/>
    <p:sldId id="258" r:id="rId4"/>
    <p:sldId id="259" r:id="rId5"/>
    <p:sldId id="260" r:id="rId6"/>
    <p:sldId id="268" r:id="rId7"/>
    <p:sldId id="269" r:id="rId8"/>
    <p:sldId id="270" r:id="rId9"/>
    <p:sldId id="271" r:id="rId10"/>
    <p:sldId id="264" r:id="rId11"/>
    <p:sldId id="265" r:id="rId12"/>
    <p:sldId id="266" r:id="rId13"/>
    <p:sldId id="267" r:id="rId14"/>
    <p:sldId id="272" r:id="rId15"/>
    <p:sldId id="273" r:id="rId16"/>
    <p:sldId id="274" r:id="rId17"/>
    <p:sldId id="275" r:id="rId18"/>
    <p:sldId id="261" r:id="rId19"/>
    <p:sldId id="262" r:id="rId20"/>
    <p:sldId id="263" r:id="rId21"/>
    <p:sldId id="276" r:id="rId22"/>
    <p:sldId id="277" r:id="rId23"/>
    <p:sldId id="278"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598" autoAdjust="0"/>
    <p:restoredTop sz="88797" autoAdjust="0"/>
  </p:normalViewPr>
  <p:slideViewPr>
    <p:cSldViewPr snapToGrid="0" snapToObjects="1">
      <p:cViewPr varScale="1">
        <p:scale>
          <a:sx n="89" d="100"/>
          <a:sy n="89" d="100"/>
        </p:scale>
        <p:origin x="-904" y="-96"/>
      </p:cViewPr>
      <p:guideLst>
        <p:guide orient="horz" pos="2160"/>
        <p:guide pos="2880"/>
      </p:guideLst>
    </p:cSldViewPr>
  </p:slideViewPr>
  <p:outlineViewPr>
    <p:cViewPr>
      <p:scale>
        <a:sx n="33" d="100"/>
        <a:sy n="33" d="100"/>
      </p:scale>
      <p:origin x="0" y="768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FA2AB8-5241-5441-9040-8A27A79BB7F1}" type="datetimeFigureOut">
              <a:rPr lang="en-US" smtClean="0"/>
              <a:pPr/>
              <a:t>6/9/11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110180-841D-D54B-AA81-B43A15630E7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purpose of this presentation is to grasp a better understanding of both quantitative and qualitative research studies. By identifying the components of the qualitative and quantitative research studies, one is able to comprehend the study design, and how it was conducted, and therefore can better understand the entire purpose of the study as well as its conclusions. Understanding why research is done and why it is relevant to nursing practice is vital in being a good nurse.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Nurses must strive to keep up to date on research and be able to apply it to the clinical setting in order to provide the best evidence-based practice care possible to their patients. It is important to understand how the researchers in different studies gathered information and interpreted the data so one can decide if this information is valid to their practice or not. Without fully understanding a study, or the methodologies behind it, nurses cannot fully incorporate the research into their every day practice. The first step in understanding research study articles is to know what question is being addressed in the study </a:t>
            </a: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first finding presented by the article “Understanding the moral distress of nurses witnessing medically futile care” (Ferrell, 2006) is that ICU settings and physician decision-making have been the focus of moral distress issues that are related to futile treatment. However, because the focus of medical futility has mainly been on the ICU setting, other settings, such as oncology units, have been overlooked. Ferrell (2006) describes numerous personal narratives of nurses who have witnessed some type of medical futility while working with patients with cancer. These narratives, along with the literature review presented by the article, can be used as evidence to support the finding that oncology nursing requires increased attention regarding the topic. Another finding by Ferrell (2006) is that “the most common distress for nurses was described as the recognition that continuing aggressive care deemed futile denies patients the benefits of palliative care” (p. 928). As the field of palliative care expands, distress over denial of palliative care benefits to patients because of the administration of futile care is likely to become more prominent. Another finding reported by Ferrell (2006) is that support for nurses and other medical professionals directly involved in administration of futile care is very important. According to Ferrell (2006), “nurses identified themselves as being centrally involved in the conflicts involving physicians, patients, and family members” (p.928). The support systems used by nurses during times when they must administer medically futile care become crucial. (Ferrell, 2006, p. 928)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purpose of this research was to explore the topic of moral distress and the impact that it has on nursing. Because the findings of this research included information regarding moral distress and how nurses are affected by situations in which they must provide futile care, the researchers were able to answer their research question. While understanding the findings of a study is important,</a:t>
            </a:r>
            <a:r>
              <a:rPr lang="en-US" sz="1200" kern="1200" baseline="0" dirty="0" smtClean="0">
                <a:solidFill>
                  <a:schemeClr val="tx1"/>
                </a:solidFill>
                <a:latin typeface="+mn-lt"/>
                <a:ea typeface="+mn-ea"/>
                <a:cs typeface="+mn-cs"/>
              </a:rPr>
              <a:t> one must also look to the conclusions for implications for practice and future research.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et al. (2006) concluded that changing the ways in which IVs are started within the preoperative area would benefit both the hospital and the patient. BNS has proven to be of low cost and of low risk and side effects, which makes it not only a safe way to provide anesthetic to patients receiving an IV line, but also a cost-effective way to minimize discomfort and anxiety associated with IVs. By using BNS to minimize discomfort, overall patient satisfaction should improve along with cost-effective quality of care. A change from current IV insertion to IV insertion using BNS is warranted, according to Windle et al. (2006), to improve both patient and hospital outcomes (p. 257-258).</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conclusions made by Ferrell (2006) in the article ”Understanding the moral distress of nurses witnessing medically futile care” first involve future research. Ferrell (2006) stated, “future research should explore in more detail nurses’ demographic variables, such as culture and religion, and their influence on moral distress” (p. 928). Ferrell (2006) also concluded that nurses and nurse managers should be aware of the effects of moral distress and that moral distress should be an area of priority. A final conclusion by Ferrell (2006) is that oncology nurses should be given a voice to the topic. This could be through greater support for nurses, scholarship, and patient advocacy (p. 928-929).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Overall, it was found that nurses do indeed experience distress when witnessing medically futile care and it is important for those nurses to have a voice to speak up about their experience. Furthermore, it is vital for nurses to have a support system in order to decrease nurse burn-out from witnessing this type of medical care, to which they can go and share their feelings and be able to find strength.</a:t>
            </a:r>
            <a:r>
              <a:rPr lang="en-US" sz="1200" kern="1200" baseline="0" dirty="0" smtClean="0">
                <a:solidFill>
                  <a:schemeClr val="tx1"/>
                </a:solidFill>
                <a:latin typeface="+mn-lt"/>
                <a:ea typeface="+mn-ea"/>
                <a:cs typeface="+mn-cs"/>
              </a:rPr>
              <a:t> Many research articles look to other resources who have done previous work on the subject, in order to strengthen and improve their argument. Therefore, it is important to understand why the researcher chose certain secondary sources to include in their research article.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Kleiber</a:t>
            </a:r>
            <a:r>
              <a:rPr lang="en-US" sz="1200" kern="1200" dirty="0" smtClean="0">
                <a:solidFill>
                  <a:schemeClr val="tx1"/>
                </a:solidFill>
                <a:latin typeface="+mn-lt"/>
                <a:ea typeface="+mn-ea"/>
                <a:cs typeface="+mn-cs"/>
              </a:rPr>
              <a:t> et al. (2002) performed a comparative study between EMLA and ELA-Max. Windle et al. (2006) explained the results of this study, in which the patients reported no significant difference in pain ratings from the two methods. Windle et al. (2006) also cited </a:t>
            </a:r>
            <a:r>
              <a:rPr lang="en-US" sz="1200" kern="1200" dirty="0" err="1" smtClean="0">
                <a:solidFill>
                  <a:schemeClr val="tx1"/>
                </a:solidFill>
                <a:latin typeface="+mn-lt"/>
                <a:ea typeface="+mn-ea"/>
                <a:cs typeface="+mn-cs"/>
              </a:rPr>
              <a:t>Soysal</a:t>
            </a:r>
            <a:r>
              <a:rPr lang="en-US" sz="1200" kern="1200" dirty="0" smtClean="0">
                <a:solidFill>
                  <a:schemeClr val="tx1"/>
                </a:solidFill>
                <a:latin typeface="+mn-lt"/>
                <a:ea typeface="+mn-ea"/>
                <a:cs typeface="+mn-cs"/>
              </a:rPr>
              <a:t> et al. (2005) and Goodenough et al. (1997). Windle et al. (2006) was provided with statistical information from this previous research. According to </a:t>
            </a:r>
            <a:r>
              <a:rPr lang="en-US" sz="1200" kern="1200" dirty="0" err="1" smtClean="0">
                <a:solidFill>
                  <a:schemeClr val="tx1"/>
                </a:solidFill>
                <a:latin typeface="+mn-lt"/>
                <a:ea typeface="+mn-ea"/>
                <a:cs typeface="+mn-cs"/>
              </a:rPr>
              <a:t>Soysal</a:t>
            </a:r>
            <a:r>
              <a:rPr lang="en-US" sz="1200" kern="1200" dirty="0" smtClean="0">
                <a:solidFill>
                  <a:schemeClr val="tx1"/>
                </a:solidFill>
                <a:latin typeface="+mn-lt"/>
                <a:ea typeface="+mn-ea"/>
                <a:cs typeface="+mn-cs"/>
              </a:rPr>
              <a:t> et al. (2005) and Goodenough et al. (1997), “about 20% of adults had mild to intense fear when confronted with injections”(p.252). Furthermore, “approximately 10% of adults have such a profound fear of needles that they have clinical signs and symptoms of ‘needle phobia,’ which may include immediate anxiety and a </a:t>
            </a:r>
            <a:r>
              <a:rPr lang="en-US" sz="1200" kern="1200" dirty="0" err="1" smtClean="0">
                <a:solidFill>
                  <a:schemeClr val="tx1"/>
                </a:solidFill>
                <a:latin typeface="+mn-lt"/>
                <a:ea typeface="+mn-ea"/>
                <a:cs typeface="+mn-cs"/>
              </a:rPr>
              <a:t>vasovagal</a:t>
            </a:r>
            <a:r>
              <a:rPr lang="en-US" sz="1200" kern="1200" dirty="0" smtClean="0">
                <a:solidFill>
                  <a:schemeClr val="tx1"/>
                </a:solidFill>
                <a:latin typeface="+mn-lt"/>
                <a:ea typeface="+mn-ea"/>
                <a:cs typeface="+mn-cs"/>
              </a:rPr>
              <a:t> response that can lead to </a:t>
            </a:r>
            <a:r>
              <a:rPr lang="en-US" sz="1200" kern="1200" dirty="0" err="1" smtClean="0">
                <a:solidFill>
                  <a:schemeClr val="tx1"/>
                </a:solidFill>
                <a:latin typeface="+mn-lt"/>
                <a:ea typeface="+mn-ea"/>
                <a:cs typeface="+mn-cs"/>
              </a:rPr>
              <a:t>bradycardia</a:t>
            </a:r>
            <a:r>
              <a:rPr lang="en-US" sz="1200" kern="1200" dirty="0" smtClean="0">
                <a:solidFill>
                  <a:schemeClr val="tx1"/>
                </a:solidFill>
                <a:latin typeface="+mn-lt"/>
                <a:ea typeface="+mn-ea"/>
                <a:cs typeface="+mn-cs"/>
              </a:rPr>
              <a:t> and hypotension” (p.252). These secondary sources contributed to the arguments made by Windle et al. (2006) and helped to support the research conducted in the study. These articles further illustrated a need for research in this area and more research will need to be conducted to improve patient outcomes even more, and Windle contributed to this future research.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Goodenough B., Kampel L., Champion G.D., et al. (1997). An investigation of the placebo effect and age-related factors in the report of needle pain from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in children. </a:t>
            </a:r>
            <a:r>
              <a:rPr lang="en-US" sz="1200" i="1" kern="1200" dirty="0" smtClean="0">
                <a:solidFill>
                  <a:schemeClr val="tx1"/>
                </a:solidFill>
                <a:latin typeface="+mn-lt"/>
                <a:ea typeface="+mn-ea"/>
                <a:cs typeface="+mn-cs"/>
              </a:rPr>
              <a:t>Pain,</a:t>
            </a:r>
            <a:r>
              <a:rPr lang="en-US" sz="1200" i="1" kern="1200" baseline="0" dirty="0" smtClean="0">
                <a:solidFill>
                  <a:schemeClr val="tx1"/>
                </a:solidFill>
                <a:latin typeface="+mn-lt"/>
                <a:ea typeface="+mn-ea"/>
                <a:cs typeface="+mn-cs"/>
              </a:rPr>
              <a:t> 72, </a:t>
            </a:r>
            <a:r>
              <a:rPr lang="en-US" sz="1200" kern="1200" dirty="0" smtClean="0">
                <a:solidFill>
                  <a:schemeClr val="tx1"/>
                </a:solidFill>
                <a:latin typeface="+mn-lt"/>
                <a:ea typeface="+mn-ea"/>
                <a:cs typeface="+mn-cs"/>
              </a:rPr>
              <a:t>383-389.</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Kleiber</a:t>
            </a:r>
            <a:r>
              <a:rPr lang="en-US" sz="1200" kern="1200" dirty="0" smtClean="0">
                <a:solidFill>
                  <a:schemeClr val="tx1"/>
                </a:solidFill>
                <a:latin typeface="+mn-lt"/>
                <a:ea typeface="+mn-ea"/>
                <a:cs typeface="+mn-cs"/>
              </a:rPr>
              <a:t> C., Sorenson M., Whiteside K., et al. (2002). Topical anesthetics for intravenous insertion in children: A randomized equivalency study. </a:t>
            </a:r>
            <a:r>
              <a:rPr lang="en-US" sz="1200" i="1" kern="1200" dirty="0" smtClean="0">
                <a:solidFill>
                  <a:schemeClr val="tx1"/>
                </a:solidFill>
                <a:latin typeface="+mn-lt"/>
                <a:ea typeface="+mn-ea"/>
                <a:cs typeface="+mn-cs"/>
              </a:rPr>
              <a:t>Pediatrics,</a:t>
            </a:r>
            <a:r>
              <a:rPr lang="en-US" sz="1200" i="1" kern="1200" baseline="0" dirty="0" smtClean="0">
                <a:solidFill>
                  <a:schemeClr val="tx1"/>
                </a:solidFill>
                <a:latin typeface="+mn-lt"/>
                <a:ea typeface="+mn-ea"/>
                <a:cs typeface="+mn-cs"/>
              </a:rPr>
              <a:t> 110,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i="1"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i="1"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758-761.</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Soysal</a:t>
            </a:r>
            <a:r>
              <a:rPr lang="en-US" sz="1200" kern="1200" dirty="0" smtClean="0">
                <a:solidFill>
                  <a:schemeClr val="tx1"/>
                </a:solidFill>
                <a:latin typeface="+mn-lt"/>
                <a:ea typeface="+mn-ea"/>
                <a:cs typeface="+mn-cs"/>
              </a:rPr>
              <a:t> S., </a:t>
            </a:r>
            <a:r>
              <a:rPr lang="en-US" sz="1200" kern="1200" dirty="0" err="1" smtClean="0">
                <a:solidFill>
                  <a:schemeClr val="tx1"/>
                </a:solidFill>
                <a:latin typeface="+mn-lt"/>
                <a:ea typeface="+mn-ea"/>
                <a:cs typeface="+mn-cs"/>
              </a:rPr>
              <a:t>Topacoglu</a:t>
            </a:r>
            <a:r>
              <a:rPr lang="en-US" sz="1200" kern="1200" dirty="0" smtClean="0">
                <a:solidFill>
                  <a:schemeClr val="tx1"/>
                </a:solidFill>
                <a:latin typeface="+mn-lt"/>
                <a:ea typeface="+mn-ea"/>
                <a:cs typeface="+mn-cs"/>
              </a:rPr>
              <a:t> H., </a:t>
            </a:r>
            <a:r>
              <a:rPr lang="en-US" sz="1200" kern="1200" dirty="0" err="1" smtClean="0">
                <a:solidFill>
                  <a:schemeClr val="tx1"/>
                </a:solidFill>
                <a:latin typeface="+mn-lt"/>
                <a:ea typeface="+mn-ea"/>
                <a:cs typeface="+mn-cs"/>
              </a:rPr>
              <a:t>Karcioglu</a:t>
            </a:r>
            <a:r>
              <a:rPr lang="en-US" sz="1200" kern="1200" dirty="0" smtClean="0">
                <a:solidFill>
                  <a:schemeClr val="tx1"/>
                </a:solidFill>
                <a:latin typeface="+mn-lt"/>
                <a:ea typeface="+mn-ea"/>
                <a:cs typeface="+mn-cs"/>
              </a:rPr>
              <a:t> O., et al. (2005). Factors affecting pain in intravenous catheter placement. </a:t>
            </a:r>
            <a:r>
              <a:rPr lang="en-US" sz="1200" i="1" kern="1200" dirty="0" smtClean="0">
                <a:solidFill>
                  <a:schemeClr val="tx1"/>
                </a:solidFill>
                <a:latin typeface="+mn-lt"/>
                <a:ea typeface="+mn-ea"/>
                <a:cs typeface="+mn-cs"/>
              </a:rPr>
              <a:t>Intern J </a:t>
            </a:r>
            <a:r>
              <a:rPr lang="en-US" sz="1200" i="1" kern="1200" dirty="0" err="1" smtClean="0">
                <a:solidFill>
                  <a:schemeClr val="tx1"/>
                </a:solidFill>
                <a:latin typeface="+mn-lt"/>
                <a:ea typeface="+mn-ea"/>
                <a:cs typeface="+mn-cs"/>
              </a:rPr>
              <a:t>Clin</a:t>
            </a:r>
            <a:r>
              <a:rPr lang="en-US" sz="1200" i="1" kern="1200" dirty="0" smtClean="0">
                <a:solidFill>
                  <a:schemeClr val="tx1"/>
                </a:solidFill>
                <a:latin typeface="+mn-lt"/>
                <a:ea typeface="+mn-ea"/>
                <a:cs typeface="+mn-cs"/>
              </a:rPr>
              <a:t> </a:t>
            </a:r>
            <a:r>
              <a:rPr lang="en-US" sz="1200" i="1" kern="1200" dirty="0" err="1" smtClean="0">
                <a:solidFill>
                  <a:schemeClr val="tx1"/>
                </a:solidFill>
                <a:latin typeface="+mn-lt"/>
                <a:ea typeface="+mn-ea"/>
                <a:cs typeface="+mn-cs"/>
              </a:rPr>
              <a:t>Pract</a:t>
            </a:r>
            <a:r>
              <a:rPr lang="en-US" sz="1200" i="1" kern="1200" dirty="0" smtClean="0">
                <a:solidFill>
                  <a:schemeClr val="tx1"/>
                </a:solidFill>
                <a:latin typeface="+mn-lt"/>
                <a:ea typeface="+mn-ea"/>
                <a:cs typeface="+mn-cs"/>
              </a:rPr>
              <a:t>,</a:t>
            </a:r>
            <a:r>
              <a:rPr lang="en-US" sz="1200" i="1" kern="1200" baseline="0" dirty="0" smtClean="0">
                <a:solidFill>
                  <a:schemeClr val="tx1"/>
                </a:solidFill>
                <a:latin typeface="+mn-lt"/>
                <a:ea typeface="+mn-ea"/>
                <a:cs typeface="+mn-cs"/>
              </a:rPr>
              <a:t> 59, </a:t>
            </a:r>
            <a:r>
              <a:rPr lang="en-US" sz="1200" kern="1200" dirty="0" smtClean="0">
                <a:solidFill>
                  <a:schemeClr val="tx1"/>
                </a:solidFill>
                <a:latin typeface="+mn-lt"/>
                <a:ea typeface="+mn-ea"/>
                <a:cs typeface="+mn-cs"/>
              </a:rPr>
              <a:t>276-280.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Daley (1994) is used as a secondary source in Ferrell (2006), as she is explaining her opinion on futile behavior being observed by health professionals (p. 922). Furthermore, patient and family communication that is discussed by Daley (1994) is also cited in Ferrell (2006) (p.923). When citing Ahrens, Yancey, and </a:t>
            </a:r>
            <a:r>
              <a:rPr lang="en-US" sz="1200" kern="1200" dirty="0" err="1" smtClean="0">
                <a:solidFill>
                  <a:schemeClr val="tx1"/>
                </a:solidFill>
                <a:latin typeface="+mn-lt"/>
                <a:ea typeface="+mn-ea"/>
                <a:cs typeface="+mn-cs"/>
              </a:rPr>
              <a:t>Kollef</a:t>
            </a:r>
            <a:r>
              <a:rPr lang="en-US" sz="1200" kern="1200" dirty="0" smtClean="0">
                <a:solidFill>
                  <a:schemeClr val="tx1"/>
                </a:solidFill>
                <a:latin typeface="+mn-lt"/>
                <a:ea typeface="+mn-ea"/>
                <a:cs typeface="+mn-cs"/>
              </a:rPr>
              <a:t> (2003), Ferrell (2006) discusses the legality of discontinuation of futile treatment such as mechanical ventilation (p. 923). Ferrell (2006) also mentions Farley (1990), (2002). Farley speaks of the morality of care when it comes to futile care (p. 925). Ferrell (2006) cites Farley’s (1990), (2002) view on compassion and how compassion becomes a type of empowerment when it comes to working with the human race. (p. 925). All of these secondary sources serve as a basis for the arguments presented by Ferrell (2006) and help to strengthen the article and research overall.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These sources assist Ferrell in her argument by discuss the concept of futile medical care as well as advocating for compassion for patients. Nurses caring for these patients must have compassion for them, and this is where the futile care can cause a lot of nurses’ distress because they find it hard to witness, when their values and compassion are so against it. All of these articles help to shape the article by Ferrell (2006) by bringing different points of view to the table and opening up further discussion of the topic.</a:t>
            </a:r>
            <a:r>
              <a:rPr lang="en-US" sz="1200" kern="1200" baseline="0" dirty="0" smtClean="0">
                <a:solidFill>
                  <a:schemeClr val="tx1"/>
                </a:solidFill>
                <a:latin typeface="+mn-lt"/>
                <a:ea typeface="+mn-ea"/>
                <a:cs typeface="+mn-cs"/>
              </a:rPr>
              <a:t> Research is nothing if nurses and physicians can’t incorporate it into their every day practices. Therefore, it is vital to understand different research studies and their relevance to practice.</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lvl="0"/>
            <a:r>
              <a:rPr lang="en-US" dirty="0" smtClean="0"/>
              <a:t>Ahrens, T., Yancey, V., &amp; </a:t>
            </a:r>
            <a:r>
              <a:rPr lang="en-US" dirty="0" err="1" smtClean="0"/>
              <a:t>Kollef</a:t>
            </a:r>
            <a:r>
              <a:rPr lang="en-US" dirty="0" smtClean="0"/>
              <a:t>, M. (2003). Improving family communications- at the end of life: Implications for length of stay in the intensive care unit and </a:t>
            </a:r>
          </a:p>
          <a:p>
            <a:pPr lvl="0"/>
            <a:endParaRPr lang="en-US" dirty="0" smtClean="0"/>
          </a:p>
          <a:p>
            <a:pPr lvl="0"/>
            <a:r>
              <a:rPr lang="en-US" dirty="0" smtClean="0"/>
              <a:t>	resource use. </a:t>
            </a:r>
            <a:r>
              <a:rPr lang="en-US" i="1" dirty="0" smtClean="0"/>
              <a:t>American Journal of Critical Care, 12, 317–323.</a:t>
            </a:r>
            <a:endParaRPr lang="en-US" dirty="0" smtClean="0"/>
          </a:p>
          <a:p>
            <a:pPr lvl="0"/>
            <a:endParaRPr lang="en-US" dirty="0" smtClean="0"/>
          </a:p>
          <a:p>
            <a:pPr lvl="0"/>
            <a:r>
              <a:rPr lang="en-US" dirty="0" smtClean="0"/>
              <a:t>Daly, B.J. (1994). Futility. </a:t>
            </a:r>
            <a:r>
              <a:rPr lang="en-US" i="1" dirty="0" smtClean="0"/>
              <a:t>AACN Clinical Issues in Critical Care Nursing,5, 77–85.</a:t>
            </a:r>
            <a:endParaRPr lang="en-US" dirty="0" smtClean="0"/>
          </a:p>
          <a:p>
            <a:endParaRPr lang="en-US" dirty="0" smtClean="0"/>
          </a:p>
          <a:p>
            <a:r>
              <a:rPr lang="en-US" dirty="0" smtClean="0"/>
              <a:t>Farley, M. (2002). </a:t>
            </a:r>
            <a:r>
              <a:rPr lang="en-US" i="1" dirty="0" smtClean="0"/>
              <a:t>Compassionate respect. A feminist approach to medical ethics and other questions. Mahwah, NJ: </a:t>
            </a:r>
            <a:r>
              <a:rPr lang="en-US" i="1" dirty="0" err="1" smtClean="0"/>
              <a:t>Paulist</a:t>
            </a:r>
            <a:r>
              <a:rPr lang="en-US" i="1" dirty="0" smtClean="0"/>
              <a:t> Press.</a:t>
            </a:r>
          </a:p>
          <a:p>
            <a:endParaRPr lang="en-US" dirty="0" smtClean="0"/>
          </a:p>
          <a:p>
            <a:r>
              <a:rPr lang="en-US" dirty="0" smtClean="0"/>
              <a:t>Farley, W. (1990). </a:t>
            </a:r>
            <a:r>
              <a:rPr lang="en-US" i="1" dirty="0" smtClean="0"/>
              <a:t>Tragic vision and divine compassion: A contemporary theodicy. Louisville, KY: West Minster/John Knox Press.</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It was found that patients who receive an intradermal injection with bacteriostatic normal saline before IV cannulation reported less pain than those who did not (Windle, et al., 2006). This is one way in which nurses can assist in improving patient care by minimizing pain. Patients are anxious when they are in the hospital and the idea of being in pain can increase that anxiety. Anything that a nurse can do to help decrease this anxiety is something worth looking into. This research means that in the future, patients may be able to be free of pain during IV insertion, and this prospect is promising for the improvement of patient care and comfort (Windle, et al., 2006). This research helps to improve evidence-based practice in nursing care. If nurses and physicians can find a way to decrease pain and anxiety in patients who must have an IV started, then that is quality improvement along with better patient outcomes and satisfaction. This research is important to understand fully and to study even more so that the best practice can be implemented in the clinical setting. This could have a big impact on nursing care, in that the way an IV is started could be completely changed and a new policy set in place. This illustrates the importance of research such as this in improving patient care.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r>
              <a:rPr lang="en-US" sz="1200" kern="1200" dirty="0" smtClean="0">
                <a:solidFill>
                  <a:schemeClr val="tx1"/>
                </a:solidFill>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Witnessing futile care as a nurse can have a negative impact on patient care.  It can cause nurse-burnout because of the distress that witnessing this type of care can cause. According to Ferrell (2006), “many nurses begin to turn to their theology of choice in order to gain answers and cope with the things that they have seen” (p.924).  Nurses are finding that they must turn to a higher power in order to be able to find strength and to cope with the kind of medical care they must witness. This can be very hard to have to do day after day. However, one school of thought is that witnessing futile care can also allow nurses to become more compassionate when having to deal with futile care and realizing what is wrong and right (Ferrell, 2006). Having to organize and define their moral values can assist nurses in being better care givers because they will have an idea of what they believe to be the proper way to care for their patients. However nurses must take into account that their moral values do not always coincide with the ethical values in place at a medical institution, therefore, care could be impeded. Nurses must have compassion for their patients and must balance this compassion along with the wishes of the patient and the patient’s family. It is important that nurses understand their own moral values and work to balance those with the ethics of the facility they are working in, in order to provide the best patient care possible.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research is important to nursing practice because it illustrates the dilemmas that nurses are faced with on a daily basis. Future studies will need to be done in order to better understand this issue and to hopefully make an improvement</a:t>
            </a:r>
            <a:r>
              <a:rPr lang="en-US" sz="1200" kern="1200" baseline="0" dirty="0" smtClean="0">
                <a:solidFill>
                  <a:schemeClr val="tx1"/>
                </a:solidFill>
                <a:latin typeface="+mn-lt"/>
                <a:ea typeface="+mn-ea"/>
                <a:cs typeface="+mn-cs"/>
              </a:rPr>
              <a:t>s in support for nurses, patients and families (Ferrell, 2006). </a:t>
            </a:r>
            <a:r>
              <a:rPr lang="en-US" sz="1200" kern="1200" dirty="0" smtClean="0">
                <a:solidFill>
                  <a:schemeClr val="tx1"/>
                </a:solidFill>
                <a:latin typeface="+mn-lt"/>
                <a:ea typeface="+mn-ea"/>
                <a:cs typeface="+mn-cs"/>
              </a:rPr>
              <a:t> </a:t>
            </a:r>
          </a:p>
          <a:p>
            <a:r>
              <a:rPr lang="en-US" dirty="0" smtClean="0"/>
              <a:t> Every research study</a:t>
            </a:r>
            <a:r>
              <a:rPr lang="en-US" baseline="0" dirty="0" smtClean="0"/>
              <a:t> must have obtained informed consent from its participants and understanding the process by which this takes place is important in understanding research overall. </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Informed consent</a:t>
            </a:r>
            <a:r>
              <a:rPr lang="en-US" sz="1200" kern="1200" baseline="0" dirty="0" smtClean="0">
                <a:solidFill>
                  <a:schemeClr val="tx1"/>
                </a:solidFill>
                <a:latin typeface="+mn-lt"/>
                <a:ea typeface="+mn-ea"/>
                <a:cs typeface="+mn-cs"/>
              </a:rPr>
              <a:t> has two important concepts, information </a:t>
            </a:r>
            <a:r>
              <a:rPr lang="en-US" sz="1200" kern="1200" dirty="0" smtClean="0">
                <a:solidFill>
                  <a:schemeClr val="tx1"/>
                </a:solidFill>
                <a:latin typeface="+mn-lt"/>
                <a:ea typeface="+mn-ea"/>
                <a:cs typeface="+mn-cs"/>
              </a:rPr>
              <a:t>essential for consent and comprehension of consent information (Burns &amp; Grove, 2009). It is important that any research study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obtain informed consent from its participants that include information essential for consent and comprehension of consent information</a:t>
            </a:r>
            <a:r>
              <a:rPr lang="en-US" sz="1200" kern="1200" baseline="0" dirty="0" smtClean="0">
                <a:solidFill>
                  <a:schemeClr val="tx1"/>
                </a:solidFill>
                <a:latin typeface="+mn-lt"/>
                <a:ea typeface="+mn-ea"/>
                <a:cs typeface="+mn-cs"/>
              </a:rPr>
              <a:t> (Burns &amp; Grove, 2009).</a:t>
            </a:r>
            <a:r>
              <a:rPr lang="en-US" sz="1200" kern="1200" dirty="0" smtClean="0">
                <a:solidFill>
                  <a:schemeClr val="tx1"/>
                </a:solidFill>
                <a:latin typeface="+mn-lt"/>
                <a:ea typeface="+mn-ea"/>
                <a:cs typeface="+mn-cs"/>
              </a:rPr>
              <a:t> The study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accomplished these goals sufficiently providing adequate information to the participants and ensuring they were aware of the decision they were making.</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The “Understanding the Moral Distress of Nurses Witnessing Medically Futile Care” (Ferrell, 2006) research was conducted in a different manner. The individuals were attending a course in end-of-life education, and their narratives were a journaling process to express their experiences. Individuals volunteered their narratives and they were not involved in a study therefore, informed consent may not be necessary in this particular study. Considering the concepts of informed consent the individuals had essential information, yet they may have not comprehended what the narratives were going to be used for. Therefore, informed consent is insufficient</a:t>
            </a:r>
            <a:r>
              <a:rPr lang="en-US" sz="1200" kern="1200" baseline="0" dirty="0" smtClean="0">
                <a:solidFill>
                  <a:schemeClr val="tx1"/>
                </a:solidFill>
                <a:latin typeface="+mn-lt"/>
                <a:ea typeface="+mn-ea"/>
                <a:cs typeface="+mn-cs"/>
              </a:rPr>
              <a:t> in this study. </a:t>
            </a:r>
          </a:p>
          <a:p>
            <a:endParaRPr lang="en-US"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r>
              <a:rPr lang="en-US" sz="1200" kern="1200" dirty="0" smtClean="0">
                <a:solidFill>
                  <a:schemeClr val="tx1"/>
                </a:solidFill>
                <a:latin typeface="+mn-lt"/>
                <a:ea typeface="+mn-ea"/>
                <a:cs typeface="+mn-cs"/>
              </a:rPr>
              <a:t> </a:t>
            </a:r>
          </a:p>
          <a:p>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and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used as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dirty="0" smtClean="0"/>
          </a:p>
        </p:txBody>
      </p:sp>
      <p:sp>
        <p:nvSpPr>
          <p:cNvPr id="4" name="Slide Number Placeholder 3"/>
          <p:cNvSpPr>
            <a:spLocks noGrp="1"/>
          </p:cNvSpPr>
          <p:nvPr>
            <p:ph type="sldNum" sz="quarter" idx="10"/>
          </p:nvPr>
        </p:nvSpPr>
        <p:spPr/>
        <p:txBody>
          <a:bodyPr/>
          <a:lstStyle/>
          <a:p>
            <a:fld id="{DA110180-841D-D54B-AA81-B43A15630E78}"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According to Burns and grove (2009), “the use of a control group increases the ability of the researcher to detect differences between groups in the real world”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253). By having individuals that were not injected with anything prior to an IV insertion, they obtained a baseline, allowing an opportunity for comparisons. The numerical data that was involved in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a:t>
            </a:r>
            <a:r>
              <a:rPr lang="en-US" sz="1200" kern="1200" baseline="0" dirty="0" smtClean="0">
                <a:solidFill>
                  <a:schemeClr val="tx1"/>
                </a:solidFill>
                <a:latin typeface="+mn-lt"/>
                <a:ea typeface="+mn-ea"/>
                <a:cs typeface="+mn-cs"/>
              </a:rPr>
              <a:t> (2006)</a:t>
            </a:r>
            <a:r>
              <a:rPr lang="en-US" sz="1200" kern="1200" dirty="0" smtClean="0">
                <a:solidFill>
                  <a:schemeClr val="tx1"/>
                </a:solidFill>
                <a:latin typeface="+mn-lt"/>
                <a:ea typeface="+mn-ea"/>
                <a:cs typeface="+mn-cs"/>
              </a:rPr>
              <a:t> study continues to support that the study was quantitative. The collection of numerical data allowed for accurate recording of objective information and interpretation of the differing variables.</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According to Burns and Grove (2009), “factorial design, two or more different characteristics, treatments, or events are independently varied within a single study”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265). This supports that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research study was quantitative because of</a:t>
            </a:r>
            <a:r>
              <a:rPr lang="en-US" sz="1200" kern="1200" baseline="0" dirty="0" smtClean="0">
                <a:solidFill>
                  <a:schemeClr val="tx1"/>
                </a:solidFill>
                <a:latin typeface="+mn-lt"/>
                <a:ea typeface="+mn-ea"/>
                <a:cs typeface="+mn-cs"/>
              </a:rPr>
              <a:t> the three</a:t>
            </a:r>
            <a:r>
              <a:rPr lang="en-US" sz="1200" kern="1200" dirty="0" smtClean="0">
                <a:solidFill>
                  <a:schemeClr val="tx1"/>
                </a:solidFill>
                <a:latin typeface="+mn-lt"/>
                <a:ea typeface="+mn-ea"/>
                <a:cs typeface="+mn-cs"/>
              </a:rPr>
              <a:t> differing variables were used: </a:t>
            </a:r>
            <a:r>
              <a:rPr lang="en-US" sz="1200" kern="1200" dirty="0" err="1" smtClean="0">
                <a:solidFill>
                  <a:schemeClr val="tx1"/>
                </a:solidFill>
                <a:latin typeface="+mn-lt"/>
                <a:ea typeface="+mn-ea"/>
                <a:cs typeface="+mn-cs"/>
              </a:rPr>
              <a:t>bacteriostaic</a:t>
            </a:r>
            <a:r>
              <a:rPr lang="en-US" sz="1200" kern="1200" dirty="0" smtClean="0">
                <a:solidFill>
                  <a:schemeClr val="tx1"/>
                </a:solidFill>
                <a:latin typeface="+mn-lt"/>
                <a:ea typeface="+mn-ea"/>
                <a:cs typeface="+mn-cs"/>
              </a:rPr>
              <a:t> normal saline,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the control group that had no injection prior to the IV insertion. Factorial designs are important to research because they "allow the examination of theoretically proposed interrelationships between multiple independent variables” (Burns &amp; Grove, 2009, p266).</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method of study design is important in nursing research to compare variables for the best solution</a:t>
            </a:r>
            <a:r>
              <a:rPr lang="en-US" sz="1200" kern="1200" baseline="0" dirty="0" smtClean="0">
                <a:solidFill>
                  <a:schemeClr val="tx1"/>
                </a:solidFill>
                <a:latin typeface="+mn-lt"/>
                <a:ea typeface="+mn-ea"/>
                <a:cs typeface="+mn-cs"/>
              </a:rPr>
              <a:t> in order to improve evidence-based practice to ensure quality improvements and better patient outcomes. </a:t>
            </a:r>
          </a:p>
          <a:p>
            <a:endParaRPr lang="en-US"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Burns, N., &amp; Grove, S. (2010). </a:t>
            </a:r>
            <a:r>
              <a:rPr lang="en-US" sz="1200" i="1" kern="1200" dirty="0" smtClean="0">
                <a:solidFill>
                  <a:schemeClr val="tx1"/>
                </a:solidFill>
                <a:latin typeface="+mn-lt"/>
                <a:ea typeface="+mn-ea"/>
                <a:cs typeface="+mn-cs"/>
              </a:rPr>
              <a:t>The practice of nursing research: Appraisal,</a:t>
            </a:r>
            <a:r>
              <a:rPr lang="en-US" sz="1200" i="0" kern="1200" baseline="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synthesis, and generation of evidence </a:t>
            </a:r>
            <a:r>
              <a:rPr lang="en-US" sz="1200" kern="1200" dirty="0" smtClean="0">
                <a:solidFill>
                  <a:schemeClr val="tx1"/>
                </a:solidFill>
                <a:latin typeface="+mn-lt"/>
                <a:ea typeface="+mn-ea"/>
                <a:cs typeface="+mn-cs"/>
              </a:rPr>
              <a:t>(6</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Ed.)</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 Louis, MO: Elsevier Saunders.</a:t>
            </a:r>
            <a:r>
              <a:rPr lang="en-US" sz="1200" i="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and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used as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subjective information is a feature of qualitative research. Individuals express their own experiences, which cannot be measured in a numerical or observable way that is used for quantitative research (Burns &amp; Grove, 2009).</a:t>
            </a:r>
            <a:r>
              <a:rPr lang="en-US" sz="1200" kern="1200" baseline="0" dirty="0" smtClean="0">
                <a:solidFill>
                  <a:schemeClr val="tx1"/>
                </a:solidFill>
                <a:latin typeface="+mn-lt"/>
                <a:ea typeface="+mn-ea"/>
                <a:cs typeface="+mn-cs"/>
              </a:rPr>
              <a:t> According to Burns and Grove (2009), </a:t>
            </a:r>
            <a:r>
              <a:rPr lang="en-US" sz="1200" kern="1200" dirty="0" smtClean="0">
                <a:solidFill>
                  <a:schemeClr val="tx1"/>
                </a:solidFill>
                <a:latin typeface="+mn-lt"/>
                <a:ea typeface="+mn-ea"/>
                <a:cs typeface="+mn-cs"/>
              </a:rPr>
              <a:t>“narrative analysis is a qualitative means of formally analyzing text including stories”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528). This allows for an analysis of individual nurses’ experiences without coding. If coding was used it would “break [the] data up into separate segments and [would] not be useful in analyzing a story; the researcher can lose the sense the informants are providing an account or narrative of events (Burns &amp; Grove, 2009,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528).” Again emphasizing the element of subjective information in this qualitative study.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Due to the wide-ranging amount of information that is collected in a qualitative research study information needs to be reduced. This process is referred to as data reduction and it allows the information to be more effectively sorted (Burns &amp; Grove, 2009). The analysis occurs through methods such as coding, reflective remarks, marginal remarks, </a:t>
            </a:r>
            <a:r>
              <a:rPr lang="en-US" sz="1200" kern="1200" dirty="0" err="1" smtClean="0">
                <a:solidFill>
                  <a:schemeClr val="tx1"/>
                </a:solidFill>
                <a:latin typeface="+mn-lt"/>
                <a:ea typeface="+mn-ea"/>
                <a:cs typeface="+mn-cs"/>
              </a:rPr>
              <a:t>memoing</a:t>
            </a:r>
            <a:r>
              <a:rPr lang="en-US" sz="1200" kern="1200" dirty="0" smtClean="0">
                <a:solidFill>
                  <a:schemeClr val="tx1"/>
                </a:solidFill>
                <a:latin typeface="+mn-lt"/>
                <a:ea typeface="+mn-ea"/>
                <a:cs typeface="+mn-cs"/>
              </a:rPr>
              <a:t>, and developing positions. These elements allow for the vast amount of information in the narratives of the </a:t>
            </a:r>
            <a:r>
              <a:rPr lang="en-US" sz="1200" kern="1200" dirty="0" err="1" smtClean="0">
                <a:solidFill>
                  <a:schemeClr val="tx1"/>
                </a:solidFill>
                <a:latin typeface="+mn-lt"/>
                <a:ea typeface="+mn-ea"/>
                <a:cs typeface="+mn-cs"/>
              </a:rPr>
              <a:t>Ferrelll</a:t>
            </a:r>
            <a:r>
              <a:rPr lang="en-US" sz="1200" kern="1200" dirty="0" smtClean="0">
                <a:solidFill>
                  <a:schemeClr val="tx1"/>
                </a:solidFill>
                <a:latin typeface="+mn-lt"/>
                <a:ea typeface="+mn-ea"/>
                <a:cs typeface="+mn-cs"/>
              </a:rPr>
              <a:t> (2006) study to be organized in a comparable way. (Burns &amp; Grove, 2009).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It</a:t>
            </a:r>
            <a:r>
              <a:rPr lang="en-US" sz="1200" kern="1200" baseline="0" dirty="0" smtClean="0">
                <a:solidFill>
                  <a:schemeClr val="tx1"/>
                </a:solidFill>
                <a:latin typeface="+mn-lt"/>
                <a:ea typeface="+mn-ea"/>
                <a:cs typeface="+mn-cs"/>
              </a:rPr>
              <a:t> is important to understand the differing methodologies of research between quantitative and qualitative studies. Without deciphering between the two types of studies and why a certain method was used over another, one cannot fully understand the research that took place and what the results mean. Comprehending what questions are being addressed in a study, what variables are used in a study, the research methods and how data and samples were gathered, are vital in understanding the study format. Understanding this format of a study enables a person to better understand the findings and conclusions that the researchers achieved and whether their questions were answered using the variables, samples and data they gathered.</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Finally, it is very important to the nursing profession to understand the relevance of research studies to everyday practice. Nurses must use evidence-based practice to provide the best care possible to their patients and to help improve outcomes (Burns &amp; Grove, 2009). Research is vital to the practice of medicine and it will continue to be that way in the future as more  advances are made, making research a necessary part of the medical world to stay abreast on the top methods for practicing in that profession.  </a:t>
            </a:r>
          </a:p>
          <a:p>
            <a:endParaRPr lang="en-US"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Burns, N., &amp; Grove, S. (2010). </a:t>
            </a:r>
            <a:r>
              <a:rPr lang="en-US" sz="1200" i="1" kern="1200" dirty="0" smtClean="0">
                <a:solidFill>
                  <a:schemeClr val="tx1"/>
                </a:solidFill>
                <a:latin typeface="+mn-lt"/>
                <a:ea typeface="+mn-ea"/>
                <a:cs typeface="+mn-cs"/>
              </a:rPr>
              <a:t>The practice of nursing research: Appraisal,</a:t>
            </a:r>
            <a:r>
              <a:rPr lang="en-US" sz="1200" i="0" kern="1200" baseline="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synthesis, and generation of evidence </a:t>
            </a:r>
            <a:r>
              <a:rPr lang="en-US" sz="1200" kern="1200" dirty="0" smtClean="0">
                <a:solidFill>
                  <a:schemeClr val="tx1"/>
                </a:solidFill>
                <a:latin typeface="+mn-lt"/>
                <a:ea typeface="+mn-ea"/>
                <a:cs typeface="+mn-cs"/>
              </a:rPr>
              <a:t>(6</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Ed.)</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 Louis, MO: Elsevier Saunders.</a:t>
            </a:r>
            <a:r>
              <a:rPr lang="en-US" sz="1200" i="1" kern="1200" dirty="0" smtClean="0">
                <a:solidFill>
                  <a:schemeClr val="tx1"/>
                </a:solidFill>
                <a:latin typeface="+mn-lt"/>
                <a:ea typeface="+mn-ea"/>
                <a:cs typeface="+mn-cs"/>
              </a:rPr>
              <a:t>    </a:t>
            </a:r>
          </a:p>
          <a:p>
            <a:endParaRPr lang="en-US" sz="1200" i="1"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“Understanding the Moral Distress of Nurses Witnessing Medically Futile Care” (Ferrell,</a:t>
            </a:r>
            <a:r>
              <a:rPr lang="en-US" sz="1200" kern="1200" baseline="0" dirty="0" smtClean="0">
                <a:solidFill>
                  <a:schemeClr val="tx1"/>
                </a:solidFill>
                <a:latin typeface="+mn-lt"/>
                <a:ea typeface="+mn-ea"/>
                <a:cs typeface="+mn-cs"/>
              </a:rPr>
              <a:t> 2006) </a:t>
            </a:r>
            <a:r>
              <a:rPr lang="en-US" sz="1200" kern="1200" dirty="0" smtClean="0">
                <a:solidFill>
                  <a:schemeClr val="tx1"/>
                </a:solidFill>
                <a:latin typeface="+mn-lt"/>
                <a:ea typeface="+mn-ea"/>
                <a:cs typeface="+mn-cs"/>
              </a:rPr>
              <a:t>researches nurse’s moral distress in witnessing “life-sustaining care that is highly unlikely to result in meaningful survival” (Ferrell, 2006, p.922). Many nurses are faced with the issue of participating in futile care and this study addresses how it can be harmful to not only the patient and family but the nursing staff as well. Futile medical care, according to Ferrell (2006), is defined as “life-sustaining care that is highly unlikely to result in meaningful survival” (p. 922). Because nursing care is based on providing a positive quality of life, futile care can be distressing for nurses to witness, as it goes against what they have been taught and believe. Because of the advances of technology in medicine the healthcare world has come to believe that death can be avoided and it is this belief that leads to futile care and results in a diminished quality of life for the patient (Ferrell, 2006).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study by Ferrell (2006) reviewed literature and gained interviews from over 100 nurses to further investigate the effects that witnessing futile care has on nurses. The study also reviewed the support that nurses require in order to better deal with this ethical and moral issue. Many times it is not their decision whether or not futile care is practiced and they must assist whether they agree with it or not and this adds another layer of distress to the already upset nurse (Ferrell, 2006). This distress can lead to decreased quality of care as the nurse is distracted with his or her own feelings and are torn as to what they should do. The overall effect of practicing futile care is that it can cause high levels of stress for nurses and this level of stress can negatively affect their work performance. Therefore, the study was conducted to assess how much distress is placed on nurses witnessing futile care and what measures can be taken to lighten this burden.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article written by Windle et al. (2006) addresses patients and the pain they experience when an IV is started. The study researches possible answers to decreasing this pain that patients experience during IV insertions. Pain with IV insertions is a big issue in healthcare as IVs are a necessary component of any patient’s hospital stay. Many patients are fearful of IVs and needles, therefore it is important to try and decrease anxiety by minimizing pain associated with IV insertion. It is the job of nurses to assess and provide for pain relief as well as to relieve patient anxiety in any situation (Windle, et al., 2006).</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In this study, different methods of delivering intradermal anesthesia were tested in order to identify if pain relief was achieved during IV insertion. The research in this study helped to determine which method of IV insertion (with bacteriostatic normal saline, with lidocaine or with nothing) was more effective and acceptable to ensure patient comfort, positive outcomes and patient satisfaction (Windle, et al., 2006). After one has an understanding of the purpose of a study, it is important to look at the different variables in place in the study. </a:t>
            </a:r>
          </a:p>
          <a:p>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r>
              <a:rPr lang="en-US" sz="1200" kern="1200" dirty="0" smtClean="0">
                <a:solidFill>
                  <a:schemeClr val="tx1"/>
                </a:solidFill>
                <a:latin typeface="+mn-lt"/>
                <a:ea typeface="+mn-ea"/>
                <a:cs typeface="+mn-cs"/>
              </a:rPr>
              <a:t>	 </a:t>
            </a:r>
          </a:p>
          <a:p>
            <a:r>
              <a:rPr lang="en-US"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purpose of the research along with the objectives, questions and hypotheses define the variables that will be examined in a research study (Burns &amp; Grove, 2009). The variables in a research study are the properties, qualities or characteristics of situations, persons or things that change or will vary in a study (Burns &amp; Grove, 2009). According to Burns &amp; Grove (2009), “the relationship between independent variables and dependent variables is the basis for formulating hypotheses for </a:t>
            </a:r>
            <a:r>
              <a:rPr lang="en-US" sz="1200" kern="1200" dirty="0" err="1" smtClean="0">
                <a:solidFill>
                  <a:schemeClr val="tx1"/>
                </a:solidFill>
                <a:latin typeface="+mn-lt"/>
                <a:ea typeface="+mn-ea"/>
                <a:cs typeface="+mn-cs"/>
              </a:rPr>
              <a:t>correlational</a:t>
            </a:r>
            <a:r>
              <a:rPr lang="en-US" sz="1200" kern="1200" dirty="0" smtClean="0">
                <a:solidFill>
                  <a:schemeClr val="tx1"/>
                </a:solidFill>
                <a:latin typeface="+mn-lt"/>
                <a:ea typeface="+mn-ea"/>
                <a:cs typeface="+mn-cs"/>
              </a:rPr>
              <a:t>, quasi-experimental, and experimental studies” (p. 177). The dependent variable can be thought of as a hypothesis that the researcher has come up with, and the independent variable is the researchers means of testing their hypothesis or idea. It is necessary to define the independent and dependent variables so that it is clear what is being tested and how the researcher went about testing it.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Burns, N., &amp; Grove, S. (2010). </a:t>
            </a:r>
            <a:r>
              <a:rPr lang="en-US" sz="1200" i="1" kern="1200" dirty="0" smtClean="0">
                <a:solidFill>
                  <a:schemeClr val="tx1"/>
                </a:solidFill>
                <a:latin typeface="+mn-lt"/>
                <a:ea typeface="+mn-ea"/>
                <a:cs typeface="+mn-cs"/>
              </a:rPr>
              <a:t>The practice of nursing research: Appraisal, synthesis, and generation of evidence </a:t>
            </a:r>
            <a:r>
              <a:rPr lang="en-US" sz="1200" kern="1200" dirty="0" smtClean="0">
                <a:solidFill>
                  <a:schemeClr val="tx1"/>
                </a:solidFill>
                <a:latin typeface="+mn-lt"/>
                <a:ea typeface="+mn-ea"/>
                <a:cs typeface="+mn-cs"/>
              </a:rPr>
              <a:t>(6</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Ed.)</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 Louis, MO: Elsevier Saunders.</a:t>
            </a:r>
            <a:r>
              <a:rPr lang="en-US" sz="1200" i="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Windle et al. (2006), “the purpose of this study was to determine whether a difference existed in pain with intradermal injection and pain with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when intradermal anesthesia was used” (p. 251). It has been found through other research studies that bacteriostatic normal saline (BNS) could be a less painful alternative method for intradermal anesthesia (Windle, et al., 2006). Therefore, this study was conducted to test the independent variables, which were different forms of intradermal anesthesia (lidocaine and BNS) along with a control group without local anesthesia. The dependent variable, or hypothesis that was being tested was whether or not there was more or less pain with the different forms of anesthesia. The researchers used a modified visual analog scale for the participants to quantify their pain level after the intradermal injection and IV insertion (Windle, et al., 2006). This scale displayed the dependent variable of pain, which was the response that the researchers were testing related to the independent variables of the differing kinds of anesthesia.</a:t>
            </a:r>
            <a:r>
              <a:rPr lang="en-US" sz="1200" kern="1200" baseline="0" dirty="0" smtClean="0">
                <a:solidFill>
                  <a:schemeClr val="tx1"/>
                </a:solidFill>
                <a:latin typeface="+mn-lt"/>
                <a:ea typeface="+mn-ea"/>
                <a:cs typeface="+mn-cs"/>
              </a:rPr>
              <a:t> Once the purpose and variables in a study have been identified, it is important to identify the characteristics of the sample in a research study.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by Windle et al. (2006), comparing pain associated with intravenous cannulation following intradermal anesthesia, the sample size consisted of 221 people divide into three groups.  The participants in the study were selected randomly and they were included or excluded based on various criteria.  Exclusion criteria for the study dictated that the subjects had to be capable of reading and writing English, have no previous phobia of needles, and could not be a renal patient.  Subjects who did not get their cannulation successfully started on the first try were also excluded.  Inclusion criteria for the study dictated that the subjects were at least 18 years of age and were to have their cannulation performed on an upper extremity (Windle, et al., 2006). This sample would be considered homogeneous because the subjects were either chosen or excluded based on predetermined factors (Burns &amp; Grove, 2009).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study is an example of convenience sampling because the sample was drawn randomly from patients who just happened to be getting an intravenous cannulation that day (Burns &amp; Grove, 2009). The sample size for this quantitative research study would be considered adequate because historically, a sample size of more than thirty subjects is considered adequate (Burns &amp; Grove, 2009).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Burns, N., &amp; Grove, S. (2010). </a:t>
            </a:r>
            <a:r>
              <a:rPr lang="en-US" sz="1200" i="1" kern="1200" dirty="0" smtClean="0">
                <a:solidFill>
                  <a:schemeClr val="tx1"/>
                </a:solidFill>
                <a:latin typeface="+mn-lt"/>
                <a:ea typeface="+mn-ea"/>
                <a:cs typeface="+mn-cs"/>
              </a:rPr>
              <a:t>The practice of nursing research: Appraisal,</a:t>
            </a:r>
            <a:r>
              <a:rPr lang="en-US" sz="1200" i="0" kern="1200" baseline="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synthesis, and generation of evidence </a:t>
            </a:r>
            <a:r>
              <a:rPr lang="en-US" sz="1200" kern="1200" dirty="0" smtClean="0">
                <a:solidFill>
                  <a:schemeClr val="tx1"/>
                </a:solidFill>
                <a:latin typeface="+mn-lt"/>
                <a:ea typeface="+mn-ea"/>
                <a:cs typeface="+mn-cs"/>
              </a:rPr>
              <a:t>(6</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Ed.)</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 Louis, MO: Elsevier</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Saunders.</a:t>
            </a:r>
          </a:p>
          <a:p>
            <a:endParaRPr lang="en-US" sz="1200" i="1"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r>
              <a:rPr lang="en-US" sz="1200" i="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regarding the moral distress felt by nurses witnessing futile care by Ferrell (2006), the sample size consisted of 108 nurses.  This study would be considered qualitative research because it seeks to broaden our understanding of complex phenomenon (Burns &amp; Grove 2009).  The sampling of nurses, which had specifically cared for patients who were dying, was purposefully selected in order to obtain quality information about this topic (Ferrell, 2006).  In a study such as this, an adequate sample size can be determined by determining the point at which saturation of data occurs (Burns &amp; Grove, 2009).  This number may differ depending on the scope of the study, nature of the topic, and quality of data (Burns &amp; Grove, 2009).  The more broad the scope and topic, the larger the number of participants must be in order to achieve data saturation.  Furthermore, the higher the quality of the data, the fewer numbers of participants that will be needed in order to achieve data saturation (Burns &amp; Grove, 2009).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this study, the sample size was adequate in order to reach data saturation because of the high quality of data that was obtained.  Also, the scope of the study and nature of the topic were fairly specific.  Therefore this study provided valid insight into this phenomenon and the results could be generalized to a larger population.</a:t>
            </a:r>
            <a:r>
              <a:rPr lang="en-US" sz="1200" kern="1200" baseline="0" dirty="0" smtClean="0">
                <a:solidFill>
                  <a:schemeClr val="tx1"/>
                </a:solidFill>
                <a:latin typeface="+mn-lt"/>
                <a:ea typeface="+mn-ea"/>
                <a:cs typeface="+mn-cs"/>
              </a:rPr>
              <a:t> The way in which data is collected in a study and characteristics of that data are vital to understanding a research article.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Burns, N., &amp; Grove, S. (2010). </a:t>
            </a:r>
            <a:r>
              <a:rPr lang="en-US" sz="1200" i="1" kern="1200" dirty="0" smtClean="0">
                <a:solidFill>
                  <a:schemeClr val="tx1"/>
                </a:solidFill>
                <a:latin typeface="+mn-lt"/>
                <a:ea typeface="+mn-ea"/>
                <a:cs typeface="+mn-cs"/>
              </a:rPr>
              <a:t>The practice of nursing research: Appraisal,</a:t>
            </a:r>
            <a:r>
              <a:rPr lang="en-US" sz="1200" i="1" kern="1200" baseline="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synthesis, and generation of evidence </a:t>
            </a:r>
            <a:r>
              <a:rPr lang="en-US" sz="1200" kern="1200" dirty="0" smtClean="0">
                <a:solidFill>
                  <a:schemeClr val="tx1"/>
                </a:solidFill>
                <a:latin typeface="+mn-lt"/>
                <a:ea typeface="+mn-ea"/>
                <a:cs typeface="+mn-cs"/>
              </a:rPr>
              <a:t>(6</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Ed.)</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 Louis, MO: Elsevier</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Saunders.</a:t>
            </a:r>
            <a:r>
              <a:rPr lang="en-US" sz="1200" i="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comparing pain associated with intravenous cannulation following intradermal anesthesia by Windle et al. (2006), the data was collected using a modified visual analog scale.  The subjects were told to draw a vertical line on a scale, which read, from 0 to 100 with 0 millimeters recorded as no pain and 100 millimeters recorded as the worst pain.  The point at which the subjects drew their line was then measured in millimeters and the numbers were recorded.  The researchers then compared the levels of pain recorded when using bacteriostatic normal saline versus lidocaine both before cannulation and during cannulation (Windle, et al., 2006).  Another control group received no intradermal anesthesia prior to cannulation and their pain levels were also recorded.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All of the subjects were educated as to the purpose of the study but were blinded to the type of intradermal anesthetic used.  Information was obtained about the subject’s age, gender and race.  Gender was considered separately in the results section of the study when making pain level comparisons.  Results were calculated for men separately from women and then a combined average was also calculated excluding gender as a factor (Windle, et al., 2006).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by Ferrell (2006), the data consisted of narratives written by nurses who were attending a continuing education course regarding end of life care.  The researchers then read the narratives and sections of the documents were categorized and counted.  This data was then summarized within a table showing the various characteristics of reoccurring themes portrayed in the narratives.  These categories in the table separated the accounts reported by the nurses according to the following characteristics: setting (where the incident occurred), conflict (nature of the conflict), those involved in conflict, culture (if it was a factor or not), spiritual issues, disease or patient group, nursing response (feelings generated by situation), and nursing profession’s response (how it affects the profession) (Ferrell, 2006).</a:t>
            </a:r>
            <a:r>
              <a:rPr lang="en-US" sz="1200" kern="1200" baseline="0" dirty="0" smtClean="0">
                <a:solidFill>
                  <a:schemeClr val="tx1"/>
                </a:solidFill>
                <a:latin typeface="+mn-lt"/>
                <a:ea typeface="+mn-ea"/>
                <a:cs typeface="+mn-cs"/>
              </a:rPr>
              <a:t> Synthesizing the findings from any study is an important component in understanding the research overall and being able to use it in practice.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Ferrell, B. (2006). Understanding the moral distress of nurses witnessing medically futile care. </a:t>
            </a:r>
            <a:r>
              <a:rPr lang="en-US" sz="1200" i="1" kern="1200" dirty="0" smtClean="0">
                <a:solidFill>
                  <a:schemeClr val="tx1"/>
                </a:solidFill>
                <a:latin typeface="+mn-lt"/>
                <a:ea typeface="+mn-ea"/>
                <a:cs typeface="+mn-cs"/>
              </a:rPr>
              <a:t>Oncology Nursing Forum, (33)</a:t>
            </a:r>
            <a:r>
              <a:rPr lang="en-US" sz="1200" kern="1200" dirty="0" smtClean="0">
                <a:solidFill>
                  <a:schemeClr val="tx1"/>
                </a:solidFill>
                <a:latin typeface="+mn-lt"/>
                <a:ea typeface="+mn-ea"/>
                <a:cs typeface="+mn-cs"/>
              </a:rPr>
              <a:t>5, 922-930.</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Because the main goal of nursing is to provide a positive patient outcome, and patient outcome is directly related to patient comfort, pain management is a top priority for nurses. IV insertion is one of the most common causes of anxiety in patients entering the hospital for surgery, so some nurses present their patient with an anesthetic before inserting the IV in order to relieve some of that pain and anxiety. Two types of anesthetic were tested on patients, lidocaine and bacteriostatic normal saline (BNS). The least pain reported after IV insertion was by the group that received lidocaine. However, the group receiving BNS reported less pain upon IV insertion than the group that received no anesthetic. The group receiving BNS also reported less pain on anesthetic injection than did the group receiving lidocaine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(Windle et al., 2006, p. 257).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For this study, the research question was to determine the pain difference between three types of cannulation techniques. These techniques included lidocaine, BNS, and no anesthesia. (Windle et al., 2006, p. 252) Because the pain levels during all three </a:t>
            </a:r>
            <a:r>
              <a:rPr lang="en-US" sz="1200" kern="1200" dirty="0" err="1" smtClean="0">
                <a:solidFill>
                  <a:schemeClr val="tx1"/>
                </a:solidFill>
                <a:latin typeface="+mn-lt"/>
                <a:ea typeface="+mn-ea"/>
                <a:cs typeface="+mn-cs"/>
              </a:rPr>
              <a:t>cannulations</a:t>
            </a:r>
            <a:r>
              <a:rPr lang="en-US" sz="1200" kern="1200" dirty="0" smtClean="0">
                <a:solidFill>
                  <a:schemeClr val="tx1"/>
                </a:solidFill>
                <a:latin typeface="+mn-lt"/>
                <a:ea typeface="+mn-ea"/>
                <a:cs typeface="+mn-cs"/>
              </a:rPr>
              <a:t> were discussed in the findings, the researchers were able to answer their research question.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 of bacteriostatic normal saline and lidocaine used as intradermal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anesthesia for the placement of intravenous lines. </a:t>
            </a:r>
            <a:r>
              <a:rPr lang="en-US" sz="1200" i="1" kern="1200" dirty="0" smtClean="0">
                <a:solidFill>
                  <a:schemeClr val="tx1"/>
                </a:solidFill>
                <a:latin typeface="+mn-lt"/>
                <a:ea typeface="+mn-ea"/>
                <a:cs typeface="+mn-cs"/>
              </a:rPr>
              <a:t>Journal of </a:t>
            </a:r>
            <a:r>
              <a:rPr lang="en-US" sz="1200" i="1" kern="1200" dirty="0" err="1" smtClean="0">
                <a:solidFill>
                  <a:schemeClr val="tx1"/>
                </a:solidFill>
                <a:latin typeface="+mn-lt"/>
                <a:ea typeface="+mn-ea"/>
                <a:cs typeface="+mn-cs"/>
              </a:rPr>
              <a:t>PeriAnesthesia</a:t>
            </a:r>
            <a:r>
              <a:rPr lang="en-US" sz="1200" i="1" kern="1200" dirty="0" smtClean="0">
                <a:solidFill>
                  <a:schemeClr val="tx1"/>
                </a:solidFill>
                <a:latin typeface="+mn-lt"/>
                <a:ea typeface="+mn-ea"/>
                <a:cs typeface="+mn-cs"/>
              </a:rPr>
              <a:t> Nursing, 21</a:t>
            </a:r>
            <a:r>
              <a:rPr lang="en-US" sz="1200" kern="1200" dirty="0" smtClean="0">
                <a:solidFill>
                  <a:schemeClr val="tx1"/>
                </a:solidFill>
                <a:latin typeface="+mn-lt"/>
                <a:ea typeface="+mn-ea"/>
                <a:cs typeface="+mn-cs"/>
              </a:rPr>
              <a:t>(4), 251-258.</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E8C38621-22F4-BB46-B092-1631EB2C57BD}" type="datetimeFigureOut">
              <a:rPr lang="en-US" smtClean="0"/>
              <a:pPr/>
              <a:t>6/9/11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69E29E33-B620-47F9-BB04-8846C2A5AFCC}" type="slidenum">
              <a:rPr kumimoji="0" lang="en-US" smtClean="0"/>
              <a:pPr/>
              <a:t>‹#›</a:t>
            </a:fld>
            <a:endParaRPr kumimoji="0"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C38621-22F4-BB46-B092-1631EB2C57BD}" type="datetimeFigureOut">
              <a:rPr lang="en-US" smtClean="0"/>
              <a:pPr/>
              <a:t>6/9/11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C38621-22F4-BB46-B092-1631EB2C57BD}" type="datetimeFigureOut">
              <a:rPr lang="en-US" smtClean="0"/>
              <a:pPr/>
              <a:t>6/9/11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C38621-22F4-BB46-B092-1631EB2C57BD}" type="datetimeFigureOut">
              <a:rPr lang="en-US" smtClean="0"/>
              <a:pPr/>
              <a:t>6/9/11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8C38621-22F4-BB46-B092-1631EB2C57BD}" type="datetimeFigureOut">
              <a:rPr lang="en-US" smtClean="0"/>
              <a:pPr/>
              <a:t>6/9/11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F6132C66-AA2F-3E45-9A88-2696EEBCD3F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C38621-22F4-BB46-B092-1631EB2C57BD}" type="datetimeFigureOut">
              <a:rPr lang="en-US" smtClean="0"/>
              <a:pPr/>
              <a:t>6/9/11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8C38621-22F4-BB46-B092-1631EB2C57BD}" type="datetimeFigureOut">
              <a:rPr lang="en-US" smtClean="0"/>
              <a:pPr/>
              <a:t>6/9/11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8C38621-22F4-BB46-B092-1631EB2C57BD}" type="datetimeFigureOut">
              <a:rPr lang="en-US" smtClean="0"/>
              <a:pPr/>
              <a:t>6/9/11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C38621-22F4-BB46-B092-1631EB2C57BD}" type="datetimeFigureOut">
              <a:rPr lang="en-US" smtClean="0"/>
              <a:pPr/>
              <a:t>6/9/11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C38621-22F4-BB46-B092-1631EB2C57BD}" type="datetimeFigureOut">
              <a:rPr lang="en-US" smtClean="0"/>
              <a:pPr/>
              <a:t>6/9/11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8C38621-22F4-BB46-B092-1631EB2C57BD}" type="datetimeFigureOut">
              <a:rPr lang="en-US" smtClean="0"/>
              <a:pPr/>
              <a:t>6/9/11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8C38621-22F4-BB46-B092-1631EB2C57BD}" type="datetimeFigureOut">
              <a:rPr lang="en-US" smtClean="0"/>
              <a:pPr/>
              <a:t>6/9/11</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6132C66-AA2F-3E45-9A88-2696EEBCD3F4}"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Identifying &amp; Critiquing Research Articles </a:t>
            </a:r>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Kristine Kindelberger, Benjamin Martin, Katherine Korzun, Katherine Kropschot, Lauren Magruder</a:t>
            </a:r>
          </a:p>
          <a:p>
            <a:r>
              <a:rPr lang="en-US" dirty="0" smtClean="0"/>
              <a:t>Lakeview College of Nursing</a:t>
            </a:r>
          </a:p>
          <a:p>
            <a:r>
              <a:rPr lang="en-US" dirty="0" smtClean="0"/>
              <a:t>N302-Nursing Research</a:t>
            </a:r>
          </a:p>
          <a:p>
            <a:r>
              <a:rPr lang="en-US" dirty="0" smtClean="0"/>
              <a:t>Summer, 2011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Study Findings-Windle et al. (2006)</a:t>
            </a:r>
            <a:endParaRPr lang="en-US" dirty="0"/>
          </a:p>
        </p:txBody>
      </p:sp>
      <p:sp>
        <p:nvSpPr>
          <p:cNvPr id="3" name="Content Placeholder 2"/>
          <p:cNvSpPr>
            <a:spLocks noGrp="1"/>
          </p:cNvSpPr>
          <p:nvPr>
            <p:ph idx="1"/>
          </p:nvPr>
        </p:nvSpPr>
        <p:spPr/>
        <p:txBody>
          <a:bodyPr/>
          <a:lstStyle/>
          <a:p>
            <a:r>
              <a:rPr lang="en-US" dirty="0" smtClean="0"/>
              <a:t>Pain management</a:t>
            </a:r>
          </a:p>
          <a:p>
            <a:endParaRPr lang="en-US" dirty="0" smtClean="0"/>
          </a:p>
          <a:p>
            <a:r>
              <a:rPr lang="en-US" dirty="0" smtClean="0"/>
              <a:t>IV insertion anxiety</a:t>
            </a:r>
          </a:p>
          <a:p>
            <a:endParaRPr lang="en-US" dirty="0" smtClean="0"/>
          </a:p>
          <a:p>
            <a:r>
              <a:rPr lang="en-US" dirty="0" smtClean="0"/>
              <a:t>Lidocaine vs. Bacteriostatic Normal Saline (BNS) vs. No Anesthesia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Study Findings-Ferrell (2006)</a:t>
            </a:r>
            <a:endParaRPr lang="en-US" dirty="0"/>
          </a:p>
        </p:txBody>
      </p:sp>
      <p:sp>
        <p:nvSpPr>
          <p:cNvPr id="3" name="Content Placeholder 2"/>
          <p:cNvSpPr>
            <a:spLocks noGrp="1"/>
          </p:cNvSpPr>
          <p:nvPr>
            <p:ph idx="1"/>
          </p:nvPr>
        </p:nvSpPr>
        <p:spPr/>
        <p:txBody>
          <a:bodyPr/>
          <a:lstStyle/>
          <a:p>
            <a:r>
              <a:rPr lang="en-US" dirty="0" smtClean="0"/>
              <a:t>ICU Settings and physician’s decision making</a:t>
            </a:r>
          </a:p>
          <a:p>
            <a:endParaRPr lang="en-US" dirty="0" smtClean="0"/>
          </a:p>
          <a:p>
            <a:r>
              <a:rPr lang="en-US" dirty="0" smtClean="0"/>
              <a:t>Increased attention needed in oncology nursing</a:t>
            </a:r>
          </a:p>
          <a:p>
            <a:endParaRPr lang="en-US" dirty="0" smtClean="0"/>
          </a:p>
          <a:p>
            <a:r>
              <a:rPr lang="en-US" dirty="0" smtClean="0"/>
              <a:t>Denied benefits of palliative care</a:t>
            </a:r>
          </a:p>
          <a:p>
            <a:endParaRPr lang="en-US" dirty="0" smtClean="0"/>
          </a:p>
          <a:p>
            <a:r>
              <a:rPr lang="en-US" dirty="0" smtClean="0"/>
              <a:t>Support for nurses </a:t>
            </a:r>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Conclusions-Windle et al. (2006)</a:t>
            </a:r>
            <a:endParaRPr lang="en-US" dirty="0"/>
          </a:p>
        </p:txBody>
      </p:sp>
      <p:sp>
        <p:nvSpPr>
          <p:cNvPr id="3" name="Content Placeholder 2"/>
          <p:cNvSpPr>
            <a:spLocks noGrp="1"/>
          </p:cNvSpPr>
          <p:nvPr>
            <p:ph idx="1"/>
          </p:nvPr>
        </p:nvSpPr>
        <p:spPr/>
        <p:txBody>
          <a:bodyPr/>
          <a:lstStyle/>
          <a:p>
            <a:r>
              <a:rPr lang="en-US" dirty="0" smtClean="0"/>
              <a:t>Low cost and risk of BNS</a:t>
            </a:r>
          </a:p>
          <a:p>
            <a:endParaRPr lang="en-US" dirty="0" smtClean="0"/>
          </a:p>
          <a:p>
            <a:r>
              <a:rPr lang="en-US" dirty="0" smtClean="0"/>
              <a:t>Improve overall satisfaction and cost-effective quality of care</a:t>
            </a:r>
          </a:p>
          <a:p>
            <a:endParaRPr lang="en-US" dirty="0" smtClean="0"/>
          </a:p>
          <a:p>
            <a:r>
              <a:rPr lang="en-US" dirty="0" smtClean="0"/>
              <a:t>Change in current practice warranted</a:t>
            </a: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Conclusions-Ferrell (2006)</a:t>
            </a:r>
            <a:endParaRPr lang="en-US" dirty="0"/>
          </a:p>
        </p:txBody>
      </p:sp>
      <p:sp>
        <p:nvSpPr>
          <p:cNvPr id="3" name="Content Placeholder 2"/>
          <p:cNvSpPr>
            <a:spLocks noGrp="1"/>
          </p:cNvSpPr>
          <p:nvPr>
            <p:ph idx="1"/>
          </p:nvPr>
        </p:nvSpPr>
        <p:spPr/>
        <p:txBody>
          <a:bodyPr/>
          <a:lstStyle/>
          <a:p>
            <a:r>
              <a:rPr lang="en-US" dirty="0" smtClean="0"/>
              <a:t>Future research </a:t>
            </a:r>
          </a:p>
          <a:p>
            <a:endParaRPr lang="en-US" dirty="0" smtClean="0"/>
          </a:p>
          <a:p>
            <a:r>
              <a:rPr lang="en-US" dirty="0" smtClean="0"/>
              <a:t>Area of priority</a:t>
            </a:r>
          </a:p>
          <a:p>
            <a:endParaRPr lang="en-US" dirty="0" smtClean="0"/>
          </a:p>
          <a:p>
            <a:r>
              <a:rPr lang="en-US" dirty="0" smtClean="0"/>
              <a:t>Oncology nurses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Secondary Sources- Windle et al. (2006)</a:t>
            </a:r>
            <a:endParaRPr lang="en-US" dirty="0"/>
          </a:p>
        </p:txBody>
      </p:sp>
      <p:sp>
        <p:nvSpPr>
          <p:cNvPr id="3" name="Content Placeholder 2"/>
          <p:cNvSpPr>
            <a:spLocks noGrp="1"/>
          </p:cNvSpPr>
          <p:nvPr>
            <p:ph idx="1"/>
          </p:nvPr>
        </p:nvSpPr>
        <p:spPr/>
        <p:txBody>
          <a:bodyPr>
            <a:normAutofit/>
          </a:bodyPr>
          <a:lstStyle/>
          <a:p>
            <a:r>
              <a:rPr lang="en-US" dirty="0" smtClean="0"/>
              <a:t>Goodenough B., Kampel L., Champion G.D., et al. (1997). An investigation of the placebo effect and age-related factors in the report of needle pain from venipuncture in children. </a:t>
            </a:r>
          </a:p>
          <a:p>
            <a:r>
              <a:rPr lang="en-US" dirty="0" err="1" smtClean="0"/>
              <a:t>Kleiber</a:t>
            </a:r>
            <a:r>
              <a:rPr lang="en-US" dirty="0" smtClean="0"/>
              <a:t> C., Sorenson M., Whiteside K., et al. (2002). Topical anesthetics for intravenous insertion in children: A randomized equivalency study.</a:t>
            </a:r>
          </a:p>
          <a:p>
            <a:pPr lvl="0"/>
            <a:r>
              <a:rPr lang="en-US" dirty="0" err="1" smtClean="0"/>
              <a:t>Soysal</a:t>
            </a:r>
            <a:r>
              <a:rPr lang="en-US" dirty="0" smtClean="0"/>
              <a:t> S., </a:t>
            </a:r>
            <a:r>
              <a:rPr lang="en-US" dirty="0" err="1" smtClean="0"/>
              <a:t>Topacoglu</a:t>
            </a:r>
            <a:r>
              <a:rPr lang="en-US" dirty="0" smtClean="0"/>
              <a:t> H., </a:t>
            </a:r>
            <a:r>
              <a:rPr lang="en-US" dirty="0" err="1" smtClean="0"/>
              <a:t>Karcioglu</a:t>
            </a:r>
            <a:r>
              <a:rPr lang="en-US" dirty="0" smtClean="0"/>
              <a:t> O., et al. (2005). Factors affecting pain in intravenous catheter placement.</a:t>
            </a:r>
          </a:p>
          <a:p>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Secondary Sources-Ferrell (2006)</a:t>
            </a:r>
            <a:endParaRPr lang="en-US" dirty="0"/>
          </a:p>
        </p:txBody>
      </p:sp>
      <p:sp>
        <p:nvSpPr>
          <p:cNvPr id="3" name="Content Placeholder 2"/>
          <p:cNvSpPr>
            <a:spLocks noGrp="1"/>
          </p:cNvSpPr>
          <p:nvPr>
            <p:ph idx="1"/>
          </p:nvPr>
        </p:nvSpPr>
        <p:spPr/>
        <p:txBody>
          <a:bodyPr>
            <a:normAutofit fontScale="92500" lnSpcReduction="10000"/>
          </a:bodyPr>
          <a:lstStyle/>
          <a:p>
            <a:pPr lvl="0"/>
            <a:endParaRPr lang="en-US" dirty="0" smtClean="0"/>
          </a:p>
          <a:p>
            <a:pPr lvl="0"/>
            <a:r>
              <a:rPr lang="en-US" dirty="0" smtClean="0"/>
              <a:t>Ahrens, T., Yancey, V., &amp; Kollef, M. (2003). Improving family communications- at the end of life: Implications for length of stay in the intensive care unit and resource use. </a:t>
            </a:r>
            <a:r>
              <a:rPr lang="en-US" i="1" dirty="0" smtClean="0"/>
              <a:t>American Journal of Critical Care, 12, 317–323.</a:t>
            </a:r>
            <a:endParaRPr lang="en-US" dirty="0" smtClean="0"/>
          </a:p>
          <a:p>
            <a:pPr lvl="0"/>
            <a:r>
              <a:rPr lang="en-US" dirty="0" smtClean="0"/>
              <a:t>Daly, B.J. (1994). Futility. </a:t>
            </a:r>
            <a:r>
              <a:rPr lang="en-US" i="1" dirty="0" smtClean="0"/>
              <a:t>AACN Clinical Issues in Critical Care Nursing,5, 77–85.</a:t>
            </a:r>
            <a:endParaRPr lang="en-US" dirty="0" smtClean="0"/>
          </a:p>
          <a:p>
            <a:r>
              <a:rPr lang="en-US" dirty="0" smtClean="0"/>
              <a:t>Farley, M. (2002). </a:t>
            </a:r>
            <a:r>
              <a:rPr lang="en-US" i="1" dirty="0" smtClean="0"/>
              <a:t>Compassionate respect. A feminist approach to medical ethics and other questions. Mahwah, NJ: Paulist Press.</a:t>
            </a:r>
          </a:p>
          <a:p>
            <a:r>
              <a:rPr lang="en-US" dirty="0" smtClean="0"/>
              <a:t>Farley, W. (1990). </a:t>
            </a:r>
            <a:r>
              <a:rPr lang="en-US" i="1" dirty="0" smtClean="0"/>
              <a:t>Tragic vision and divine compassion: A contemporary theodicy. Louisville, KY: West Minster/John Knox Press.</a:t>
            </a:r>
            <a:endParaRPr lang="en-US" dirty="0" smtClean="0"/>
          </a:p>
          <a:p>
            <a:pPr lvl="0"/>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Relevance to Nursing Pracitce-Windle et al. (2006)</a:t>
            </a:r>
            <a:endParaRPr lang="en-US" dirty="0"/>
          </a:p>
        </p:txBody>
      </p:sp>
      <p:sp>
        <p:nvSpPr>
          <p:cNvPr id="3" name="Content Placeholder 2"/>
          <p:cNvSpPr>
            <a:spLocks noGrp="1"/>
          </p:cNvSpPr>
          <p:nvPr>
            <p:ph idx="1"/>
          </p:nvPr>
        </p:nvSpPr>
        <p:spPr/>
        <p:txBody>
          <a:bodyPr/>
          <a:lstStyle/>
          <a:p>
            <a:r>
              <a:rPr lang="en-US" dirty="0" smtClean="0"/>
              <a:t>Becoming aware of evidence based practice </a:t>
            </a:r>
          </a:p>
          <a:p>
            <a:endParaRPr lang="en-US" dirty="0" smtClean="0"/>
          </a:p>
          <a:p>
            <a:r>
              <a:rPr lang="en-US" dirty="0" smtClean="0"/>
              <a:t>Future IV cannula insertion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Relevance to Nursing Practice-Ferrell (2006)</a:t>
            </a:r>
            <a:endParaRPr lang="en-US" dirty="0"/>
          </a:p>
        </p:txBody>
      </p:sp>
      <p:sp>
        <p:nvSpPr>
          <p:cNvPr id="3" name="Content Placeholder 2"/>
          <p:cNvSpPr>
            <a:spLocks noGrp="1"/>
          </p:cNvSpPr>
          <p:nvPr>
            <p:ph idx="1"/>
          </p:nvPr>
        </p:nvSpPr>
        <p:spPr/>
        <p:txBody>
          <a:bodyPr/>
          <a:lstStyle/>
          <a:p>
            <a:r>
              <a:rPr lang="en-US" dirty="0" smtClean="0"/>
              <a:t>Understanding the concept of moral distress</a:t>
            </a:r>
          </a:p>
          <a:p>
            <a:endParaRPr lang="en-US" dirty="0" smtClean="0"/>
          </a:p>
          <a:p>
            <a:r>
              <a:rPr lang="en-US" dirty="0" smtClean="0"/>
              <a:t>Theological Issues</a:t>
            </a:r>
          </a:p>
          <a:p>
            <a:endParaRPr lang="en-US" dirty="0" smtClean="0"/>
          </a:p>
          <a:p>
            <a:r>
              <a:rPr lang="en-US" dirty="0" smtClean="0"/>
              <a:t>Overall Compassion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a:t>
            </a:r>
            <a:endParaRPr lang="en-US" dirty="0"/>
          </a:p>
        </p:txBody>
      </p:sp>
      <p:sp>
        <p:nvSpPr>
          <p:cNvPr id="3" name="Content Placeholder 2"/>
          <p:cNvSpPr>
            <a:spLocks noGrp="1"/>
          </p:cNvSpPr>
          <p:nvPr>
            <p:ph idx="1"/>
          </p:nvPr>
        </p:nvSpPr>
        <p:spPr/>
        <p:txBody>
          <a:bodyPr>
            <a:normAutofit lnSpcReduction="10000"/>
          </a:bodyPr>
          <a:lstStyle/>
          <a:p>
            <a:r>
              <a:rPr lang="en-US" dirty="0" smtClean="0"/>
              <a:t>Windle: </a:t>
            </a:r>
          </a:p>
          <a:p>
            <a:pPr lvl="1"/>
            <a:r>
              <a:rPr lang="en-US" dirty="0" smtClean="0"/>
              <a:t>Subjects counseled in relation to the study</a:t>
            </a:r>
          </a:p>
          <a:p>
            <a:pPr lvl="1"/>
            <a:r>
              <a:rPr lang="en-US" dirty="0" smtClean="0"/>
              <a:t>Informed consent obtained</a:t>
            </a:r>
          </a:p>
          <a:p>
            <a:pPr lvl="1"/>
            <a:r>
              <a:rPr lang="en-US" dirty="0" smtClean="0"/>
              <a:t>Counseling helps the individuals make their decision based on essential information</a:t>
            </a:r>
          </a:p>
          <a:p>
            <a:pPr lvl="1"/>
            <a:r>
              <a:rPr lang="en-US" dirty="0" smtClean="0"/>
              <a:t>Informed consent and sample size seem sufficient</a:t>
            </a:r>
          </a:p>
          <a:p>
            <a:r>
              <a:rPr lang="en-US" dirty="0" smtClean="0"/>
              <a:t>Ferrell:</a:t>
            </a:r>
          </a:p>
          <a:p>
            <a:pPr lvl="1"/>
            <a:r>
              <a:rPr lang="en-US" dirty="0" smtClean="0"/>
              <a:t>Subjects had the choice to volunteer to write narratives </a:t>
            </a:r>
          </a:p>
          <a:p>
            <a:pPr lvl="1"/>
            <a:r>
              <a:rPr lang="en-US" dirty="0" smtClean="0"/>
              <a:t>No informed consent was signed </a:t>
            </a:r>
          </a:p>
          <a:p>
            <a:pPr lvl="1"/>
            <a:r>
              <a:rPr lang="en-US" dirty="0" smtClean="0"/>
              <a:t>Informed consent is insufficient, but sample size is sufficient </a:t>
            </a:r>
          </a:p>
          <a:p>
            <a:pPr lvl="1"/>
            <a:endParaRPr lang="en-US" dirty="0"/>
          </a:p>
        </p:txBody>
      </p:sp>
      <p:sp>
        <p:nvSpPr>
          <p:cNvPr id="4" name="TextBox 3"/>
          <p:cNvSpPr txBox="1"/>
          <p:nvPr/>
        </p:nvSpPr>
        <p:spPr>
          <a:xfrm>
            <a:off x="2505086" y="1983036"/>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Methodologies-Windle et al. (2006)</a:t>
            </a:r>
            <a:endParaRPr lang="en-US" dirty="0"/>
          </a:p>
        </p:txBody>
      </p:sp>
      <p:sp>
        <p:nvSpPr>
          <p:cNvPr id="3" name="Content Placeholder 2"/>
          <p:cNvSpPr>
            <a:spLocks noGrp="1"/>
          </p:cNvSpPr>
          <p:nvPr>
            <p:ph idx="1"/>
          </p:nvPr>
        </p:nvSpPr>
        <p:spPr/>
        <p:txBody>
          <a:bodyPr/>
          <a:lstStyle/>
          <a:p>
            <a:r>
              <a:rPr lang="en-US" dirty="0" smtClean="0"/>
              <a:t>Quantitative Study</a:t>
            </a:r>
          </a:p>
          <a:p>
            <a:r>
              <a:rPr lang="en-US" dirty="0" smtClean="0"/>
              <a:t>Objective, formal, systematic process, the study was outlined and very well organized </a:t>
            </a:r>
          </a:p>
          <a:p>
            <a:r>
              <a:rPr lang="en-US" dirty="0" smtClean="0"/>
              <a:t>A control group was used to compare against the effects of the bacteriostatic normal saline, and lidocaine</a:t>
            </a:r>
          </a:p>
          <a:p>
            <a:r>
              <a:rPr lang="en-US" dirty="0" smtClean="0"/>
              <a:t>Numerical data was involved with rating the patients pain, and for calculation of data</a:t>
            </a:r>
          </a:p>
          <a:p>
            <a:r>
              <a:rPr lang="en-US" dirty="0" smtClean="0"/>
              <a:t>Factorial design was used</a:t>
            </a:r>
          </a:p>
          <a:p>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lstStyle/>
          <a:p>
            <a:r>
              <a:rPr lang="en-US" dirty="0" smtClean="0"/>
              <a:t>Identify the components of a qualitative and quantitative research article</a:t>
            </a:r>
          </a:p>
          <a:p>
            <a:r>
              <a:rPr lang="en-US" dirty="0" smtClean="0"/>
              <a:t>Critique the value of the assigned articles to the nursing profession</a:t>
            </a:r>
          </a:p>
          <a:p>
            <a:r>
              <a:rPr lang="en-US" dirty="0" smtClean="0"/>
              <a:t>Identify the informed consent process used in each article</a:t>
            </a:r>
          </a:p>
          <a:p>
            <a:r>
              <a:rPr lang="en-US" dirty="0" smtClean="0"/>
              <a:t>Compare the methodologies of a quantitative and a qualitative research article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Methodologies- Ferrell (2006)</a:t>
            </a:r>
            <a:endParaRPr lang="en-US" dirty="0"/>
          </a:p>
        </p:txBody>
      </p:sp>
      <p:sp>
        <p:nvSpPr>
          <p:cNvPr id="3" name="Content Placeholder 2"/>
          <p:cNvSpPr>
            <a:spLocks noGrp="1"/>
          </p:cNvSpPr>
          <p:nvPr>
            <p:ph idx="1"/>
          </p:nvPr>
        </p:nvSpPr>
        <p:spPr/>
        <p:txBody>
          <a:bodyPr/>
          <a:lstStyle/>
          <a:p>
            <a:r>
              <a:rPr lang="en-US" dirty="0" smtClean="0"/>
              <a:t>Qualitative Study</a:t>
            </a:r>
          </a:p>
          <a:p>
            <a:r>
              <a:rPr lang="en-US" dirty="0" smtClean="0"/>
              <a:t>Subjective, individuals submitted discussions of their experiences</a:t>
            </a:r>
          </a:p>
          <a:p>
            <a:r>
              <a:rPr lang="en-US" dirty="0" smtClean="0"/>
              <a:t>Narrative analysis was used to evaluate the discussions </a:t>
            </a:r>
          </a:p>
          <a:p>
            <a:r>
              <a:rPr lang="en-US" dirty="0" smtClean="0"/>
              <a:t>No control group was used</a:t>
            </a:r>
          </a:p>
          <a:p>
            <a:r>
              <a:rPr lang="en-US" dirty="0" smtClean="0"/>
              <a:t>Research is broad, many differing characteristics in each discussion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wrap="square">
            <a:normAutofit fontScale="25000" lnSpcReduction="20000"/>
          </a:bodyPr>
          <a:lstStyle/>
          <a:p>
            <a:pPr>
              <a:buNone/>
            </a:pPr>
            <a:endParaRPr lang="en-US" sz="7200" dirty="0" smtClean="0"/>
          </a:p>
          <a:p>
            <a:pPr>
              <a:buNone/>
            </a:pPr>
            <a:r>
              <a:rPr lang="en-US" sz="6400" dirty="0" smtClean="0"/>
              <a:t>Ahrens, T., Yancey, V., &amp; </a:t>
            </a:r>
            <a:r>
              <a:rPr lang="en-US" sz="6400" dirty="0" err="1" smtClean="0"/>
              <a:t>Kollef</a:t>
            </a:r>
            <a:r>
              <a:rPr lang="en-US" sz="6400" dirty="0" smtClean="0"/>
              <a:t>, M. (2003). Improving family communications at the </a:t>
            </a:r>
          </a:p>
          <a:p>
            <a:pPr>
              <a:buNone/>
            </a:pPr>
            <a:r>
              <a:rPr lang="en-US" sz="6400" dirty="0" smtClean="0"/>
              <a:t>	</a:t>
            </a:r>
          </a:p>
          <a:p>
            <a:pPr>
              <a:buNone/>
            </a:pPr>
            <a:r>
              <a:rPr lang="en-US" sz="6400" dirty="0" smtClean="0"/>
              <a:t>	end of life: Implications for length of stay in the intensive care unit and resource </a:t>
            </a:r>
          </a:p>
          <a:p>
            <a:pPr>
              <a:buNone/>
            </a:pPr>
            <a:r>
              <a:rPr lang="en-US" sz="6400" dirty="0" smtClean="0"/>
              <a:t>	</a:t>
            </a:r>
          </a:p>
          <a:p>
            <a:pPr>
              <a:buNone/>
            </a:pPr>
            <a:r>
              <a:rPr lang="en-US" sz="6400" dirty="0" smtClean="0"/>
              <a:t>	use. </a:t>
            </a:r>
            <a:r>
              <a:rPr lang="en-US" sz="6400" i="1" dirty="0" smtClean="0"/>
              <a:t>American Journal of Critical Care, 12, 317–323.</a:t>
            </a:r>
            <a:endParaRPr lang="en-US" sz="6400" dirty="0" smtClean="0"/>
          </a:p>
          <a:p>
            <a:pPr>
              <a:buNone/>
            </a:pPr>
            <a:endParaRPr lang="en-US" sz="6400" dirty="0" smtClean="0"/>
          </a:p>
          <a:p>
            <a:pPr>
              <a:buNone/>
            </a:pPr>
            <a:r>
              <a:rPr lang="en-US" sz="6400" dirty="0" smtClean="0"/>
              <a:t>Burns, N., &amp; Grove, S. (2010). </a:t>
            </a:r>
            <a:r>
              <a:rPr lang="en-US" sz="6400" i="1" dirty="0" smtClean="0"/>
              <a:t>The practice of nursing research: Appraisal, synthesis, and </a:t>
            </a:r>
          </a:p>
          <a:p>
            <a:pPr>
              <a:buNone/>
            </a:pPr>
            <a:endParaRPr lang="en-US" sz="6400" i="1" dirty="0" smtClean="0"/>
          </a:p>
          <a:p>
            <a:pPr>
              <a:buNone/>
            </a:pPr>
            <a:r>
              <a:rPr lang="en-US" sz="6400" i="1" dirty="0" smtClean="0"/>
              <a:t>	generation of evidence </a:t>
            </a:r>
            <a:r>
              <a:rPr lang="en-US" sz="6400" dirty="0" smtClean="0"/>
              <a:t>(6</a:t>
            </a:r>
            <a:r>
              <a:rPr lang="en-US" sz="6400" baseline="30000" dirty="0" smtClean="0"/>
              <a:t>th</a:t>
            </a:r>
            <a:r>
              <a:rPr lang="en-US" sz="6400" dirty="0" smtClean="0"/>
              <a:t> Ed.)</a:t>
            </a:r>
            <a:r>
              <a:rPr lang="en-US" sz="6400" i="1" dirty="0" smtClean="0"/>
              <a:t>. </a:t>
            </a:r>
            <a:r>
              <a:rPr lang="en-US" sz="6400" dirty="0" smtClean="0"/>
              <a:t>St. Louis, MO: Elsevier Saunders.</a:t>
            </a:r>
            <a:r>
              <a:rPr lang="en-US" sz="6400" i="1" dirty="0" smtClean="0"/>
              <a:t>    </a:t>
            </a:r>
            <a:endParaRPr lang="en-US" sz="6400" dirty="0" smtClean="0"/>
          </a:p>
          <a:p>
            <a:pPr>
              <a:buNone/>
            </a:pPr>
            <a:endParaRPr lang="en-US" sz="6400" dirty="0" smtClean="0"/>
          </a:p>
          <a:p>
            <a:pPr>
              <a:buNone/>
            </a:pPr>
            <a:r>
              <a:rPr lang="en-US" sz="6400" dirty="0" smtClean="0"/>
              <a:t>Daly, B.J. (1994). Futility. </a:t>
            </a:r>
            <a:r>
              <a:rPr lang="en-US" sz="6400" i="1" dirty="0" smtClean="0"/>
              <a:t>AACN Clinical Issues in Critical Care Nursing,5, 77–85.</a:t>
            </a:r>
          </a:p>
          <a:p>
            <a:pPr>
              <a:buNone/>
            </a:pPr>
            <a:endParaRPr lang="en-US" sz="7200" i="1" dirty="0" smtClean="0"/>
          </a:p>
          <a:p>
            <a:pPr>
              <a:buNone/>
            </a:pPr>
            <a:r>
              <a:rPr lang="en-US" sz="6400" dirty="0" smtClean="0"/>
              <a:t>Farley, M. (2002). </a:t>
            </a:r>
            <a:r>
              <a:rPr lang="en-US" sz="6400" i="1" dirty="0" smtClean="0"/>
              <a:t>Compassionate respect. A feminist approach to medical ethics and other questions. </a:t>
            </a:r>
            <a:r>
              <a:rPr lang="en-US" sz="6400" dirty="0" smtClean="0"/>
              <a:t>Mahwah, </a:t>
            </a:r>
          </a:p>
          <a:p>
            <a:pPr>
              <a:buNone/>
            </a:pPr>
            <a:endParaRPr lang="en-US" sz="6400" dirty="0" smtClean="0"/>
          </a:p>
          <a:p>
            <a:pPr>
              <a:buNone/>
            </a:pPr>
            <a:r>
              <a:rPr lang="en-US" sz="6400" dirty="0" smtClean="0"/>
              <a:t>	NJ: </a:t>
            </a:r>
            <a:r>
              <a:rPr lang="en-US" sz="6400" dirty="0" err="1" smtClean="0"/>
              <a:t>Paulist</a:t>
            </a:r>
            <a:r>
              <a:rPr lang="en-US" sz="6400" dirty="0" smtClean="0"/>
              <a:t> Press.</a:t>
            </a:r>
          </a:p>
          <a:p>
            <a:pPr>
              <a:buNone/>
            </a:pPr>
            <a:endParaRPr lang="en-US" sz="7200" dirty="0" smtClean="0"/>
          </a:p>
          <a:p>
            <a:pPr>
              <a:buNone/>
            </a:pPr>
            <a:r>
              <a:rPr lang="en-US" sz="7200" dirty="0" smtClean="0"/>
              <a:t> </a:t>
            </a:r>
          </a:p>
          <a:p>
            <a:pPr>
              <a:spcAft>
                <a:spcPts val="600"/>
              </a:spcAft>
              <a:buNone/>
            </a:pPr>
            <a:r>
              <a:rPr lang="en-US" i="1" dirty="0" smtClean="0"/>
              <a:t>   </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a:bodyPr>
          <a:lstStyle/>
          <a:p>
            <a:pPr>
              <a:buNone/>
            </a:pPr>
            <a:r>
              <a:rPr lang="en-US" sz="1600" dirty="0" smtClean="0"/>
              <a:t>Farley, W. (1990). </a:t>
            </a:r>
            <a:r>
              <a:rPr lang="en-US" sz="1600" i="1" dirty="0" smtClean="0"/>
              <a:t>Tragic vision and divine compassion: A contemporary theodicy. </a:t>
            </a:r>
            <a:r>
              <a:rPr lang="en-US" sz="1600" dirty="0" smtClean="0"/>
              <a:t>Louisville, KY: West </a:t>
            </a:r>
          </a:p>
          <a:p>
            <a:pPr>
              <a:buNone/>
            </a:pPr>
            <a:endParaRPr lang="en-US" sz="1600" dirty="0" smtClean="0"/>
          </a:p>
          <a:p>
            <a:pPr>
              <a:buNone/>
            </a:pPr>
            <a:r>
              <a:rPr lang="en-US" sz="1600" dirty="0" smtClean="0"/>
              <a:t>	Minster/John Knox Press.</a:t>
            </a:r>
          </a:p>
          <a:p>
            <a:pPr>
              <a:buNone/>
            </a:pPr>
            <a:endParaRPr lang="en-US" sz="1600" dirty="0" smtClean="0"/>
          </a:p>
          <a:p>
            <a:pPr>
              <a:buNone/>
            </a:pPr>
            <a:r>
              <a:rPr lang="en-US" sz="1600" dirty="0" smtClean="0"/>
              <a:t>Ferrell, B. (2006). Understanding the moral distress of nurses witnessing medically futile care. </a:t>
            </a:r>
          </a:p>
          <a:p>
            <a:pPr>
              <a:buNone/>
            </a:pPr>
            <a:r>
              <a:rPr lang="en-US" sz="1600" i="1" dirty="0" smtClean="0"/>
              <a:t>	</a:t>
            </a:r>
          </a:p>
          <a:p>
            <a:pPr>
              <a:buNone/>
            </a:pPr>
            <a:r>
              <a:rPr lang="en-US" sz="1600" i="1" dirty="0" smtClean="0"/>
              <a:t>	Oncology Nursing Forum, (33)</a:t>
            </a:r>
            <a:r>
              <a:rPr lang="en-US" sz="1600" dirty="0" smtClean="0"/>
              <a:t>5, 922-930.</a:t>
            </a:r>
          </a:p>
          <a:p>
            <a:pPr>
              <a:buNone/>
            </a:pPr>
            <a:endParaRPr lang="en-US" sz="1600" dirty="0" smtClean="0"/>
          </a:p>
          <a:p>
            <a:pPr>
              <a:buNone/>
            </a:pPr>
            <a:r>
              <a:rPr lang="en-US" sz="1600" dirty="0" smtClean="0"/>
              <a:t>Goodenough B, Kampel L, Champion GD, et al. (1997). An investigation of the placebo effect </a:t>
            </a:r>
          </a:p>
          <a:p>
            <a:pPr>
              <a:buNone/>
            </a:pPr>
            <a:endParaRPr lang="en-US" sz="1600" dirty="0" smtClean="0"/>
          </a:p>
          <a:p>
            <a:pPr>
              <a:buNone/>
            </a:pPr>
            <a:r>
              <a:rPr lang="en-US" sz="1600" dirty="0" smtClean="0"/>
              <a:t>	and age-related factors in the report of needle pain from </a:t>
            </a:r>
            <a:r>
              <a:rPr lang="en-US" sz="1600" dirty="0" err="1" smtClean="0"/>
              <a:t>venipuncture</a:t>
            </a:r>
            <a:r>
              <a:rPr lang="en-US" sz="1600" dirty="0" smtClean="0"/>
              <a:t> in children. </a:t>
            </a:r>
            <a:r>
              <a:rPr lang="en-US" sz="1600" i="1" dirty="0" smtClean="0"/>
              <a:t>Pain, 72, </a:t>
            </a:r>
          </a:p>
          <a:p>
            <a:pPr>
              <a:buNone/>
            </a:pPr>
            <a:endParaRPr lang="en-US" sz="1600" i="1" dirty="0" smtClean="0"/>
          </a:p>
          <a:p>
            <a:pPr>
              <a:buNone/>
            </a:pPr>
            <a:r>
              <a:rPr lang="en-US" sz="1600" i="1" dirty="0" smtClean="0"/>
              <a:t>	</a:t>
            </a:r>
            <a:r>
              <a:rPr lang="en-US" sz="1600" dirty="0" smtClean="0"/>
              <a:t>383-389.</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pPr>
              <a:buNone/>
            </a:pPr>
            <a:r>
              <a:rPr lang="en-US" sz="1600" dirty="0" err="1" smtClean="0"/>
              <a:t>Kleiber</a:t>
            </a:r>
            <a:r>
              <a:rPr lang="en-US" sz="1600" dirty="0" smtClean="0"/>
              <a:t> C., Sorenson M., Whiteside K., et al. (2002). Topical anesthetics for intravenous insertion </a:t>
            </a:r>
          </a:p>
          <a:p>
            <a:pPr>
              <a:buNone/>
            </a:pPr>
            <a:r>
              <a:rPr lang="en-US" sz="1600" dirty="0" smtClean="0"/>
              <a:t>	</a:t>
            </a:r>
          </a:p>
          <a:p>
            <a:pPr>
              <a:buNone/>
            </a:pPr>
            <a:r>
              <a:rPr lang="en-US" sz="1600" dirty="0" smtClean="0"/>
              <a:t>	in children: A randomized equivalency study. </a:t>
            </a:r>
            <a:r>
              <a:rPr lang="en-US" sz="1600" i="1" dirty="0" smtClean="0"/>
              <a:t>Pediatrics, 110</a:t>
            </a:r>
            <a:r>
              <a:rPr lang="en-US" sz="1600" dirty="0" smtClean="0"/>
              <a:t>,758-761.</a:t>
            </a:r>
          </a:p>
          <a:p>
            <a:pPr>
              <a:buNone/>
            </a:pPr>
            <a:endParaRPr lang="en-US" sz="1600" dirty="0" smtClean="0"/>
          </a:p>
          <a:p>
            <a:pPr>
              <a:buNone/>
            </a:pPr>
            <a:r>
              <a:rPr lang="en-US" sz="1600" dirty="0" err="1" smtClean="0"/>
              <a:t>Soysal</a:t>
            </a:r>
            <a:r>
              <a:rPr lang="en-US" sz="1600" dirty="0" smtClean="0"/>
              <a:t> S., </a:t>
            </a:r>
            <a:r>
              <a:rPr lang="en-US" sz="1600" dirty="0" err="1" smtClean="0"/>
              <a:t>Topacoglu</a:t>
            </a:r>
            <a:r>
              <a:rPr lang="en-US" sz="1600" dirty="0" smtClean="0"/>
              <a:t> H., </a:t>
            </a:r>
            <a:r>
              <a:rPr lang="en-US" sz="1600" dirty="0" err="1" smtClean="0"/>
              <a:t>Karcioglu</a:t>
            </a:r>
            <a:r>
              <a:rPr lang="en-US" sz="1600" dirty="0" smtClean="0"/>
              <a:t> O., et al. (2005). Factors affecting pain in intravenous </a:t>
            </a:r>
          </a:p>
          <a:p>
            <a:pPr>
              <a:buNone/>
            </a:pPr>
            <a:endParaRPr lang="en-US" sz="1600" dirty="0" smtClean="0"/>
          </a:p>
          <a:p>
            <a:pPr>
              <a:buNone/>
            </a:pPr>
            <a:r>
              <a:rPr lang="en-US" sz="1600" dirty="0" smtClean="0"/>
              <a:t>	catheter placement. </a:t>
            </a:r>
            <a:r>
              <a:rPr lang="en-US" sz="1600" i="1" dirty="0" smtClean="0"/>
              <a:t>Intern J </a:t>
            </a:r>
            <a:r>
              <a:rPr lang="en-US" sz="1600" i="1" dirty="0" err="1" smtClean="0"/>
              <a:t>Clin</a:t>
            </a:r>
            <a:r>
              <a:rPr lang="en-US" sz="1600" i="1" dirty="0" smtClean="0"/>
              <a:t> </a:t>
            </a:r>
            <a:r>
              <a:rPr lang="en-US" sz="1600" i="1" dirty="0" err="1" smtClean="0"/>
              <a:t>Pract</a:t>
            </a:r>
            <a:r>
              <a:rPr lang="en-US" sz="1600" dirty="0" smtClean="0"/>
              <a:t>. </a:t>
            </a:r>
            <a:r>
              <a:rPr lang="en-US" sz="1600" i="1" dirty="0" smtClean="0"/>
              <a:t>59, </a:t>
            </a:r>
            <a:r>
              <a:rPr lang="en-US" sz="1600" dirty="0" smtClean="0"/>
              <a:t>276-280.</a:t>
            </a:r>
          </a:p>
          <a:p>
            <a:pPr>
              <a:buNone/>
            </a:pPr>
            <a:endParaRPr lang="en-US" sz="1600" dirty="0" smtClean="0"/>
          </a:p>
          <a:p>
            <a:pPr>
              <a:buNone/>
            </a:pPr>
            <a:r>
              <a:rPr lang="en-US" sz="1600" dirty="0" smtClean="0"/>
              <a:t>Windle, P., Kwan, M., Warwick, H., </a:t>
            </a:r>
            <a:r>
              <a:rPr lang="en-US" sz="1600" dirty="0" err="1" smtClean="0"/>
              <a:t>Sibayan</a:t>
            </a:r>
            <a:r>
              <a:rPr lang="en-US" sz="1600" dirty="0" smtClean="0"/>
              <a:t>, A., Espiritu, C., &amp; </a:t>
            </a:r>
            <a:r>
              <a:rPr lang="en-US" sz="1600" dirty="0" err="1" smtClean="0"/>
              <a:t>Vergara</a:t>
            </a:r>
            <a:r>
              <a:rPr lang="en-US" sz="1600" dirty="0" smtClean="0"/>
              <a:t>, J. (2006). Comparison </a:t>
            </a:r>
          </a:p>
          <a:p>
            <a:pPr>
              <a:buNone/>
            </a:pPr>
            <a:r>
              <a:rPr lang="en-US" sz="1600" dirty="0" smtClean="0"/>
              <a:t>	</a:t>
            </a:r>
          </a:p>
          <a:p>
            <a:pPr>
              <a:buNone/>
            </a:pPr>
            <a:r>
              <a:rPr lang="en-US" sz="1600" dirty="0" smtClean="0"/>
              <a:t>	of bacteriostatic normal saline and lidocaine used as intradermal anesthesia for the </a:t>
            </a:r>
          </a:p>
          <a:p>
            <a:pPr>
              <a:buNone/>
            </a:pPr>
            <a:endParaRPr lang="en-US" sz="1600" dirty="0" smtClean="0"/>
          </a:p>
          <a:p>
            <a:pPr>
              <a:buNone/>
            </a:pPr>
            <a:r>
              <a:rPr lang="en-US" sz="1600" dirty="0" smtClean="0"/>
              <a:t>	placement of intravenous lines. </a:t>
            </a:r>
            <a:r>
              <a:rPr lang="en-US" sz="1600" i="1" dirty="0" smtClean="0"/>
              <a:t>Journal of </a:t>
            </a:r>
            <a:r>
              <a:rPr lang="en-US" sz="1600" i="1" dirty="0" err="1" smtClean="0"/>
              <a:t>PeriAnesthesia</a:t>
            </a:r>
            <a:r>
              <a:rPr lang="en-US" sz="1600" i="1" dirty="0" smtClean="0"/>
              <a:t> Nursing, 21</a:t>
            </a:r>
            <a:r>
              <a:rPr lang="en-US" sz="1600" dirty="0" smtClean="0"/>
              <a:t>(4), 251-258.</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Addressed </a:t>
            </a:r>
            <a:endParaRPr lang="en-US" dirty="0"/>
          </a:p>
        </p:txBody>
      </p:sp>
      <p:sp>
        <p:nvSpPr>
          <p:cNvPr id="3" name="Content Placeholder 2"/>
          <p:cNvSpPr>
            <a:spLocks noGrp="1"/>
          </p:cNvSpPr>
          <p:nvPr>
            <p:ph idx="1"/>
          </p:nvPr>
        </p:nvSpPr>
        <p:spPr/>
        <p:txBody>
          <a:bodyPr/>
          <a:lstStyle/>
          <a:p>
            <a:r>
              <a:rPr lang="en-US" dirty="0" smtClean="0"/>
              <a:t>Windle: Addresses pain associated with intravenous (IV insertions) </a:t>
            </a:r>
          </a:p>
          <a:p>
            <a:pPr lvl="1"/>
            <a:r>
              <a:rPr lang="en-US" dirty="0" smtClean="0"/>
              <a:t>The study proposes and researches possible solutions of using lidocaine or bacteriostatic normal saline to minimize patient pain before IV insertion</a:t>
            </a:r>
          </a:p>
          <a:p>
            <a:r>
              <a:rPr lang="en-US" dirty="0" smtClean="0"/>
              <a:t>Ferrell: Concentrates on issues of moral distress of nurses when providing futile care</a:t>
            </a:r>
          </a:p>
          <a:p>
            <a:pPr lvl="1"/>
            <a:r>
              <a:rPr lang="en-US" dirty="0" smtClean="0"/>
              <a:t>The study allows a discussion of differing experiences, and touches on a need for support for nurses in moral distress </a:t>
            </a:r>
          </a:p>
        </p:txBody>
      </p:sp>
      <p:sp>
        <p:nvSpPr>
          <p:cNvPr id="4" name="TextBox 3"/>
          <p:cNvSpPr txBox="1"/>
          <p:nvPr/>
        </p:nvSpPr>
        <p:spPr>
          <a:xfrm>
            <a:off x="1339525" y="4366159"/>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Research Study Variables</a:t>
            </a:r>
            <a:endParaRPr lang="en-US" dirty="0"/>
          </a:p>
        </p:txBody>
      </p:sp>
      <p:sp>
        <p:nvSpPr>
          <p:cNvPr id="3" name="Content Placeholder 2"/>
          <p:cNvSpPr>
            <a:spLocks noGrp="1"/>
          </p:cNvSpPr>
          <p:nvPr>
            <p:ph idx="1"/>
          </p:nvPr>
        </p:nvSpPr>
        <p:spPr/>
        <p:txBody>
          <a:bodyPr/>
          <a:lstStyle/>
          <a:p>
            <a:r>
              <a:rPr lang="en-US" dirty="0" smtClean="0"/>
              <a:t> Independent variable: the activity or stimulus that the researcher is manipulating or that the researcher varies to produce an effect on the dependent variable</a:t>
            </a:r>
          </a:p>
          <a:p>
            <a:r>
              <a:rPr lang="en-US" dirty="0" smtClean="0"/>
              <a:t>Dependent Variable: the response, outcome or behavior that the researcher wants to explain or predict </a:t>
            </a:r>
          </a:p>
          <a:p>
            <a:r>
              <a:rPr lang="en-US" dirty="0" smtClean="0"/>
              <a:t>Changes in the dependent variable are assumed to be caused by the independent variable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Independent vs. Dependent Variables </a:t>
            </a:r>
            <a:endParaRPr lang="en-US" dirty="0"/>
          </a:p>
        </p:txBody>
      </p:sp>
      <p:sp>
        <p:nvSpPr>
          <p:cNvPr id="3" name="Content Placeholder 2"/>
          <p:cNvSpPr>
            <a:spLocks noGrp="1"/>
          </p:cNvSpPr>
          <p:nvPr>
            <p:ph idx="1"/>
          </p:nvPr>
        </p:nvSpPr>
        <p:spPr/>
        <p:txBody>
          <a:bodyPr>
            <a:normAutofit/>
          </a:bodyPr>
          <a:lstStyle/>
          <a:p>
            <a:r>
              <a:rPr lang="en-US" dirty="0" smtClean="0"/>
              <a:t>Independent vs. Dependent variables in the Windle et al. (2006) study</a:t>
            </a:r>
          </a:p>
          <a:p>
            <a:r>
              <a:rPr lang="en-US" dirty="0" smtClean="0"/>
              <a:t> Independent variables: 1. Lidocaine 2. Bacteriostatic normal saline 3. No local anesthesia</a:t>
            </a:r>
          </a:p>
          <a:p>
            <a:r>
              <a:rPr lang="en-US" dirty="0" smtClean="0"/>
              <a:t>Dependent variables: 1. Pain with intradermal injection 2. Pain with venipuncture when intradermal anesthesia was used</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Study Sample Size-Windle et al.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Quantitative study</a:t>
            </a:r>
          </a:p>
          <a:p>
            <a:r>
              <a:rPr lang="en-US" dirty="0" smtClean="0">
                <a:latin typeface="Times New Roman" pitchFamily="18" charset="0"/>
                <a:cs typeface="Times New Roman" pitchFamily="18" charset="0"/>
              </a:rPr>
              <a:t>221 people divided into three groups</a:t>
            </a:r>
          </a:p>
          <a:p>
            <a:r>
              <a:rPr lang="en-US" dirty="0" smtClean="0">
                <a:latin typeface="Times New Roman" pitchFamily="18" charset="0"/>
                <a:cs typeface="Times New Roman" pitchFamily="18" charset="0"/>
              </a:rPr>
              <a:t>Convenience sampling</a:t>
            </a:r>
          </a:p>
          <a:p>
            <a:r>
              <a:rPr lang="en-US" dirty="0" smtClean="0">
                <a:latin typeface="Times New Roman" pitchFamily="18" charset="0"/>
                <a:cs typeface="Times New Roman" pitchFamily="18" charset="0"/>
              </a:rPr>
              <a:t>Homogeneous group</a:t>
            </a:r>
          </a:p>
          <a:p>
            <a:r>
              <a:rPr lang="en-US" dirty="0" smtClean="0">
                <a:latin typeface="Times New Roman" pitchFamily="18" charset="0"/>
                <a:cs typeface="Times New Roman" pitchFamily="18" charset="0"/>
              </a:rPr>
              <a:t>Sample size deemed adequate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Sample Size-Ferrell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Purposeful sampling</a:t>
            </a:r>
          </a:p>
          <a:p>
            <a:r>
              <a:rPr lang="en-US" dirty="0" smtClean="0">
                <a:latin typeface="Times New Roman" pitchFamily="18" charset="0"/>
                <a:cs typeface="Times New Roman" pitchFamily="18" charset="0"/>
              </a:rPr>
              <a:t>Quality of information important</a:t>
            </a:r>
          </a:p>
          <a:p>
            <a:r>
              <a:rPr lang="en-US" dirty="0" smtClean="0">
                <a:latin typeface="Times New Roman" pitchFamily="18" charset="0"/>
                <a:cs typeface="Times New Roman" pitchFamily="18" charset="0"/>
              </a:rPr>
              <a:t>108 nurses participated</a:t>
            </a:r>
          </a:p>
          <a:p>
            <a:r>
              <a:rPr lang="en-US" dirty="0" smtClean="0">
                <a:latin typeface="Times New Roman" pitchFamily="18" charset="0"/>
                <a:cs typeface="Times New Roman" pitchFamily="18" charset="0"/>
              </a:rPr>
              <a:t>Saturation of data reached</a:t>
            </a:r>
          </a:p>
          <a:p>
            <a:r>
              <a:rPr lang="en-US" dirty="0" smtClean="0">
                <a:latin typeface="Times New Roman" pitchFamily="18" charset="0"/>
                <a:cs typeface="Times New Roman" pitchFamily="18" charset="0"/>
              </a:rPr>
              <a:t>Sample size was adequate</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Collection-Windle et al.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MAVS (modified visual analog scale)</a:t>
            </a:r>
          </a:p>
          <a:p>
            <a:r>
              <a:rPr lang="en-US" dirty="0" smtClean="0">
                <a:latin typeface="Times New Roman" pitchFamily="18" charset="0"/>
                <a:cs typeface="Times New Roman" pitchFamily="18" charset="0"/>
              </a:rPr>
              <a:t>Two comparison groups and one control</a:t>
            </a:r>
          </a:p>
          <a:p>
            <a:r>
              <a:rPr lang="en-US" dirty="0" smtClean="0">
                <a:latin typeface="Times New Roman" pitchFamily="18" charset="0"/>
                <a:cs typeface="Times New Roman" pitchFamily="18" charset="0"/>
              </a:rPr>
              <a:t>Pain level measured both after intradermal anesthesia and after intravenous cannulation</a:t>
            </a:r>
          </a:p>
          <a:p>
            <a:r>
              <a:rPr lang="en-US" dirty="0" smtClean="0">
                <a:latin typeface="Times New Roman" pitchFamily="18" charset="0"/>
                <a:cs typeface="Times New Roman" pitchFamily="18" charset="0"/>
              </a:rPr>
              <a:t>Genders calculated both separately and  combined</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Collection-Ferrell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Data collected from narratives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Data categorized according to various characteristics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Data summarized in table </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ヒラギノ丸ゴ Pro W4"/>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ＭＳ 明朝"/>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Apex.thmx</Template>
  <TotalTime>512</TotalTime>
  <Words>8075</Words>
  <Application>Microsoft Macintosh PowerPoint</Application>
  <PresentationFormat>On-screen Show (4:3)</PresentationFormat>
  <Paragraphs>342</Paragraphs>
  <Slides>23</Slides>
  <Notes>19</Notes>
  <HiddenSlides>0</HiddenSlides>
  <MMClips>0</MMClips>
  <ScaleCrop>false</ScaleCrop>
  <HeadingPairs>
    <vt:vector size="4" baseType="variant">
      <vt:variant>
        <vt:lpstr>Design Template</vt:lpstr>
      </vt:variant>
      <vt:variant>
        <vt:i4>1</vt:i4>
      </vt:variant>
      <vt:variant>
        <vt:lpstr>Slide Titles</vt:lpstr>
      </vt:variant>
      <vt:variant>
        <vt:i4>23</vt:i4>
      </vt:variant>
    </vt:vector>
  </HeadingPairs>
  <TitlesOfParts>
    <vt:vector size="24" baseType="lpstr">
      <vt:lpstr>Apex</vt:lpstr>
      <vt:lpstr>Identifying &amp; Critiquing Research Articles </vt:lpstr>
      <vt:lpstr>Purpose</vt:lpstr>
      <vt:lpstr>Research Questions Addressed </vt:lpstr>
      <vt:lpstr>Research Study Variables</vt:lpstr>
      <vt:lpstr>Independent vs. Dependent Variables </vt:lpstr>
      <vt:lpstr>Study Sample Size-Windle et al. (2006)</vt:lpstr>
      <vt:lpstr>Study Sample Size-Ferrell (2006)</vt:lpstr>
      <vt:lpstr>Data Collection-Windle et al. (2006)</vt:lpstr>
      <vt:lpstr>Data Collection-Ferrell (2006)</vt:lpstr>
      <vt:lpstr>Study Findings-Windle et al. (2006)</vt:lpstr>
      <vt:lpstr>Study Findings-Ferrell (2006)</vt:lpstr>
      <vt:lpstr>Research Conclusions-Windle et al. (2006)</vt:lpstr>
      <vt:lpstr>Research Conclusions-Ferrell (2006)</vt:lpstr>
      <vt:lpstr>Secondary Sources- Windle et al. (2006)</vt:lpstr>
      <vt:lpstr>Secondary Sources-Ferrell (2006)</vt:lpstr>
      <vt:lpstr>Relevance to Nursing Pracitce-Windle et al. (2006)</vt:lpstr>
      <vt:lpstr>Relevance to Nursing Practice-Ferrell (2006)</vt:lpstr>
      <vt:lpstr>Informed Consent </vt:lpstr>
      <vt:lpstr>Research Methodologies-Windle et al. (2006)</vt:lpstr>
      <vt:lpstr>Research Methodologies- Ferrell (2006)</vt:lpstr>
      <vt:lpstr>References</vt:lpstr>
      <vt:lpstr>References </vt:lpstr>
      <vt:lpstr>References</vt:lpstr>
    </vt:vector>
  </TitlesOfParts>
  <Company>University of Illinois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Kristine Kindelberger</dc:creator>
  <cp:lastModifiedBy>Kristine Kindelberger</cp:lastModifiedBy>
  <cp:revision>89</cp:revision>
  <dcterms:created xsi:type="dcterms:W3CDTF">2011-06-09T13:25:40Z</dcterms:created>
  <dcterms:modified xsi:type="dcterms:W3CDTF">2011-06-09T13:51:08Z</dcterms:modified>
</cp:coreProperties>
</file>