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22"/>
  </p:notesMasterIdLst>
  <p:sldIdLst>
    <p:sldId id="256" r:id="rId2"/>
    <p:sldId id="259" r:id="rId3"/>
    <p:sldId id="257" r:id="rId4"/>
    <p:sldId id="258" r:id="rId5"/>
    <p:sldId id="260" r:id="rId6"/>
    <p:sldId id="275" r:id="rId7"/>
    <p:sldId id="261" r:id="rId8"/>
    <p:sldId id="276" r:id="rId9"/>
    <p:sldId id="263" r:id="rId10"/>
    <p:sldId id="264" r:id="rId11"/>
    <p:sldId id="266" r:id="rId12"/>
    <p:sldId id="267" r:id="rId13"/>
    <p:sldId id="268" r:id="rId14"/>
    <p:sldId id="269" r:id="rId15"/>
    <p:sldId id="270" r:id="rId16"/>
    <p:sldId id="271" r:id="rId17"/>
    <p:sldId id="272" r:id="rId18"/>
    <p:sldId id="278"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69167" autoAdjust="0"/>
  </p:normalViewPr>
  <p:slideViewPr>
    <p:cSldViewPr>
      <p:cViewPr varScale="1">
        <p:scale>
          <a:sx n="53" d="100"/>
          <a:sy n="53" d="100"/>
        </p:scale>
        <p:origin x="-16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F49C0-382A-42AB-8745-699C1570883D}" type="datetimeFigureOut">
              <a:rPr lang="en-US" smtClean="0"/>
              <a:pPr/>
              <a:t>9/25/2011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EDEB1-982E-4DE2-8BCC-03B54A8BBA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project</a:t>
            </a:r>
            <a:r>
              <a:rPr lang="en-US" baseline="0" dirty="0" smtClean="0"/>
              <a:t> is to identify the components of a quantitative and qualitative research article, to critique the value of assigned articles to the nursing profession, to identify the informed consent process used in the articles, and to compare the methodologies of a quantitative and a qualitative research article.</a:t>
            </a:r>
            <a:endParaRPr lang="en-US" dirty="0"/>
          </a:p>
        </p:txBody>
      </p:sp>
      <p:sp>
        <p:nvSpPr>
          <p:cNvPr id="4" name="Slide Number Placeholder 3"/>
          <p:cNvSpPr>
            <a:spLocks noGrp="1"/>
          </p:cNvSpPr>
          <p:nvPr>
            <p:ph type="sldNum" sz="quarter" idx="10"/>
          </p:nvPr>
        </p:nvSpPr>
        <p:spPr/>
        <p:txBody>
          <a:bodyPr/>
          <a:lstStyle/>
          <a:p>
            <a:fld id="{18BEDEB1-982E-4DE2-8BCC-03B54A8BBA5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goal of </a:t>
            </a:r>
            <a:r>
              <a:rPr lang="en-US" sz="1200" kern="1200" dirty="0" err="1" smtClean="0">
                <a:solidFill>
                  <a:schemeClr val="tx1"/>
                </a:solidFill>
                <a:latin typeface="+mn-lt"/>
                <a:ea typeface="+mn-ea"/>
                <a:cs typeface="+mn-cs"/>
              </a:rPr>
              <a:t>Windle</a:t>
            </a:r>
            <a:r>
              <a:rPr lang="en-US" sz="1200" kern="1200" dirty="0" smtClean="0">
                <a:solidFill>
                  <a:schemeClr val="tx1"/>
                </a:solidFill>
                <a:latin typeface="+mn-lt"/>
                <a:ea typeface="+mn-ea"/>
                <a:cs typeface="+mn-cs"/>
              </a:rPr>
              <a:t> et al. (2006</a:t>
            </a:r>
            <a:r>
              <a:rPr lang="en-US" sz="1200" kern="1200" dirty="0" smtClean="0">
                <a:solidFill>
                  <a:schemeClr val="tx1"/>
                </a:solidFill>
                <a:latin typeface="+mn-lt"/>
                <a:ea typeface="+mn-ea"/>
                <a:cs typeface="+mn-cs"/>
              </a:rPr>
              <a:t>) was to compare the use of lidocaine and </a:t>
            </a:r>
            <a:r>
              <a:rPr lang="en-US" sz="1200" kern="1200" dirty="0" err="1" smtClean="0">
                <a:solidFill>
                  <a:schemeClr val="tx1"/>
                </a:solidFill>
                <a:latin typeface="+mn-lt"/>
                <a:ea typeface="+mn-ea"/>
                <a:cs typeface="+mn-cs"/>
              </a:rPr>
              <a:t>bacteriostatic</a:t>
            </a:r>
            <a:r>
              <a:rPr lang="en-US" sz="1200" kern="1200" dirty="0" smtClean="0">
                <a:solidFill>
                  <a:schemeClr val="tx1"/>
                </a:solidFill>
                <a:latin typeface="+mn-lt"/>
                <a:ea typeface="+mn-ea"/>
                <a:cs typeface="+mn-cs"/>
              </a:rPr>
              <a:t> normal saline solution (BNS) as an intradermal anesthesia for patients during IV insertion.  A third group in the study received no anesthesia (</a:t>
            </a:r>
            <a:r>
              <a:rPr lang="en-US" sz="1200" kern="1200" dirty="0" err="1" smtClean="0">
                <a:solidFill>
                  <a:schemeClr val="tx1"/>
                </a:solidFill>
                <a:latin typeface="+mn-lt"/>
                <a:ea typeface="+mn-ea"/>
                <a:cs typeface="+mn-cs"/>
              </a:rPr>
              <a:t>Windle</a:t>
            </a:r>
            <a:r>
              <a:rPr lang="en-US" sz="1200" kern="1200" dirty="0" smtClean="0">
                <a:solidFill>
                  <a:schemeClr val="tx1"/>
                </a:solidFill>
                <a:latin typeface="+mn-lt"/>
                <a:ea typeface="+mn-ea"/>
                <a:cs typeface="+mn-cs"/>
              </a:rPr>
              <a:t> et al., 2006, p. 254). </a:t>
            </a:r>
          </a:p>
          <a:p>
            <a:pPr marL="0" marR="0" indent="0" algn="l" defTabSz="914400" rtl="0" eaLnBrk="1" fontAlgn="auto" latinLnBrk="0" hangingPunct="0">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Findings from this study showed that patients receiving either lidocaine or BNS reported lower mean pain levels from </a:t>
            </a:r>
            <a:r>
              <a:rPr lang="en-US" sz="1200" kern="1200" dirty="0" err="1" smtClean="0">
                <a:solidFill>
                  <a:schemeClr val="tx1"/>
                </a:solidFill>
                <a:latin typeface="+mn-lt"/>
                <a:ea typeface="+mn-ea"/>
                <a:cs typeface="+mn-cs"/>
              </a:rPr>
              <a:t>venipuncture</a:t>
            </a:r>
            <a:r>
              <a:rPr lang="en-US" sz="1200" kern="1200" dirty="0" smtClean="0">
                <a:solidFill>
                  <a:schemeClr val="tx1"/>
                </a:solidFill>
                <a:latin typeface="+mn-lt"/>
                <a:ea typeface="+mn-ea"/>
                <a:cs typeface="+mn-cs"/>
              </a:rPr>
              <a:t> than no anesthesia to a statistically significant degree. When </a:t>
            </a:r>
            <a:r>
              <a:rPr lang="en-US" sz="1200" kern="1200" dirty="0" err="1" smtClean="0">
                <a:solidFill>
                  <a:schemeClr val="tx1"/>
                </a:solidFill>
                <a:latin typeface="+mn-lt"/>
                <a:ea typeface="+mn-ea"/>
                <a:cs typeface="+mn-cs"/>
              </a:rPr>
              <a:t>lidocaine</a:t>
            </a:r>
            <a:r>
              <a:rPr lang="en-US" sz="1200" kern="1200" dirty="0" smtClean="0">
                <a:solidFill>
                  <a:schemeClr val="tx1"/>
                </a:solidFill>
                <a:latin typeface="+mn-lt"/>
                <a:ea typeface="+mn-ea"/>
                <a:cs typeface="+mn-cs"/>
              </a:rPr>
              <a:t> and BNS were compared after IV catheter insertion, mean pain levels for the BNS group were higher, but there was no statistically significant difference between the two.  There was no difference in regards to gender. (</a:t>
            </a:r>
            <a:r>
              <a:rPr lang="en-US" sz="1200" kern="1200" dirty="0" err="1" smtClean="0">
                <a:solidFill>
                  <a:schemeClr val="tx1"/>
                </a:solidFill>
                <a:latin typeface="+mn-lt"/>
                <a:ea typeface="+mn-ea"/>
                <a:cs typeface="+mn-cs"/>
              </a:rPr>
              <a:t>Windle</a:t>
            </a:r>
            <a:r>
              <a:rPr lang="en-US" sz="1200" kern="1200" dirty="0" smtClean="0">
                <a:solidFill>
                  <a:schemeClr val="tx1"/>
                </a:solidFill>
                <a:latin typeface="+mn-lt"/>
                <a:ea typeface="+mn-ea"/>
                <a:cs typeface="+mn-cs"/>
              </a:rPr>
              <a:t> et al., 2006, p.257)</a:t>
            </a:r>
          </a:p>
          <a:p>
            <a:pPr marL="0" marR="0" indent="0" algn="l" defTabSz="914400" rtl="0" eaLnBrk="1" fontAlgn="auto" latinLnBrk="0" hangingPunct="0">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However, patients reported higher mean pain levels after receiving an </a:t>
            </a:r>
            <a:r>
              <a:rPr lang="en-US" sz="1200" kern="1200" dirty="0" err="1" smtClean="0">
                <a:solidFill>
                  <a:schemeClr val="tx1"/>
                </a:solidFill>
                <a:latin typeface="+mn-lt"/>
                <a:ea typeface="+mn-ea"/>
                <a:cs typeface="+mn-cs"/>
              </a:rPr>
              <a:t>intradermal</a:t>
            </a:r>
            <a:r>
              <a:rPr lang="en-US" sz="1200" kern="1200" dirty="0" smtClean="0">
                <a:solidFill>
                  <a:schemeClr val="tx1"/>
                </a:solidFill>
                <a:latin typeface="+mn-lt"/>
                <a:ea typeface="+mn-ea"/>
                <a:cs typeface="+mn-cs"/>
              </a:rPr>
              <a:t> injection of </a:t>
            </a:r>
            <a:r>
              <a:rPr lang="en-US" sz="1200" kern="1200" dirty="0" err="1" smtClean="0">
                <a:solidFill>
                  <a:schemeClr val="tx1"/>
                </a:solidFill>
                <a:latin typeface="+mn-lt"/>
                <a:ea typeface="+mn-ea"/>
                <a:cs typeface="+mn-cs"/>
              </a:rPr>
              <a:t>lidocaine</a:t>
            </a:r>
            <a:r>
              <a:rPr lang="en-US" sz="1200" kern="1200" dirty="0" smtClean="0">
                <a:solidFill>
                  <a:schemeClr val="tx1"/>
                </a:solidFill>
                <a:latin typeface="+mn-lt"/>
                <a:ea typeface="+mn-ea"/>
                <a:cs typeface="+mn-cs"/>
              </a:rPr>
              <a:t> compared to BNS.  This difference was statistically significant.  Again,</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here was no difference in regards to gender.  (</a:t>
            </a:r>
            <a:r>
              <a:rPr lang="en-US" sz="1200" kern="1200" dirty="0" err="1" smtClean="0">
                <a:solidFill>
                  <a:schemeClr val="tx1"/>
                </a:solidFill>
                <a:latin typeface="+mn-lt"/>
                <a:ea typeface="+mn-ea"/>
                <a:cs typeface="+mn-cs"/>
              </a:rPr>
              <a:t>Windle</a:t>
            </a:r>
            <a:r>
              <a:rPr lang="en-US" sz="1200" kern="1200" dirty="0" smtClean="0">
                <a:solidFill>
                  <a:schemeClr val="tx1"/>
                </a:solidFill>
                <a:latin typeface="+mn-lt"/>
                <a:ea typeface="+mn-ea"/>
                <a:cs typeface="+mn-cs"/>
              </a:rPr>
              <a:t> et al., 2006, p. 256)</a:t>
            </a:r>
          </a:p>
          <a:p>
            <a:pPr hangingPunct="0"/>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8BEDEB1-982E-4DE2-8BCC-03B54A8BBA5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Limitations to the results of the study could have been caused by the number of researchers involved in putting in the IV catheters.  Techniques by the researchers may have differed and some may have been less painful than others.  Also, distraction during IV insertion was not controlled and could have resulted in lowered pain reporting levels. (</a:t>
            </a:r>
            <a:r>
              <a:rPr lang="en-US" sz="1200" kern="1200" dirty="0" err="1" smtClean="0">
                <a:solidFill>
                  <a:schemeClr val="tx1"/>
                </a:solidFill>
                <a:latin typeface="+mn-lt"/>
                <a:ea typeface="+mn-ea"/>
                <a:cs typeface="+mn-cs"/>
              </a:rPr>
              <a:t>Windle</a:t>
            </a:r>
            <a:r>
              <a:rPr lang="en-US" sz="1200" kern="1200" dirty="0" smtClean="0">
                <a:solidFill>
                  <a:schemeClr val="tx1"/>
                </a:solidFill>
                <a:latin typeface="+mn-lt"/>
                <a:ea typeface="+mn-ea"/>
                <a:cs typeface="+mn-cs"/>
              </a:rPr>
              <a:t> et al., 2006, p. 257)</a:t>
            </a:r>
          </a:p>
          <a:p>
            <a:endParaRPr lang="en-US" dirty="0"/>
          </a:p>
        </p:txBody>
      </p:sp>
      <p:sp>
        <p:nvSpPr>
          <p:cNvPr id="4" name="Slide Number Placeholder 3"/>
          <p:cNvSpPr>
            <a:spLocks noGrp="1"/>
          </p:cNvSpPr>
          <p:nvPr>
            <p:ph type="sldNum" sz="quarter" idx="10"/>
          </p:nvPr>
        </p:nvSpPr>
        <p:spPr/>
        <p:txBody>
          <a:bodyPr/>
          <a:lstStyle/>
          <a:p>
            <a:fld id="{18BEDEB1-982E-4DE2-8BCC-03B54A8BBA5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Windle</a:t>
            </a:r>
            <a:r>
              <a:rPr lang="en-US" sz="1200" kern="1200" dirty="0" smtClean="0">
                <a:solidFill>
                  <a:schemeClr val="tx1"/>
                </a:solidFill>
                <a:latin typeface="+mn-lt"/>
                <a:ea typeface="+mn-ea"/>
                <a:cs typeface="+mn-cs"/>
              </a:rPr>
              <a:t> et al. (2006) conclude that the use of BNS as </a:t>
            </a:r>
            <a:r>
              <a:rPr lang="en-US" sz="1200" kern="1200" dirty="0" err="1" smtClean="0">
                <a:solidFill>
                  <a:schemeClr val="tx1"/>
                </a:solidFill>
                <a:latin typeface="+mn-lt"/>
                <a:ea typeface="+mn-ea"/>
                <a:cs typeface="+mn-cs"/>
              </a:rPr>
              <a:t>intradermal</a:t>
            </a:r>
            <a:r>
              <a:rPr lang="en-US" sz="1200" kern="1200" dirty="0" smtClean="0">
                <a:solidFill>
                  <a:schemeClr val="tx1"/>
                </a:solidFill>
                <a:latin typeface="+mn-lt"/>
                <a:ea typeface="+mn-ea"/>
                <a:cs typeface="+mn-cs"/>
              </a:rPr>
              <a:t> anesthesia prior to IV insertion should be considered hospital wide.  Based on the results of the this study comparing BNS to lidocaine, as well as the lower cost and lower risk of adverse events associated with BNS, the authors believe “a change in our current practice is warranted to improve both patient and hospital outcomes” (</a:t>
            </a:r>
            <a:r>
              <a:rPr lang="en-US" sz="1200" kern="1200" dirty="0" err="1" smtClean="0">
                <a:solidFill>
                  <a:schemeClr val="tx1"/>
                </a:solidFill>
                <a:latin typeface="+mn-lt"/>
                <a:ea typeface="+mn-ea"/>
                <a:cs typeface="+mn-cs"/>
              </a:rPr>
              <a:t>Windle</a:t>
            </a:r>
            <a:r>
              <a:rPr lang="en-US" sz="1200" kern="1200" dirty="0" smtClean="0">
                <a:solidFill>
                  <a:schemeClr val="tx1"/>
                </a:solidFill>
                <a:latin typeface="+mn-lt"/>
                <a:ea typeface="+mn-ea"/>
                <a:cs typeface="+mn-cs"/>
              </a:rPr>
              <a:t> et al., 2006, pp. 257-258).  The systematic design of the study and statistical significance of the results show the research question comparing pain control with either </a:t>
            </a:r>
            <a:r>
              <a:rPr lang="en-US" sz="1200" kern="1200" dirty="0" err="1" smtClean="0">
                <a:solidFill>
                  <a:schemeClr val="tx1"/>
                </a:solidFill>
                <a:latin typeface="+mn-lt"/>
                <a:ea typeface="+mn-ea"/>
                <a:cs typeface="+mn-cs"/>
              </a:rPr>
              <a:t>lidocaine</a:t>
            </a:r>
            <a:r>
              <a:rPr lang="en-US" sz="1200" kern="1200" dirty="0" smtClean="0">
                <a:solidFill>
                  <a:schemeClr val="tx1"/>
                </a:solidFill>
                <a:latin typeface="+mn-lt"/>
                <a:ea typeface="+mn-ea"/>
                <a:cs typeface="+mn-cs"/>
              </a:rPr>
              <a:t> or BNS was answered.</a:t>
            </a:r>
          </a:p>
          <a:p>
            <a:endParaRPr lang="en-US" dirty="0"/>
          </a:p>
        </p:txBody>
      </p:sp>
      <p:sp>
        <p:nvSpPr>
          <p:cNvPr id="4" name="Slide Number Placeholder 3"/>
          <p:cNvSpPr>
            <a:spLocks noGrp="1"/>
          </p:cNvSpPr>
          <p:nvPr>
            <p:ph type="sldNum" sz="quarter" idx="10"/>
          </p:nvPr>
        </p:nvSpPr>
        <p:spPr/>
        <p:txBody>
          <a:bodyPr/>
          <a:lstStyle/>
          <a:p>
            <a:fld id="{18BEDEB1-982E-4DE2-8BCC-03B54A8BBA57}"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Windle</a:t>
            </a:r>
            <a:r>
              <a:rPr lang="en-US" dirty="0" smtClean="0"/>
              <a:t> et al, (2006) used secondary sources</a:t>
            </a:r>
            <a:r>
              <a:rPr lang="en-US" baseline="0" dirty="0" smtClean="0"/>
              <a:t> </a:t>
            </a:r>
            <a:r>
              <a:rPr lang="en-US" dirty="0" smtClean="0"/>
              <a:t>to validate the research being done. </a:t>
            </a:r>
            <a:r>
              <a:rPr lang="en-US" sz="1200" b="0" i="0" kern="1200" dirty="0" smtClean="0">
                <a:solidFill>
                  <a:schemeClr val="tx1"/>
                </a:solidFill>
                <a:latin typeface="+mn-lt"/>
                <a:ea typeface="+mn-ea"/>
                <a:cs typeface="+mn-cs"/>
              </a:rPr>
              <a:t>Burns &amp; Grove (2009) define a secondary source as something that "summarizes or quotes content from primary sources" (p. 93).  The primary source will paraphrase the secondary source in order to validate the work.  The problem involved with this is an issue of bias from the author when paraphrasing secondary sources (Burns &amp; Grove, 2009, p. 93). </a:t>
            </a:r>
            <a:r>
              <a:rPr lang="en-US" dirty="0" smtClean="0"/>
              <a:t>In one such study, “</a:t>
            </a:r>
            <a:r>
              <a:rPr lang="en-US" dirty="0" err="1" smtClean="0"/>
              <a:t>Klieber</a:t>
            </a:r>
            <a:r>
              <a:rPr lang="en-US" dirty="0" smtClean="0"/>
              <a:t> et al, conducted a comparative study between ELA-Max (Ferndale Laboratories, </a:t>
            </a:r>
            <a:r>
              <a:rPr lang="en-US" dirty="0" err="1" smtClean="0"/>
              <a:t>Fernadale</a:t>
            </a:r>
            <a:r>
              <a:rPr lang="en-US" dirty="0" smtClean="0"/>
              <a:t>, MI) and eutectic mixture of local anesthetic equivalence (</a:t>
            </a:r>
            <a:r>
              <a:rPr lang="en-US" dirty="0" err="1" smtClean="0"/>
              <a:t>Windle</a:t>
            </a:r>
            <a:r>
              <a:rPr lang="en-US" dirty="0" smtClean="0"/>
              <a:t> et al, 2002, pg. 252).  Each study that was reviewed in this article was used to concrete the idea that there was a need for the research in this article. Also, e</a:t>
            </a:r>
            <a:r>
              <a:rPr lang="en-US" sz="1200" b="0" i="0" kern="1200" dirty="0" smtClean="0">
                <a:solidFill>
                  <a:schemeClr val="tx1"/>
                </a:solidFill>
                <a:latin typeface="+mn-lt"/>
                <a:ea typeface="+mn-ea"/>
                <a:cs typeface="+mn-cs"/>
              </a:rPr>
              <a:t>ach source that was used in this paper did not have an apparent problem with paraphrasing.</a:t>
            </a:r>
            <a:endParaRPr lang="en-US" dirty="0" smtClean="0"/>
          </a:p>
          <a:p>
            <a:endParaRPr lang="en-US" dirty="0" smtClean="0"/>
          </a:p>
          <a:p>
            <a:r>
              <a:rPr lang="en-US" dirty="0" smtClean="0"/>
              <a:t>“Pain management is one of the top priorities for nurses, especially in the </a:t>
            </a:r>
            <a:r>
              <a:rPr lang="en-US" dirty="0" err="1" smtClean="0"/>
              <a:t>perianesthesia</a:t>
            </a:r>
            <a:r>
              <a:rPr lang="en-US" dirty="0" smtClean="0"/>
              <a:t> setting.  The main goal is to provide positive patient outcomes” (</a:t>
            </a:r>
            <a:r>
              <a:rPr lang="en-US" dirty="0" err="1" smtClean="0"/>
              <a:t>Windle</a:t>
            </a:r>
            <a:r>
              <a:rPr lang="en-US" dirty="0" smtClean="0"/>
              <a:t> et al, 2002, pg. 257).  This statement directly shows the relevance of this study.  While pain management remains a cornerstone of nursing, this also infers that this study is current.  This study is relevant to nursing practice because this study found that there is a need for a change in nursing practice to improve both patient and hospital outcomes. (</a:t>
            </a:r>
            <a:r>
              <a:rPr lang="en-US" dirty="0" err="1" smtClean="0"/>
              <a:t>Windle</a:t>
            </a:r>
            <a:r>
              <a:rPr lang="en-US" dirty="0" smtClean="0"/>
              <a:t> et al, 2002, pg. 258)</a:t>
            </a:r>
            <a:endParaRPr lang="en-US" dirty="0"/>
          </a:p>
        </p:txBody>
      </p:sp>
      <p:sp>
        <p:nvSpPr>
          <p:cNvPr id="4" name="Slide Number Placeholder 3"/>
          <p:cNvSpPr>
            <a:spLocks noGrp="1"/>
          </p:cNvSpPr>
          <p:nvPr>
            <p:ph type="sldNum" sz="quarter" idx="10"/>
          </p:nvPr>
        </p:nvSpPr>
        <p:spPr/>
        <p:txBody>
          <a:bodyPr/>
          <a:lstStyle/>
          <a:p>
            <a:fld id="{18BEDEB1-982E-4DE2-8BCC-03B54A8BBA57}"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Eggenberger</a:t>
            </a:r>
            <a:r>
              <a:rPr lang="en-US" dirty="0" smtClean="0"/>
              <a:t> et al. (2010) also used secondary sources to validate the study that was conducted.  The use of Sinclair &amp; Ferguson (2009) demonstrated that “nursing has been primarily focused on the use of learning theories.  Numerous studies were used to demonstrate that “program development, and the implementation of simulation in laboratory settings”</a:t>
            </a:r>
            <a:r>
              <a:rPr lang="en-US" baseline="0" dirty="0" smtClean="0"/>
              <a:t> </a:t>
            </a:r>
            <a:r>
              <a:rPr lang="en-US" dirty="0" smtClean="0"/>
              <a:t>are primarily being used in nursing instruction (</a:t>
            </a:r>
            <a:r>
              <a:rPr lang="en-US" dirty="0" err="1" smtClean="0"/>
              <a:t>Eggenberger</a:t>
            </a:r>
            <a:r>
              <a:rPr lang="en-US" dirty="0" smtClean="0"/>
              <a:t> et al., 2010, pg. 23).  The paper concluded from secondary sources that “there are a small number of studies that have addressed the evaluation of simulation. However, no studies were found that were specifically directed at the evaluation of caring behaviors during simulated experiences with nursing students” (</a:t>
            </a:r>
            <a:r>
              <a:rPr lang="en-US" dirty="0" err="1" smtClean="0"/>
              <a:t>Eggenberger</a:t>
            </a:r>
            <a:r>
              <a:rPr lang="en-US" dirty="0" smtClean="0"/>
              <a:t> et al., 2010, pg. 23).   This statement directly shows that there is relevance in this article to nursing practice.  This also shows that there is a need for this research to happen which makes is current and relevant research. As with the other study, e</a:t>
            </a:r>
            <a:r>
              <a:rPr lang="en-US" sz="1200" b="0" i="0" kern="1200" dirty="0" smtClean="0">
                <a:solidFill>
                  <a:schemeClr val="tx1"/>
                </a:solidFill>
                <a:latin typeface="+mn-lt"/>
                <a:ea typeface="+mn-ea"/>
                <a:cs typeface="+mn-cs"/>
              </a:rPr>
              <a:t>ach source that was used in this paper did not have an apparent problem with paraphrasing.</a:t>
            </a:r>
            <a:endParaRPr lang="en-US" dirty="0" smtClean="0"/>
          </a:p>
          <a:p>
            <a:endParaRPr lang="en-US" dirty="0" smtClean="0"/>
          </a:p>
          <a:p>
            <a:r>
              <a:rPr lang="en-US" dirty="0" smtClean="0"/>
              <a:t>Caring is a cornerstone of nursing and it was once thought that caring could not be taught.  However, through simulation caring was taught and could be evaluated.  This is something that the article thought should be included in all nursing schools.</a:t>
            </a:r>
          </a:p>
          <a:p>
            <a:endParaRPr lang="en-US" dirty="0"/>
          </a:p>
        </p:txBody>
      </p:sp>
      <p:sp>
        <p:nvSpPr>
          <p:cNvPr id="4" name="Slide Number Placeholder 3"/>
          <p:cNvSpPr>
            <a:spLocks noGrp="1"/>
          </p:cNvSpPr>
          <p:nvPr>
            <p:ph type="sldNum" sz="quarter" idx="10"/>
          </p:nvPr>
        </p:nvSpPr>
        <p:spPr/>
        <p:txBody>
          <a:bodyPr/>
          <a:lstStyle/>
          <a:p>
            <a:fld id="{18BEDEB1-982E-4DE2-8BCC-03B54A8BBA57}"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Informed consent in the study, International Journal of Human Caring, was obtained by first explaining to the participants what the study was all about. The researcher made the participant understand that participation was not mandatory but voluntary. He also acknowledged the fact that participants for this study were students and as a result, he further explained to them to avoid any misconception that participation will not earn them a grade, nor will non-participation affect their grade. A verbal document was read to group during the introduction and then the study was discussed. Finally, the researcher gave the group an opportunity to seek further clarification to any aspect of the study that was unclear. (</a:t>
            </a:r>
            <a:r>
              <a:rPr lang="en-US" dirty="0" err="1" smtClean="0"/>
              <a:t>Eggenberger</a:t>
            </a:r>
            <a:r>
              <a:rPr lang="en-US" dirty="0" smtClean="0"/>
              <a:t> et al., </a:t>
            </a:r>
            <a:r>
              <a:rPr lang="en-US" dirty="0" smtClean="0"/>
              <a:t>2010, p. 25)</a:t>
            </a:r>
          </a:p>
          <a:p>
            <a:r>
              <a:rPr lang="en-US" dirty="0" smtClean="0"/>
              <a:t> </a:t>
            </a:r>
          </a:p>
          <a:p>
            <a:r>
              <a:rPr lang="en-US" dirty="0" smtClean="0"/>
              <a:t>Unlike the study in the previous article, the study in the Journal of </a:t>
            </a:r>
            <a:r>
              <a:rPr lang="en-US" dirty="0" err="1" smtClean="0"/>
              <a:t>PeriAnesthesia</a:t>
            </a:r>
            <a:r>
              <a:rPr lang="en-US" dirty="0" smtClean="0"/>
              <a:t> </a:t>
            </a:r>
            <a:r>
              <a:rPr lang="en-US" dirty="0" smtClean="0"/>
              <a:t>Nursing selected their participants randomly by lottery. The researchers in this study excluded patients with needle phobias, renal condition and patient’s whose IV insertion was not achieved on the first trial.  Informed consent was obtained after the participants had been counseled. (</a:t>
            </a:r>
            <a:r>
              <a:rPr lang="en-US" dirty="0" err="1" smtClean="0"/>
              <a:t>Windle</a:t>
            </a:r>
            <a:r>
              <a:rPr lang="en-US" dirty="0" smtClean="0"/>
              <a:t> et al., </a:t>
            </a:r>
            <a:r>
              <a:rPr lang="en-US" dirty="0" smtClean="0"/>
              <a:t>2006, p. 254) </a:t>
            </a:r>
          </a:p>
          <a:p>
            <a:r>
              <a:rPr lang="en-US" dirty="0" smtClean="0"/>
              <a:t> </a:t>
            </a:r>
          </a:p>
          <a:p>
            <a:r>
              <a:rPr lang="en-US" dirty="0" smtClean="0"/>
              <a:t>Important elements to determine if an informed consent is sufficient are respect for human rights and ethical principles. In addition to the fact that an informed consent in a study must to be voluntary, human rights such as the right of privacy, confidentiality, fair treatment, and protection from harm and discomfort must to be respected. In addition, principles of ethics such as autonomy, beneficence, justice, veracity, and paternalism have to be abided by. (Burns &amp; Grove, 2009, pp. 194-199) It can be difficult to tell if an informed consent is sufficient because one may not know how much information was shared or how much the participants know about the study. If all the information was not shared, an informed consent obtained in this kind of situation becomes meaningless. (Beecher, 2001, p. </a:t>
            </a:r>
            <a:r>
              <a:rPr lang="en-US" dirty="0" smtClean="0"/>
              <a:t>368)</a:t>
            </a:r>
            <a:r>
              <a:rPr lang="en-US" baseline="0" dirty="0" smtClean="0"/>
              <a:t> </a:t>
            </a:r>
            <a:r>
              <a:rPr lang="en-US" sz="1200" b="0" i="0" kern="1200" dirty="0" smtClean="0">
                <a:solidFill>
                  <a:schemeClr val="tx1"/>
                </a:solidFill>
                <a:latin typeface="+mn-lt"/>
                <a:ea typeface="+mn-ea"/>
                <a:cs typeface="+mn-cs"/>
              </a:rPr>
              <a:t>Based on these, the informed consent obtained in both studies was sufficient because it was not only voluntary but also, the process was explained, provisions were made for further clarification and incompetent patients were excluded.</a:t>
            </a:r>
            <a:endParaRPr lang="en-US" dirty="0"/>
          </a:p>
        </p:txBody>
      </p:sp>
      <p:sp>
        <p:nvSpPr>
          <p:cNvPr id="4" name="Slide Number Placeholder 3"/>
          <p:cNvSpPr>
            <a:spLocks noGrp="1"/>
          </p:cNvSpPr>
          <p:nvPr>
            <p:ph type="sldNum" sz="quarter" idx="10"/>
          </p:nvPr>
        </p:nvSpPr>
        <p:spPr/>
        <p:txBody>
          <a:bodyPr/>
          <a:lstStyle/>
          <a:p>
            <a:fld id="{18BEDEB1-982E-4DE2-8BCC-03B54A8BBA57}"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latin typeface="Times New Roman" pitchFamily="18" charset="0"/>
                <a:cs typeface="Times New Roman" pitchFamily="18" charset="0"/>
              </a:rPr>
              <a:t>Research method can either be quantitative or qualitative. A quantitative study is a conventional and schematic process in which numerical information are used to explain the relationship or the cause and effect of uncertain situations. A qualitative study on the other hand is a systemic and interactional approach to explain wide variety of life and human experiences such as comfort and caring. (Burns &amp; Grove, 2009, p. 22)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pitchFamily="18" charset="0"/>
                <a:cs typeface="Times New Roman" pitchFamily="18" charset="0"/>
              </a:rPr>
              <a:t>Although both studies were conducted using different methodological technique, they both were aimed at refining an existing knowledge with the purpose of delivering a better evidence-based nursing practice. (Burns &amp; Grove, 2009, p. 3) The methodological technique used by </a:t>
            </a:r>
            <a:r>
              <a:rPr lang="en-US" baseline="0" dirty="0" err="1" smtClean="0">
                <a:latin typeface="Times New Roman" pitchFamily="18" charset="0"/>
                <a:cs typeface="Times New Roman" pitchFamily="18" charset="0"/>
              </a:rPr>
              <a:t>Eggenberger</a:t>
            </a:r>
            <a:r>
              <a:rPr lang="en-US" baseline="0" dirty="0" smtClean="0">
                <a:latin typeface="Times New Roman" pitchFamily="18" charset="0"/>
                <a:cs typeface="Times New Roman" pitchFamily="18" charset="0"/>
              </a:rPr>
              <a:t> et al. (2010) was the qualitative method. Because the study was done by a group of participants supervised by a leader with the aim of gathering perspectives, judgments and beliefs about how student can express care to patients through the use of simulators. (</a:t>
            </a:r>
            <a:r>
              <a:rPr lang="en-US" baseline="0" dirty="0" err="1" smtClean="0">
                <a:latin typeface="Times New Roman" pitchFamily="18" charset="0"/>
                <a:cs typeface="Times New Roman" pitchFamily="18" charset="0"/>
              </a:rPr>
              <a:t>Eggenberger</a:t>
            </a:r>
            <a:r>
              <a:rPr lang="en-US" baseline="0" dirty="0" smtClean="0">
                <a:latin typeface="Times New Roman" pitchFamily="18" charset="0"/>
                <a:cs typeface="Times New Roman" pitchFamily="18" charset="0"/>
              </a:rPr>
              <a:t> et al., 2010, p. 24) In contrast, a quantitative method was used in the study by </a:t>
            </a:r>
            <a:r>
              <a:rPr lang="en-US" baseline="0" dirty="0" err="1" smtClean="0">
                <a:latin typeface="Times New Roman" pitchFamily="18" charset="0"/>
                <a:cs typeface="Times New Roman" pitchFamily="18" charset="0"/>
              </a:rPr>
              <a:t>Windle</a:t>
            </a:r>
            <a:r>
              <a:rPr lang="en-US" baseline="0" dirty="0" smtClean="0">
                <a:latin typeface="Times New Roman" pitchFamily="18" charset="0"/>
                <a:cs typeface="Times New Roman" pitchFamily="18" charset="0"/>
              </a:rPr>
              <a:t> et al. (2006). A selected number of people were put into three groups to determine the number of people who felt pain when a </a:t>
            </a:r>
            <a:r>
              <a:rPr lang="en-US" baseline="0" dirty="0" err="1" smtClean="0">
                <a:latin typeface="Times New Roman" pitchFamily="18" charset="0"/>
                <a:cs typeface="Times New Roman" pitchFamily="18" charset="0"/>
              </a:rPr>
              <a:t>bacteriostatic</a:t>
            </a:r>
            <a:r>
              <a:rPr lang="en-US" baseline="0" dirty="0" smtClean="0">
                <a:latin typeface="Times New Roman" pitchFamily="18" charset="0"/>
                <a:cs typeface="Times New Roman" pitchFamily="18" charset="0"/>
              </a:rPr>
              <a:t> normal saline is used in </a:t>
            </a:r>
            <a:r>
              <a:rPr lang="en-US" baseline="0" dirty="0" smtClean="0">
                <a:latin typeface="Times New Roman" pitchFamily="18" charset="0"/>
                <a:cs typeface="Times New Roman" pitchFamily="18" charset="0"/>
              </a:rPr>
              <a:t>comparison </a:t>
            </a:r>
            <a:r>
              <a:rPr lang="en-US" baseline="0" dirty="0" smtClean="0">
                <a:latin typeface="Times New Roman" pitchFamily="18" charset="0"/>
                <a:cs typeface="Times New Roman" pitchFamily="18" charset="0"/>
              </a:rPr>
              <a:t>to </a:t>
            </a:r>
            <a:r>
              <a:rPr lang="en-US" baseline="0" dirty="0" err="1" smtClean="0">
                <a:latin typeface="Times New Roman" pitchFamily="18" charset="0"/>
                <a:cs typeface="Times New Roman" pitchFamily="18" charset="0"/>
              </a:rPr>
              <a:t>lidocaine</a:t>
            </a:r>
            <a:r>
              <a:rPr lang="en-US" baseline="0" dirty="0" smtClean="0">
                <a:latin typeface="Times New Roman" pitchFamily="18" charset="0"/>
                <a:cs typeface="Times New Roman" pitchFamily="18" charset="0"/>
              </a:rPr>
              <a:t> </a:t>
            </a:r>
            <a:r>
              <a:rPr lang="en-US" baseline="0" dirty="0" smtClean="0">
                <a:latin typeface="Times New Roman" pitchFamily="18" charset="0"/>
                <a:cs typeface="Times New Roman" pitchFamily="18" charset="0"/>
              </a:rPr>
              <a:t>or </a:t>
            </a:r>
            <a:r>
              <a:rPr lang="en-US" baseline="0" dirty="0" smtClean="0">
                <a:latin typeface="Times New Roman" pitchFamily="18" charset="0"/>
                <a:cs typeface="Times New Roman" pitchFamily="18" charset="0"/>
              </a:rPr>
              <a:t>no </a:t>
            </a:r>
            <a:r>
              <a:rPr lang="en-US" baseline="0" dirty="0" smtClean="0">
                <a:latin typeface="Times New Roman" pitchFamily="18" charset="0"/>
                <a:cs typeface="Times New Roman" pitchFamily="18" charset="0"/>
              </a:rPr>
              <a:t>anesthetic. </a:t>
            </a:r>
            <a:r>
              <a:rPr lang="en-US" baseline="0" dirty="0" smtClean="0">
                <a:latin typeface="Times New Roman" pitchFamily="18" charset="0"/>
                <a:cs typeface="Times New Roman" pitchFamily="18" charset="0"/>
              </a:rPr>
              <a:t>(</a:t>
            </a:r>
            <a:r>
              <a:rPr lang="en-US" baseline="0" dirty="0" err="1" smtClean="0">
                <a:latin typeface="Times New Roman" pitchFamily="18" charset="0"/>
                <a:cs typeface="Times New Roman" pitchFamily="18" charset="0"/>
              </a:rPr>
              <a:t>Windle</a:t>
            </a:r>
            <a:r>
              <a:rPr lang="en-US" baseline="0" dirty="0" smtClean="0">
                <a:latin typeface="Times New Roman" pitchFamily="18" charset="0"/>
                <a:cs typeface="Times New Roman" pitchFamily="18" charset="0"/>
              </a:rPr>
              <a:t> et al., 2006, p. 252) </a:t>
            </a:r>
            <a:endParaRPr lang="en-US" dirty="0"/>
          </a:p>
        </p:txBody>
      </p:sp>
      <p:sp>
        <p:nvSpPr>
          <p:cNvPr id="4" name="Slide Number Placeholder 3"/>
          <p:cNvSpPr>
            <a:spLocks noGrp="1"/>
          </p:cNvSpPr>
          <p:nvPr>
            <p:ph type="sldNum" sz="quarter" idx="10"/>
          </p:nvPr>
        </p:nvSpPr>
        <p:spPr/>
        <p:txBody>
          <a:bodyPr/>
          <a:lstStyle/>
          <a:p>
            <a:fld id="{18BEDEB1-982E-4DE2-8BCC-03B54A8BBA57}"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Eggenberger</a:t>
            </a:r>
            <a:r>
              <a:rPr lang="en-US" sz="1200" b="0" i="0" kern="1200" dirty="0" smtClean="0">
                <a:solidFill>
                  <a:schemeClr val="tx1"/>
                </a:solidFill>
                <a:latin typeface="+mn-lt"/>
                <a:ea typeface="+mn-ea"/>
                <a:cs typeface="+mn-cs"/>
              </a:rPr>
              <a:t> et al. (2010) was a qualitative analysis designed to examine caring exhibited by students during high-tech simulations.  The study identified themes and recorded student participants thoughts and feelings after participation in a focus group.  Such a study is valuable to nursing in determining effective teaching and evaluation methods. Informed consent was secured through voluntary participation and procedural information to potential participants.</a:t>
            </a:r>
          </a:p>
          <a:p>
            <a:endParaRPr lang="en-US" sz="1200" b="0" i="0" kern="1200" dirty="0" smtClean="0">
              <a:solidFill>
                <a:schemeClr val="tx1"/>
              </a:solidFill>
              <a:latin typeface="+mn-lt"/>
              <a:ea typeface="+mn-ea"/>
              <a:cs typeface="+mn-cs"/>
            </a:endParaRPr>
          </a:p>
          <a:p>
            <a:pPr rtl="0"/>
            <a:r>
              <a:rPr lang="en-US" sz="1200" b="0" i="0" kern="1200" dirty="0" smtClean="0">
                <a:solidFill>
                  <a:schemeClr val="tx1"/>
                </a:solidFill>
                <a:latin typeface="+mn-lt"/>
                <a:ea typeface="+mn-ea"/>
                <a:cs typeface="+mn-cs"/>
              </a:rPr>
              <a:t>In comparison, </a:t>
            </a:r>
            <a:r>
              <a:rPr lang="en-US" sz="1200" b="0" i="0" kern="1200" dirty="0" err="1" smtClean="0">
                <a:solidFill>
                  <a:schemeClr val="tx1"/>
                </a:solidFill>
                <a:latin typeface="+mn-lt"/>
                <a:ea typeface="+mn-ea"/>
                <a:cs typeface="+mn-cs"/>
              </a:rPr>
              <a:t>Windle</a:t>
            </a:r>
            <a:r>
              <a:rPr lang="en-US" sz="1200" b="0" i="0" kern="1200" dirty="0" smtClean="0">
                <a:solidFill>
                  <a:schemeClr val="tx1"/>
                </a:solidFill>
                <a:latin typeface="+mn-lt"/>
                <a:ea typeface="+mn-ea"/>
                <a:cs typeface="+mn-cs"/>
              </a:rPr>
              <a:t> et al. (2006) was a quantitative analysis of patient response  using data derived from a patient pain scale to determine which procedure produced less pain in the patient.  This type of study makes use of more objective information such as measurements and numerical data to determine results. Results of such data are useful in developing treatment plans and changing or updating current nursing interventions.  Participation through random selection helps to enhance objectivity.  Informed consent is secured after inclusion and exclusion criteria are met through voluntary agreement, informing of the study process, and guarantee of standard care regardless of participation.</a:t>
            </a:r>
          </a:p>
          <a:p>
            <a:r>
              <a:rPr lang="en-US" dirty="0" smtClean="0"/>
              <a:t/>
            </a:r>
            <a:br>
              <a:rPr lang="en-US" dirty="0" smtClean="0"/>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18BEDEB1-982E-4DE2-8BCC-03B54A8BBA57}"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research study that was reviewed was conducted by the American Society of </a:t>
            </a:r>
            <a:r>
              <a:rPr lang="en-US" dirty="0" err="1" smtClean="0"/>
              <a:t>PeriAnesthesia</a:t>
            </a:r>
            <a:r>
              <a:rPr lang="en-US" dirty="0" smtClean="0"/>
              <a:t> Nurses.  “The purpose of this study was to determine whether a difference existed in pain with intradermal injection and pain with </a:t>
            </a:r>
            <a:r>
              <a:rPr lang="en-US" dirty="0" err="1" smtClean="0"/>
              <a:t>venipuncture</a:t>
            </a:r>
            <a:r>
              <a:rPr lang="en-US" dirty="0" smtClean="0"/>
              <a:t> when intradermal anesthesia was used” (</a:t>
            </a:r>
            <a:r>
              <a:rPr lang="en-US" dirty="0" err="1" smtClean="0"/>
              <a:t>Windle</a:t>
            </a:r>
            <a:r>
              <a:rPr lang="en-US" dirty="0" smtClean="0"/>
              <a:t> et al., 2006, p. 251).  </a:t>
            </a:r>
            <a:r>
              <a:rPr lang="en-US" dirty="0" err="1" smtClean="0"/>
              <a:t>Bacteriostatic</a:t>
            </a:r>
            <a:r>
              <a:rPr lang="en-US" dirty="0" smtClean="0"/>
              <a:t> normal saline, lidocaine, and no local anesthesia were the three test groups that were used in this study.  The researchers not only wanted to find out if the local anesthesia reduced pain during </a:t>
            </a:r>
            <a:r>
              <a:rPr lang="en-US" dirty="0" err="1" smtClean="0"/>
              <a:t>venipuncture</a:t>
            </a:r>
            <a:r>
              <a:rPr lang="en-US" dirty="0" smtClean="0"/>
              <a:t> and IV insertion, but also which of the two local anesthetics tested would reduce the pain the most. (</a:t>
            </a:r>
            <a:r>
              <a:rPr lang="en-US" dirty="0" err="1" smtClean="0"/>
              <a:t>Windle</a:t>
            </a:r>
            <a:r>
              <a:rPr lang="en-US" dirty="0" smtClean="0"/>
              <a:t> et </a:t>
            </a:r>
            <a:r>
              <a:rPr lang="en-US" dirty="0" smtClean="0"/>
              <a:t>al., 2006, p. 251)</a:t>
            </a:r>
          </a:p>
          <a:p>
            <a:r>
              <a:rPr lang="en-US" dirty="0" smtClean="0"/>
              <a:t> </a:t>
            </a:r>
          </a:p>
          <a:p>
            <a:r>
              <a:rPr lang="en-US" dirty="0" smtClean="0"/>
              <a:t>The second research study that was reviewed was conducted by the Florida Atlantic University.  “This study was conducted to explore how students come to know persons as caring and how caring is expressed using a high-fidelity human simulator in emergent nursing situations” (</a:t>
            </a:r>
            <a:r>
              <a:rPr lang="en-US" dirty="0" err="1" smtClean="0"/>
              <a:t>Eggenberger</a:t>
            </a:r>
            <a:r>
              <a:rPr lang="en-US" dirty="0" smtClean="0"/>
              <a:t>, Keller, &amp; </a:t>
            </a:r>
            <a:r>
              <a:rPr lang="en-US" dirty="0" err="1" smtClean="0"/>
              <a:t>Locsin</a:t>
            </a:r>
            <a:r>
              <a:rPr lang="en-US" dirty="0" smtClean="0"/>
              <a:t>, 2010, p. 23).  The authors wanted to see how nursing students got to know their patients as caring people as well as how the students showed caring towards their patients.  The researchers believed that this is more difficult to do in the simulation environment, but that the simulation experience is an important one.  Therefore, the focus was on creating a simulation experience that was as lifelike as possible to see how the students exhibited caring and getting to know the patient. (</a:t>
            </a:r>
            <a:r>
              <a:rPr lang="en-US" dirty="0" err="1" smtClean="0"/>
              <a:t>Eggenberger</a:t>
            </a:r>
            <a:r>
              <a:rPr lang="en-US" dirty="0" smtClean="0"/>
              <a:t> et </a:t>
            </a:r>
            <a:r>
              <a:rPr lang="en-US" dirty="0" smtClean="0"/>
              <a:t>al., 2010, pp. 23-26)</a:t>
            </a:r>
            <a:endParaRPr lang="en-US" dirty="0"/>
          </a:p>
        </p:txBody>
      </p:sp>
      <p:sp>
        <p:nvSpPr>
          <p:cNvPr id="4" name="Slide Number Placeholder 3"/>
          <p:cNvSpPr>
            <a:spLocks noGrp="1"/>
          </p:cNvSpPr>
          <p:nvPr>
            <p:ph type="sldNum" sz="quarter" idx="10"/>
          </p:nvPr>
        </p:nvSpPr>
        <p:spPr/>
        <p:txBody>
          <a:bodyPr/>
          <a:lstStyle/>
          <a:p>
            <a:fld id="{18BEDEB1-982E-4DE2-8BCC-03B54A8BBA5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Research studies have both an independent and dependent variable so that a hypothesis</a:t>
            </a:r>
            <a:r>
              <a:rPr lang="en-US" baseline="0" dirty="0" smtClean="0"/>
              <a:t> may be formed (Burns &amp; Grove, 2009, p. 177).  According to Burns and Grove (2009), “an independent variable is a stimulus or activity that the researcher manipulates or varies to create an effect on the dependent variable” (p. 177).  In the study by </a:t>
            </a:r>
            <a:r>
              <a:rPr lang="en-US" baseline="0" dirty="0" err="1" smtClean="0"/>
              <a:t>Windle</a:t>
            </a:r>
            <a:r>
              <a:rPr lang="en-US" baseline="0" dirty="0" smtClean="0"/>
              <a:t> et al</a:t>
            </a:r>
            <a:r>
              <a:rPr lang="en-US" baseline="0" dirty="0" smtClean="0"/>
              <a:t>. (2006), </a:t>
            </a:r>
            <a:r>
              <a:rPr lang="en-US" baseline="0" dirty="0" smtClean="0"/>
              <a:t>the independent variables were the type of anesthesia used.  There were three different groups: </a:t>
            </a:r>
            <a:r>
              <a:rPr lang="en-US" baseline="0" dirty="0" err="1" smtClean="0"/>
              <a:t>lidocaine</a:t>
            </a:r>
            <a:r>
              <a:rPr lang="en-US" baseline="0" dirty="0" smtClean="0"/>
              <a:t>, BNS, and no anesthesia.  (</a:t>
            </a:r>
            <a:r>
              <a:rPr lang="en-US" baseline="0" dirty="0" err="1" smtClean="0"/>
              <a:t>Windle</a:t>
            </a:r>
            <a:r>
              <a:rPr lang="en-US" baseline="0" dirty="0" smtClean="0"/>
              <a:t> et al., 2006, p. 251)  “A dependent variable is the response, behavior, or outcome that the researcher wants to predict or explain.  Changes in the dependent variable are presumed to be caused by the independent variable” (Burns &amp; Grove, 2009, p. 177).  In the same study by </a:t>
            </a:r>
            <a:r>
              <a:rPr lang="en-US" baseline="0" dirty="0" err="1" smtClean="0"/>
              <a:t>Windle</a:t>
            </a:r>
            <a:r>
              <a:rPr lang="en-US" baseline="0" dirty="0" smtClean="0"/>
              <a:t> et al</a:t>
            </a:r>
            <a:r>
              <a:rPr lang="en-US" baseline="0" dirty="0" smtClean="0"/>
              <a:t>. (2006), </a:t>
            </a:r>
            <a:r>
              <a:rPr lang="en-US" baseline="0" dirty="0" smtClean="0"/>
              <a:t>the dependent variable is the level of pain felt by the research participants.  The researchers were able to predict which local anesthetic would produce the greatest pain relief as well as if the local anesthetics would be rated greatly helpful compared to the group with no local anesthetic. (</a:t>
            </a:r>
            <a:r>
              <a:rPr lang="en-US" baseline="0" dirty="0" err="1" smtClean="0"/>
              <a:t>Windle</a:t>
            </a:r>
            <a:r>
              <a:rPr lang="en-US" baseline="0" dirty="0" smtClean="0"/>
              <a:t> et al., 2006, p. 251)</a:t>
            </a:r>
          </a:p>
          <a:p>
            <a:endParaRPr lang="en-US" baseline="0" dirty="0" smtClean="0"/>
          </a:p>
          <a:p>
            <a:r>
              <a:rPr lang="en-US" baseline="0" dirty="0" smtClean="0"/>
              <a:t>“A concept is a term that abstractly describes and names an object, a phenomenon, or an idea, thus providing it with a separate identity or meaning” (Burns &amp; Grove, 2009, p. 126).  In the study by </a:t>
            </a:r>
            <a:r>
              <a:rPr lang="en-US" baseline="0" dirty="0" err="1" smtClean="0"/>
              <a:t>Eggenberger</a:t>
            </a:r>
            <a:r>
              <a:rPr lang="en-US" baseline="0" dirty="0" smtClean="0"/>
              <a:t> et al</a:t>
            </a:r>
            <a:r>
              <a:rPr lang="en-US" baseline="0" dirty="0" smtClean="0"/>
              <a:t>. (2010), </a:t>
            </a:r>
            <a:r>
              <a:rPr lang="en-US" baseline="0" dirty="0" smtClean="0"/>
              <a:t>many concepts were being analyzed.  First, the researchers wanted to know how nursing students came to know their patients as caring individuals. Viewing the patient as an individual is very important. (</a:t>
            </a:r>
            <a:r>
              <a:rPr lang="en-US" baseline="0" dirty="0" err="1" smtClean="0"/>
              <a:t>Eggenberger</a:t>
            </a:r>
            <a:r>
              <a:rPr lang="en-US" baseline="0" dirty="0" smtClean="0"/>
              <a:t> et al., 2010, p. 23) According to </a:t>
            </a:r>
            <a:r>
              <a:rPr lang="en-US" baseline="0" dirty="0" err="1" smtClean="0"/>
              <a:t>Eggenberger</a:t>
            </a:r>
            <a:r>
              <a:rPr lang="en-US" baseline="0" dirty="0" smtClean="0"/>
              <a:t> et al</a:t>
            </a:r>
            <a:r>
              <a:rPr lang="en-US" baseline="0" dirty="0" smtClean="0"/>
              <a:t>. (2010), </a:t>
            </a:r>
            <a:r>
              <a:rPr lang="en-US" baseline="0" dirty="0" smtClean="0"/>
              <a:t>one concern was that simulation technology may reduce “…</a:t>
            </a:r>
            <a:r>
              <a:rPr lang="en-US" sz="1200" kern="1200" baseline="0" dirty="0" smtClean="0">
                <a:solidFill>
                  <a:schemeClr val="tx1"/>
                </a:solidFill>
                <a:latin typeface="+mn-lt"/>
                <a:ea typeface="+mn-ea"/>
                <a:cs typeface="+mn-cs"/>
              </a:rPr>
              <a:t>the focus of nursing as knowing persons as participants in their care rather than as objects of our care” (p. 23).  Second, the researchers wanted to know how nursing students showed caring to their patients.  They wondered how instructors made sure that students actually viewed the simulator as a person and exhibited caring behaviors during the simulation experience. (</a:t>
            </a:r>
            <a:r>
              <a:rPr lang="en-US" sz="1200" kern="1200" baseline="0" dirty="0" err="1" smtClean="0">
                <a:solidFill>
                  <a:schemeClr val="tx1"/>
                </a:solidFill>
                <a:latin typeface="+mn-lt"/>
                <a:ea typeface="+mn-ea"/>
                <a:cs typeface="+mn-cs"/>
              </a:rPr>
              <a:t>Eggenberger</a:t>
            </a:r>
            <a:r>
              <a:rPr lang="en-US" sz="1200" kern="1200" baseline="0" dirty="0" smtClean="0">
                <a:solidFill>
                  <a:schemeClr val="tx1"/>
                </a:solidFill>
                <a:latin typeface="+mn-lt"/>
                <a:ea typeface="+mn-ea"/>
                <a:cs typeface="+mn-cs"/>
              </a:rPr>
              <a:t> et al., 2010, p. 23)</a:t>
            </a:r>
          </a:p>
        </p:txBody>
      </p:sp>
      <p:sp>
        <p:nvSpPr>
          <p:cNvPr id="4" name="Slide Number Placeholder 3"/>
          <p:cNvSpPr>
            <a:spLocks noGrp="1"/>
          </p:cNvSpPr>
          <p:nvPr>
            <p:ph type="sldNum" sz="quarter" idx="10"/>
          </p:nvPr>
        </p:nvSpPr>
        <p:spPr/>
        <p:txBody>
          <a:bodyPr/>
          <a:lstStyle/>
          <a:p>
            <a:fld id="{18BEDEB1-982E-4DE2-8BCC-03B54A8BBA5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err="1" smtClean="0">
                <a:solidFill>
                  <a:schemeClr val="tx1"/>
                </a:solidFill>
                <a:effectLst/>
                <a:latin typeface="Arial" charset="0"/>
                <a:ea typeface="+mn-ea"/>
                <a:cs typeface="Arial" charset="0"/>
              </a:rPr>
              <a:t>Eggenberger</a:t>
            </a:r>
            <a:r>
              <a:rPr lang="en-US" sz="1200" kern="1200" baseline="0" dirty="0" smtClean="0">
                <a:solidFill>
                  <a:schemeClr val="tx1"/>
                </a:solidFill>
                <a:effectLst/>
                <a:latin typeface="Arial" charset="0"/>
                <a:ea typeface="+mn-ea"/>
                <a:cs typeface="Arial" charset="0"/>
              </a:rPr>
              <a:t> et al. </a:t>
            </a:r>
            <a:r>
              <a:rPr lang="en-US" sz="1200" kern="1200" dirty="0" smtClean="0">
                <a:solidFill>
                  <a:schemeClr val="tx1"/>
                </a:solidFill>
                <a:effectLst/>
                <a:latin typeface="Arial" charset="0"/>
                <a:ea typeface="+mn-ea"/>
                <a:cs typeface="Arial" charset="0"/>
              </a:rPr>
              <a:t>(2010) obtained their sample from an adult acute care nursing practice course from a Florida university.</a:t>
            </a:r>
            <a:r>
              <a:rPr lang="en-US" sz="1200" kern="1200" baseline="0" dirty="0" smtClean="0">
                <a:solidFill>
                  <a:schemeClr val="tx1"/>
                </a:solidFill>
                <a:effectLst/>
                <a:latin typeface="Arial" charset="0"/>
                <a:ea typeface="+mn-ea"/>
                <a:cs typeface="Arial" charset="0"/>
              </a:rPr>
              <a:t>  </a:t>
            </a:r>
            <a:r>
              <a:rPr lang="en-US" sz="1200" kern="1200" dirty="0" smtClean="0">
                <a:solidFill>
                  <a:schemeClr val="tx1"/>
                </a:solidFill>
                <a:effectLst/>
                <a:latin typeface="Arial" charset="0"/>
                <a:ea typeface="+mn-ea"/>
                <a:cs typeface="Arial" charset="0"/>
              </a:rPr>
              <a:t>The sample size was 77 and consisted of both traditional and nontraditional students</a:t>
            </a:r>
            <a:r>
              <a:rPr lang="en-US" sz="1200" kern="1200" baseline="0" dirty="0" smtClean="0">
                <a:solidFill>
                  <a:schemeClr val="tx1"/>
                </a:solidFill>
                <a:effectLst/>
                <a:latin typeface="Arial" charset="0"/>
                <a:ea typeface="+mn-ea"/>
                <a:cs typeface="Arial" charset="0"/>
              </a:rPr>
              <a:t>.  </a:t>
            </a:r>
            <a:r>
              <a:rPr lang="en-US" sz="1200" kern="1200" dirty="0" smtClean="0">
                <a:solidFill>
                  <a:schemeClr val="tx1"/>
                </a:solidFill>
                <a:effectLst/>
                <a:latin typeface="Arial" charset="0"/>
                <a:ea typeface="+mn-ea"/>
                <a:cs typeface="Arial" charset="0"/>
              </a:rPr>
              <a:t>The demographics of the traditional students showed that 26 were between the age of 18 and 25, seven were between the age of 26 and 35, and three were between the age of 36 and 45.  The demographics of the nontraditional students were 19 between the age of 18 and 25, 15 between the age of 26 and 35, five between the age of 36 and 45, and two between the age of 46 and 60.</a:t>
            </a:r>
            <a:r>
              <a:rPr lang="en-US" sz="1200" kern="1200" baseline="0" dirty="0" smtClean="0">
                <a:solidFill>
                  <a:schemeClr val="tx1"/>
                </a:solidFill>
                <a:effectLst/>
                <a:latin typeface="Arial" charset="0"/>
                <a:ea typeface="+mn-ea"/>
                <a:cs typeface="Arial" charset="0"/>
              </a:rPr>
              <a:t> </a:t>
            </a:r>
            <a:r>
              <a:rPr lang="en-US" sz="1200" kern="1200" dirty="0" smtClean="0">
                <a:solidFill>
                  <a:schemeClr val="tx1"/>
                </a:solidFill>
                <a:effectLst/>
                <a:latin typeface="Arial" charset="0"/>
                <a:ea typeface="+mn-ea"/>
                <a:cs typeface="Arial" charset="0"/>
              </a:rPr>
              <a:t>(</a:t>
            </a:r>
            <a:r>
              <a:rPr lang="en-US" sz="1200" kern="1200" dirty="0" err="1" smtClean="0">
                <a:solidFill>
                  <a:schemeClr val="tx1"/>
                </a:solidFill>
                <a:effectLst/>
                <a:latin typeface="Arial" charset="0"/>
                <a:ea typeface="+mn-ea"/>
                <a:cs typeface="Arial" charset="0"/>
              </a:rPr>
              <a:t>Eggenberger</a:t>
            </a:r>
            <a:r>
              <a:rPr lang="en-US" sz="1200" kern="1200" dirty="0" smtClean="0">
                <a:solidFill>
                  <a:schemeClr val="tx1"/>
                </a:solidFill>
                <a:effectLst/>
                <a:latin typeface="Arial" charset="0"/>
                <a:ea typeface="+mn-ea"/>
                <a:cs typeface="Arial" charset="0"/>
              </a:rPr>
              <a:t> et al., 2010, p. 25)</a:t>
            </a:r>
            <a:r>
              <a:rPr lang="en-US" sz="1200" kern="1200" baseline="0" dirty="0" smtClean="0">
                <a:solidFill>
                  <a:schemeClr val="tx1"/>
                </a:solidFill>
                <a:effectLst/>
                <a:latin typeface="Arial" charset="0"/>
                <a:ea typeface="+mn-ea"/>
                <a:cs typeface="Arial" charset="0"/>
              </a:rPr>
              <a:t>  </a:t>
            </a:r>
            <a:r>
              <a:rPr lang="en-US" sz="1200" kern="1200" dirty="0" smtClean="0">
                <a:solidFill>
                  <a:schemeClr val="tx1"/>
                </a:solidFill>
                <a:effectLst/>
                <a:latin typeface="Arial" charset="0"/>
                <a:ea typeface="+mn-ea"/>
                <a:cs typeface="Arial" charset="0"/>
              </a:rPr>
              <a:t>According to Burns and Grove (2009), the sample size required in qualitative research is dependent on the amount of information needed to understand the subject of study.  Furthermore, the number of participants is adequate when “saturation of information is achieved in the study area” (Burns &amp; Grove, 2009, p. 361).  Three factors must be used to determine whether a sample size has achieved saturation of data: scope of the study, nature of the topic, and quality of the data.  Smaller sample sizes are appropriate if the scope of the study is narrow, if the topic is clear, or if the quality of data is high.</a:t>
            </a:r>
            <a:r>
              <a:rPr lang="en-US" sz="1200" kern="1200" baseline="0" dirty="0" smtClean="0">
                <a:solidFill>
                  <a:schemeClr val="tx1"/>
                </a:solidFill>
                <a:effectLst/>
                <a:latin typeface="Arial" charset="0"/>
                <a:ea typeface="+mn-ea"/>
                <a:cs typeface="Arial" charset="0"/>
              </a:rPr>
              <a:t> </a:t>
            </a:r>
            <a:r>
              <a:rPr lang="en-US" sz="1200" kern="1200" dirty="0" smtClean="0">
                <a:solidFill>
                  <a:schemeClr val="tx1"/>
                </a:solidFill>
                <a:effectLst/>
                <a:latin typeface="Arial" charset="0"/>
                <a:ea typeface="+mn-ea"/>
                <a:cs typeface="Arial" charset="0"/>
              </a:rPr>
              <a:t>(Burns &amp; Grove, 2009, p. 361)  Upon review of </a:t>
            </a:r>
            <a:r>
              <a:rPr lang="en-US" sz="1200" kern="1200" dirty="0" err="1" smtClean="0">
                <a:solidFill>
                  <a:schemeClr val="tx1"/>
                </a:solidFill>
                <a:effectLst/>
                <a:latin typeface="Arial" charset="0"/>
                <a:ea typeface="+mn-ea"/>
                <a:cs typeface="Arial" charset="0"/>
              </a:rPr>
              <a:t>Eggenberger</a:t>
            </a:r>
            <a:r>
              <a:rPr lang="en-US" sz="1200" kern="1200" dirty="0" smtClean="0">
                <a:solidFill>
                  <a:schemeClr val="tx1"/>
                </a:solidFill>
                <a:effectLst/>
                <a:latin typeface="Arial" charset="0"/>
                <a:ea typeface="+mn-ea"/>
                <a:cs typeface="Arial" charset="0"/>
              </a:rPr>
              <a:t> et al. (2010), the scope of the study is narrow, focusing on the development of caring using simulation technology.  Furthermore, </a:t>
            </a:r>
            <a:r>
              <a:rPr lang="en-US" sz="1200" kern="1200" dirty="0" err="1" smtClean="0">
                <a:solidFill>
                  <a:schemeClr val="tx1"/>
                </a:solidFill>
                <a:effectLst/>
                <a:latin typeface="Arial" charset="0"/>
                <a:ea typeface="+mn-ea"/>
                <a:cs typeface="Arial" charset="0"/>
              </a:rPr>
              <a:t>Eggenberger</a:t>
            </a:r>
            <a:r>
              <a:rPr lang="en-US" sz="1200" kern="1200" dirty="0" smtClean="0">
                <a:solidFill>
                  <a:schemeClr val="tx1"/>
                </a:solidFill>
                <a:effectLst/>
                <a:latin typeface="Arial" charset="0"/>
                <a:ea typeface="+mn-ea"/>
                <a:cs typeface="Arial" charset="0"/>
              </a:rPr>
              <a:t> et al. (2010) discussed the topic in detail, and they obtained high quality data with subjects participating in an emergent situation and focus group discussion. (p. 25)</a:t>
            </a:r>
          </a:p>
          <a:p>
            <a:endParaRPr lang="en-US" sz="1200" kern="1200" dirty="0" smtClean="0">
              <a:solidFill>
                <a:schemeClr val="tx1"/>
              </a:solidFill>
              <a:effectLst/>
              <a:latin typeface="Arial" charset="0"/>
              <a:ea typeface="+mn-ea"/>
              <a:cs typeface="Arial" charset="0"/>
            </a:endParaRPr>
          </a:p>
          <a:p>
            <a:r>
              <a:rPr lang="en-US" sz="1200" kern="1200" dirty="0" err="1" smtClean="0">
                <a:solidFill>
                  <a:schemeClr val="tx1"/>
                </a:solidFill>
                <a:effectLst/>
                <a:latin typeface="Arial" charset="0"/>
                <a:ea typeface="+mn-ea"/>
                <a:cs typeface="Arial" charset="0"/>
              </a:rPr>
              <a:t>Windle</a:t>
            </a:r>
            <a:r>
              <a:rPr lang="en-US" sz="1200" kern="1200" dirty="0" smtClean="0">
                <a:solidFill>
                  <a:schemeClr val="tx1"/>
                </a:solidFill>
                <a:effectLst/>
                <a:latin typeface="Arial" charset="0"/>
                <a:ea typeface="+mn-ea"/>
                <a:cs typeface="Arial" charset="0"/>
              </a:rPr>
              <a:t> et al. (2006) sampled 221 participants.  Participants were selected using random sampling by lottery method.  Inclusion criteria included: patients 18 years of age and older, patients who could read and write English, and patients whose IV insertion occurred on an upper extremity.  Exclusion criteria included: patients with neuropathy, patients with needle phobias, renal patients, and patients whose IV insertion did not occur on first try.</a:t>
            </a:r>
            <a:r>
              <a:rPr lang="en-US" sz="1200" kern="1200" baseline="0" dirty="0" smtClean="0">
                <a:solidFill>
                  <a:schemeClr val="tx1"/>
                </a:solidFill>
                <a:effectLst/>
                <a:latin typeface="Arial" charset="0"/>
                <a:ea typeface="+mn-ea"/>
                <a:cs typeface="Arial" charset="0"/>
              </a:rPr>
              <a:t> </a:t>
            </a:r>
            <a:r>
              <a:rPr lang="en-US" sz="1200" kern="1200" dirty="0" smtClean="0">
                <a:solidFill>
                  <a:schemeClr val="tx1"/>
                </a:solidFill>
                <a:effectLst/>
                <a:latin typeface="Arial" charset="0"/>
                <a:ea typeface="+mn-ea"/>
                <a:cs typeface="Arial" charset="0"/>
              </a:rPr>
              <a:t>(</a:t>
            </a:r>
            <a:r>
              <a:rPr lang="en-US" sz="1200" kern="1200" dirty="0" err="1" smtClean="0">
                <a:solidFill>
                  <a:schemeClr val="tx1"/>
                </a:solidFill>
                <a:effectLst/>
                <a:latin typeface="Arial" charset="0"/>
                <a:ea typeface="+mn-ea"/>
                <a:cs typeface="Arial" charset="0"/>
              </a:rPr>
              <a:t>Windle</a:t>
            </a:r>
            <a:r>
              <a:rPr lang="en-US" sz="1200" kern="1200" dirty="0" smtClean="0">
                <a:solidFill>
                  <a:schemeClr val="tx1"/>
                </a:solidFill>
                <a:effectLst/>
                <a:latin typeface="Arial" charset="0"/>
                <a:ea typeface="+mn-ea"/>
                <a:cs typeface="Arial" charset="0"/>
              </a:rPr>
              <a:t> et al., 2006, p. 254)  According to Burns and Grove (2009), power is used to determine if a sample size is adequate (p. 357).  The design of the study, as well as the number of variables affects the sample size.  For example, variables such as age and gender can lead to an increase by a factor of five to ten. (Burns &amp; Grove, 2009, p. 360)  Thus, the sample size of 221 used by </a:t>
            </a:r>
            <a:r>
              <a:rPr lang="en-US" sz="1200" kern="1200" dirty="0" err="1" smtClean="0">
                <a:solidFill>
                  <a:schemeClr val="tx1"/>
                </a:solidFill>
                <a:effectLst/>
                <a:latin typeface="Arial" charset="0"/>
                <a:ea typeface="+mn-ea"/>
                <a:cs typeface="Arial" charset="0"/>
              </a:rPr>
              <a:t>Windle</a:t>
            </a:r>
            <a:r>
              <a:rPr lang="en-US" sz="1200" kern="1200" dirty="0" smtClean="0">
                <a:solidFill>
                  <a:schemeClr val="tx1"/>
                </a:solidFill>
                <a:effectLst/>
                <a:latin typeface="Arial" charset="0"/>
                <a:ea typeface="+mn-ea"/>
                <a:cs typeface="Arial" charset="0"/>
              </a:rPr>
              <a:t> et al. (2006) is sufficient.</a:t>
            </a:r>
            <a:endParaRPr lang="en-US" dirty="0"/>
          </a:p>
        </p:txBody>
      </p:sp>
      <p:sp>
        <p:nvSpPr>
          <p:cNvPr id="4" name="Slide Number Placeholder 3"/>
          <p:cNvSpPr>
            <a:spLocks noGrp="1"/>
          </p:cNvSpPr>
          <p:nvPr>
            <p:ph type="sldNum" sz="quarter" idx="10"/>
          </p:nvPr>
        </p:nvSpPr>
        <p:spPr/>
        <p:txBody>
          <a:bodyPr/>
          <a:lstStyle/>
          <a:p>
            <a:fld id="{18BEDEB1-982E-4DE2-8BCC-03B54A8BBA5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a:t>
            </a:r>
            <a:r>
              <a:rPr lang="en-US" baseline="0" dirty="0" smtClean="0"/>
              <a:t> demographics of the study by </a:t>
            </a:r>
            <a:r>
              <a:rPr lang="en-US" baseline="0" dirty="0" err="1" smtClean="0"/>
              <a:t>Windle</a:t>
            </a:r>
            <a:r>
              <a:rPr lang="en-US" baseline="0" dirty="0" smtClean="0"/>
              <a:t> et al. is broken down nicely.  It is very easy to see the number of men and women in the study as well as the different races and ages of participants.</a:t>
            </a:r>
            <a:endParaRPr lang="en-US" dirty="0"/>
          </a:p>
        </p:txBody>
      </p:sp>
      <p:sp>
        <p:nvSpPr>
          <p:cNvPr id="4" name="Slide Number Placeholder 3"/>
          <p:cNvSpPr>
            <a:spLocks noGrp="1"/>
          </p:cNvSpPr>
          <p:nvPr>
            <p:ph type="sldNum" sz="quarter" idx="10"/>
          </p:nvPr>
        </p:nvSpPr>
        <p:spPr/>
        <p:txBody>
          <a:bodyPr/>
          <a:lstStyle/>
          <a:p>
            <a:fld id="{18BEDEB1-982E-4DE2-8BCC-03B54A8BBA5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Arial" charset="0"/>
                <a:ea typeface="+mn-ea"/>
                <a:cs typeface="Arial" charset="0"/>
              </a:rPr>
              <a:t>Students were asked to voluntarily participate in study.  They were informed that participation was not part of the course requirements.  An emergent situation was created and all groups received the same instructions.  Structure for the simulation process was established using three processes: briefing, encountering, and debriefing.  In the debriefing, students were asked to discuss and reflect upon their simulated experience.  Later, a group of students, which included 9-11 participants, assembled in a focus group (</a:t>
            </a:r>
            <a:r>
              <a:rPr lang="en-US" sz="1200" kern="1200" dirty="0" err="1" smtClean="0">
                <a:solidFill>
                  <a:schemeClr val="tx1"/>
                </a:solidFill>
                <a:effectLst/>
                <a:latin typeface="Arial" charset="0"/>
                <a:ea typeface="+mn-ea"/>
                <a:cs typeface="Arial" charset="0"/>
              </a:rPr>
              <a:t>Eggenberger</a:t>
            </a:r>
            <a:r>
              <a:rPr lang="en-US" sz="1200" kern="1200" dirty="0" smtClean="0">
                <a:solidFill>
                  <a:schemeClr val="tx1"/>
                </a:solidFill>
                <a:effectLst/>
                <a:latin typeface="Arial" charset="0"/>
                <a:ea typeface="+mn-ea"/>
                <a:cs typeface="Arial" charset="0"/>
              </a:rPr>
              <a:t> et al., 2010, p. 25).  According to Burns and Grove (2009), “one of the assumptions underlying the use of focus groups is that group dynamics can help people express and clarify their views…” (p. 513).  </a:t>
            </a:r>
            <a:r>
              <a:rPr lang="en-US" sz="1200" kern="1200" dirty="0" err="1" smtClean="0">
                <a:solidFill>
                  <a:schemeClr val="tx1"/>
                </a:solidFill>
                <a:effectLst/>
                <a:latin typeface="Arial" charset="0"/>
                <a:ea typeface="+mn-ea"/>
                <a:cs typeface="Arial" charset="0"/>
              </a:rPr>
              <a:t>Eggenberger</a:t>
            </a:r>
            <a:r>
              <a:rPr lang="en-US" sz="1200" kern="1200" dirty="0" smtClean="0">
                <a:solidFill>
                  <a:schemeClr val="tx1"/>
                </a:solidFill>
                <a:effectLst/>
                <a:latin typeface="Arial" charset="0"/>
                <a:ea typeface="+mn-ea"/>
                <a:cs typeface="Arial" charset="0"/>
              </a:rPr>
              <a:t> et al. (2010) used questions such as, “What nursing interventions were grounded in caring?  Which theoretical concepts were you able to link to the situation?” (p. 25).  Furthermore, Burns and Grove (2009) states that the focus group should consist of 6 to 10 participants to support adequate discussion (p. 513).  Thus, </a:t>
            </a:r>
            <a:r>
              <a:rPr lang="en-US" sz="1200" kern="1200" dirty="0" err="1" smtClean="0">
                <a:solidFill>
                  <a:schemeClr val="tx1"/>
                </a:solidFill>
                <a:effectLst/>
                <a:latin typeface="Arial" charset="0"/>
                <a:ea typeface="+mn-ea"/>
                <a:cs typeface="Arial" charset="0"/>
              </a:rPr>
              <a:t>Eggenberger</a:t>
            </a:r>
            <a:r>
              <a:rPr lang="en-US" sz="1200" kern="1200" dirty="0" smtClean="0">
                <a:solidFill>
                  <a:schemeClr val="tx1"/>
                </a:solidFill>
                <a:effectLst/>
                <a:latin typeface="Arial" charset="0"/>
                <a:ea typeface="+mn-ea"/>
                <a:cs typeface="Arial" charset="0"/>
              </a:rPr>
              <a:t> et al. (2010) meet this criterion because they have included 9 to 11 participants in their focus group.  </a:t>
            </a:r>
          </a:p>
          <a:p>
            <a:endParaRPr lang="en-US" sz="1200" kern="1200" dirty="0" smtClean="0">
              <a:solidFill>
                <a:schemeClr val="tx1"/>
              </a:solidFill>
              <a:effectLst/>
              <a:latin typeface="Arial" charset="0"/>
              <a:ea typeface="+mn-ea"/>
              <a:cs typeface="Arial" charset="0"/>
            </a:endParaRPr>
          </a:p>
          <a:p>
            <a:r>
              <a:rPr lang="en-US" sz="1200" kern="1200" dirty="0" err="1" smtClean="0">
                <a:solidFill>
                  <a:schemeClr val="tx1"/>
                </a:solidFill>
                <a:effectLst/>
                <a:latin typeface="Arial" charset="0"/>
                <a:ea typeface="+mn-ea"/>
                <a:cs typeface="Arial" charset="0"/>
              </a:rPr>
              <a:t>Windle</a:t>
            </a:r>
            <a:r>
              <a:rPr lang="en-US" sz="1200" kern="1200" dirty="0" smtClean="0">
                <a:solidFill>
                  <a:schemeClr val="tx1"/>
                </a:solidFill>
                <a:effectLst/>
                <a:latin typeface="Arial" charset="0"/>
                <a:ea typeface="+mn-ea"/>
                <a:cs typeface="Arial" charset="0"/>
              </a:rPr>
              <a:t> et al. (2006) used the following methodology in their data collection.  Subjects that met their inclusion criteria were randomly assigned to three groups: 1% </a:t>
            </a:r>
            <a:r>
              <a:rPr lang="en-US" sz="1200" kern="1200" dirty="0" err="1" smtClean="0">
                <a:solidFill>
                  <a:schemeClr val="tx1"/>
                </a:solidFill>
                <a:effectLst/>
                <a:latin typeface="Arial" charset="0"/>
                <a:ea typeface="+mn-ea"/>
                <a:cs typeface="Arial" charset="0"/>
              </a:rPr>
              <a:t>lidocaine</a:t>
            </a:r>
            <a:r>
              <a:rPr lang="en-US" sz="1200" kern="1200" dirty="0" smtClean="0">
                <a:solidFill>
                  <a:schemeClr val="tx1"/>
                </a:solidFill>
                <a:effectLst/>
                <a:latin typeface="Arial" charset="0"/>
                <a:ea typeface="+mn-ea"/>
                <a:cs typeface="Arial" charset="0"/>
              </a:rPr>
              <a:t>, 0.9% BNS with benzyl alcohol, and no </a:t>
            </a:r>
            <a:r>
              <a:rPr lang="en-US" sz="1200" kern="1200" dirty="0" err="1" smtClean="0">
                <a:solidFill>
                  <a:schemeClr val="tx1"/>
                </a:solidFill>
                <a:effectLst/>
                <a:latin typeface="Arial" charset="0"/>
                <a:ea typeface="+mn-ea"/>
                <a:cs typeface="Arial" charset="0"/>
              </a:rPr>
              <a:t>intradermal</a:t>
            </a:r>
            <a:r>
              <a:rPr lang="en-US" sz="1200" kern="1200" dirty="0" smtClean="0">
                <a:solidFill>
                  <a:schemeClr val="tx1"/>
                </a:solidFill>
                <a:effectLst/>
                <a:latin typeface="Arial" charset="0"/>
                <a:ea typeface="+mn-ea"/>
                <a:cs typeface="Arial" charset="0"/>
              </a:rPr>
              <a:t> anesthesia.  Pain was evaluated using a modified visual analog scale.  Participants’ pain was evaluated at two points: immediately after </a:t>
            </a:r>
            <a:r>
              <a:rPr lang="en-US" sz="1200" kern="1200" dirty="0" err="1" smtClean="0">
                <a:solidFill>
                  <a:schemeClr val="tx1"/>
                </a:solidFill>
                <a:effectLst/>
                <a:latin typeface="Arial" charset="0"/>
                <a:ea typeface="+mn-ea"/>
                <a:cs typeface="Arial" charset="0"/>
              </a:rPr>
              <a:t>intradermal</a:t>
            </a:r>
            <a:r>
              <a:rPr lang="en-US" sz="1200" kern="1200" dirty="0" smtClean="0">
                <a:solidFill>
                  <a:schemeClr val="tx1"/>
                </a:solidFill>
                <a:effectLst/>
                <a:latin typeface="Arial" charset="0"/>
                <a:ea typeface="+mn-ea"/>
                <a:cs typeface="Arial" charset="0"/>
              </a:rPr>
              <a:t> injection, and after IV </a:t>
            </a:r>
            <a:r>
              <a:rPr lang="en-US" sz="1200" kern="1200" dirty="0" err="1" smtClean="0">
                <a:solidFill>
                  <a:schemeClr val="tx1"/>
                </a:solidFill>
                <a:effectLst/>
                <a:latin typeface="Arial" charset="0"/>
                <a:ea typeface="+mn-ea"/>
                <a:cs typeface="Arial" charset="0"/>
              </a:rPr>
              <a:t>cannulation</a:t>
            </a:r>
            <a:r>
              <a:rPr lang="en-US" sz="1200" kern="1200" dirty="0" smtClean="0">
                <a:solidFill>
                  <a:schemeClr val="tx1"/>
                </a:solidFill>
                <a:effectLst/>
                <a:latin typeface="Arial" charset="0"/>
                <a:ea typeface="+mn-ea"/>
                <a:cs typeface="Arial" charset="0"/>
              </a:rPr>
              <a:t>.  The </a:t>
            </a:r>
            <a:r>
              <a:rPr lang="en-US" sz="1200" kern="1200" dirty="0" err="1" smtClean="0">
                <a:solidFill>
                  <a:schemeClr val="tx1"/>
                </a:solidFill>
                <a:effectLst/>
                <a:latin typeface="Arial" charset="0"/>
                <a:ea typeface="+mn-ea"/>
                <a:cs typeface="Arial" charset="0"/>
              </a:rPr>
              <a:t>lidocaine</a:t>
            </a:r>
            <a:r>
              <a:rPr lang="en-US" sz="1200" kern="1200" dirty="0" smtClean="0">
                <a:solidFill>
                  <a:schemeClr val="tx1"/>
                </a:solidFill>
                <a:effectLst/>
                <a:latin typeface="Arial" charset="0"/>
                <a:ea typeface="+mn-ea"/>
                <a:cs typeface="Arial" charset="0"/>
              </a:rPr>
              <a:t> or BNS was injected using 29-gauge needle.  The injection site was either the back of the hand or the forearm.  A 20-gauge or 18-gauge IV catheter was then inserted directly over the wheal. </a:t>
            </a:r>
            <a:r>
              <a:rPr lang="en-US" sz="1200" kern="1200" dirty="0" smtClean="0">
                <a:solidFill>
                  <a:schemeClr val="tx1"/>
                </a:solidFill>
                <a:effectLst/>
                <a:latin typeface="Arial" charset="0"/>
                <a:ea typeface="+mn-ea"/>
                <a:cs typeface="Arial" charset="0"/>
              </a:rPr>
              <a:t>(</a:t>
            </a:r>
            <a:r>
              <a:rPr lang="en-US" sz="1200" kern="1200" dirty="0" err="1" smtClean="0">
                <a:solidFill>
                  <a:schemeClr val="tx1"/>
                </a:solidFill>
                <a:effectLst/>
                <a:latin typeface="Arial" charset="0"/>
                <a:ea typeface="+mn-ea"/>
                <a:cs typeface="Arial" charset="0"/>
              </a:rPr>
              <a:t>Windle</a:t>
            </a:r>
            <a:r>
              <a:rPr lang="en-US" sz="1200" kern="1200" dirty="0" smtClean="0">
                <a:solidFill>
                  <a:schemeClr val="tx1"/>
                </a:solidFill>
                <a:effectLst/>
                <a:latin typeface="Arial" charset="0"/>
                <a:ea typeface="+mn-ea"/>
                <a:cs typeface="Arial" charset="0"/>
              </a:rPr>
              <a:t> et al., 2006, pp. 254-256).   </a:t>
            </a:r>
          </a:p>
          <a:p>
            <a:endParaRPr lang="en-US" dirty="0"/>
          </a:p>
        </p:txBody>
      </p:sp>
      <p:sp>
        <p:nvSpPr>
          <p:cNvPr id="4" name="Slide Number Placeholder 3"/>
          <p:cNvSpPr>
            <a:spLocks noGrp="1"/>
          </p:cNvSpPr>
          <p:nvPr>
            <p:ph type="sldNum" sz="quarter" idx="10"/>
          </p:nvPr>
        </p:nvSpPr>
        <p:spPr/>
        <p:txBody>
          <a:bodyPr/>
          <a:lstStyle/>
          <a:p>
            <a:fld id="{18BEDEB1-982E-4DE2-8BCC-03B54A8BBA5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charset="0"/>
                <a:ea typeface="+mn-ea"/>
                <a:cs typeface="Arial" charset="0"/>
              </a:rPr>
              <a:t>Pain was rated by drawing a line on the MVAS after the </a:t>
            </a:r>
            <a:r>
              <a:rPr lang="en-US" sz="1200" kern="1200" dirty="0" err="1" smtClean="0">
                <a:solidFill>
                  <a:schemeClr val="tx1"/>
                </a:solidFill>
                <a:effectLst/>
                <a:latin typeface="Arial" charset="0"/>
                <a:ea typeface="+mn-ea"/>
                <a:cs typeface="Arial" charset="0"/>
              </a:rPr>
              <a:t>intradermal</a:t>
            </a:r>
            <a:r>
              <a:rPr lang="en-US" sz="1200" kern="1200" dirty="0" smtClean="0">
                <a:solidFill>
                  <a:schemeClr val="tx1"/>
                </a:solidFill>
                <a:effectLst/>
                <a:latin typeface="Arial" charset="0"/>
                <a:ea typeface="+mn-ea"/>
                <a:cs typeface="Arial" charset="0"/>
              </a:rPr>
              <a:t> injection and then after IV </a:t>
            </a:r>
            <a:r>
              <a:rPr lang="en-US" sz="1200" kern="1200" dirty="0" err="1" smtClean="0">
                <a:solidFill>
                  <a:schemeClr val="tx1"/>
                </a:solidFill>
                <a:effectLst/>
                <a:latin typeface="Arial" charset="0"/>
                <a:ea typeface="+mn-ea"/>
                <a:cs typeface="Arial" charset="0"/>
              </a:rPr>
              <a:t>cannulation</a:t>
            </a:r>
            <a:r>
              <a:rPr lang="en-US" sz="1200" kern="1200" dirty="0" smtClean="0">
                <a:solidFill>
                  <a:schemeClr val="tx1"/>
                </a:solidFill>
                <a:effectLst/>
                <a:latin typeface="Arial" charset="0"/>
                <a:ea typeface="+mn-ea"/>
                <a:cs typeface="Arial" charset="0"/>
              </a:rPr>
              <a:t> (</a:t>
            </a:r>
            <a:r>
              <a:rPr lang="en-US" sz="1200" kern="1200" dirty="0" err="1" smtClean="0">
                <a:solidFill>
                  <a:schemeClr val="tx1"/>
                </a:solidFill>
                <a:effectLst/>
                <a:latin typeface="Arial" charset="0"/>
                <a:ea typeface="+mn-ea"/>
                <a:cs typeface="Arial" charset="0"/>
              </a:rPr>
              <a:t>Windle</a:t>
            </a:r>
            <a:r>
              <a:rPr lang="en-US" sz="1200" kern="1200" dirty="0" smtClean="0">
                <a:solidFill>
                  <a:schemeClr val="tx1"/>
                </a:solidFill>
                <a:effectLst/>
                <a:latin typeface="Arial" charset="0"/>
                <a:ea typeface="+mn-ea"/>
                <a:cs typeface="Arial" charset="0"/>
              </a:rPr>
              <a:t> et al., 2006, pp. 254-256).  Here, you</a:t>
            </a:r>
            <a:r>
              <a:rPr lang="en-US" sz="1200" kern="1200" baseline="0" dirty="0" smtClean="0">
                <a:solidFill>
                  <a:schemeClr val="tx1"/>
                </a:solidFill>
                <a:effectLst/>
                <a:latin typeface="Arial" charset="0"/>
                <a:ea typeface="+mn-ea"/>
                <a:cs typeface="Arial" charset="0"/>
              </a:rPr>
              <a:t> can see a representation of the visual analog scale used in the </a:t>
            </a:r>
            <a:r>
              <a:rPr lang="en-US" sz="1200" kern="1200" baseline="0" dirty="0" err="1" smtClean="0">
                <a:solidFill>
                  <a:schemeClr val="tx1"/>
                </a:solidFill>
                <a:effectLst/>
                <a:latin typeface="Arial" charset="0"/>
                <a:ea typeface="+mn-ea"/>
                <a:cs typeface="Arial" charset="0"/>
              </a:rPr>
              <a:t>Windle</a:t>
            </a:r>
            <a:r>
              <a:rPr lang="en-US" sz="1200" kern="1200" baseline="0" dirty="0" smtClean="0">
                <a:solidFill>
                  <a:schemeClr val="tx1"/>
                </a:solidFill>
                <a:effectLst/>
                <a:latin typeface="Arial" charset="0"/>
                <a:ea typeface="+mn-ea"/>
                <a:cs typeface="Arial" charset="0"/>
              </a:rPr>
              <a:t> et al. (2006) study.</a:t>
            </a:r>
            <a:endParaRPr lang="en-US" dirty="0"/>
          </a:p>
        </p:txBody>
      </p:sp>
      <p:sp>
        <p:nvSpPr>
          <p:cNvPr id="4" name="Slide Number Placeholder 3"/>
          <p:cNvSpPr>
            <a:spLocks noGrp="1"/>
          </p:cNvSpPr>
          <p:nvPr>
            <p:ph type="sldNum" sz="quarter" idx="10"/>
          </p:nvPr>
        </p:nvSpPr>
        <p:spPr/>
        <p:txBody>
          <a:bodyPr/>
          <a:lstStyle/>
          <a:p>
            <a:fld id="{18BEDEB1-982E-4DE2-8BCC-03B54A8BBA5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hangingPunct="0"/>
            <a:r>
              <a:rPr lang="en-US" sz="1200" kern="1200" dirty="0" smtClean="0">
                <a:solidFill>
                  <a:schemeClr val="tx1"/>
                </a:solidFill>
                <a:latin typeface="+mn-lt"/>
                <a:ea typeface="+mn-ea"/>
                <a:cs typeface="+mn-cs"/>
              </a:rPr>
              <a:t>There are two aims to the study by </a:t>
            </a:r>
            <a:r>
              <a:rPr lang="en-US" sz="1200" kern="1200" dirty="0" err="1" smtClean="0">
                <a:solidFill>
                  <a:schemeClr val="tx1"/>
                </a:solidFill>
                <a:latin typeface="+mn-lt"/>
                <a:ea typeface="+mn-ea"/>
                <a:cs typeface="+mn-cs"/>
              </a:rPr>
              <a:t>Eggenberger</a:t>
            </a:r>
            <a:r>
              <a:rPr lang="en-US" sz="1200" kern="1200" dirty="0" smtClean="0">
                <a:solidFill>
                  <a:schemeClr val="tx1"/>
                </a:solidFill>
                <a:latin typeface="+mn-lt"/>
                <a:ea typeface="+mn-ea"/>
                <a:cs typeface="+mn-cs"/>
              </a:rPr>
              <a:t> et al. (2010</a:t>
            </a:r>
            <a:r>
              <a:rPr lang="en-US" sz="1200" kern="1200" dirty="0" smtClean="0">
                <a:solidFill>
                  <a:schemeClr val="tx1"/>
                </a:solidFill>
                <a:latin typeface="+mn-lt"/>
                <a:ea typeface="+mn-ea"/>
                <a:cs typeface="+mn-cs"/>
              </a:rPr>
              <a:t>), “(a) to describe how students come to know the person being nursed as caring and (b) to explore how caring is expressed within an emergent nursing situation using a high fidelity simulator.”  The authors used the words, phrases and statements made by the students involved in the study to determine themes. </a:t>
            </a:r>
          </a:p>
          <a:p>
            <a:pPr hangingPunct="0"/>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These themes were knowing the person being cared for through descriptions of them by significant others such as present family members, using the ways of knowing in nursing and the nursing calls and responses. (</a:t>
            </a:r>
            <a:r>
              <a:rPr lang="en-US" sz="1200" kern="1200" dirty="0" err="1" smtClean="0">
                <a:solidFill>
                  <a:schemeClr val="tx1"/>
                </a:solidFill>
                <a:latin typeface="+mn-lt"/>
                <a:ea typeface="+mn-ea"/>
                <a:cs typeface="+mn-cs"/>
              </a:rPr>
              <a:t>Eggenberger</a:t>
            </a:r>
            <a:r>
              <a:rPr lang="en-US" sz="1200" kern="1200" baseline="0" dirty="0" smtClean="0">
                <a:solidFill>
                  <a:schemeClr val="tx1"/>
                </a:solidFill>
                <a:latin typeface="+mn-lt"/>
                <a:ea typeface="+mn-ea"/>
                <a:cs typeface="+mn-cs"/>
              </a:rPr>
              <a:t> et al.</a:t>
            </a:r>
            <a:r>
              <a:rPr lang="en-US" sz="1200" kern="1200" dirty="0" smtClean="0">
                <a:solidFill>
                  <a:schemeClr val="tx1"/>
                </a:solidFill>
                <a:latin typeface="+mn-lt"/>
                <a:ea typeface="+mn-ea"/>
                <a:cs typeface="+mn-cs"/>
              </a:rPr>
              <a:t>, 2010, pp. 25-26)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Knowing the person receiving the care through others was achieved through watching the interaction of family members with the patient, as well as listening to verbal communications.  Participants said the significant other was also helpful in providing information when the patient was not able to communicate. (</a:t>
            </a:r>
            <a:r>
              <a:rPr lang="en-US" sz="1200" kern="1200" dirty="0" err="1" smtClean="0">
                <a:solidFill>
                  <a:schemeClr val="tx1"/>
                </a:solidFill>
                <a:latin typeface="+mn-lt"/>
                <a:ea typeface="+mn-ea"/>
                <a:cs typeface="+mn-cs"/>
              </a:rPr>
              <a:t>Eggenberger</a:t>
            </a:r>
            <a:r>
              <a:rPr lang="en-US" sz="1200" kern="1200" dirty="0" smtClean="0">
                <a:solidFill>
                  <a:schemeClr val="tx1"/>
                </a:solidFill>
                <a:latin typeface="+mn-lt"/>
                <a:ea typeface="+mn-ea"/>
                <a:cs typeface="+mn-cs"/>
              </a:rPr>
              <a:t> et al., 2010, p. 26)</a:t>
            </a:r>
          </a:p>
          <a:p>
            <a:pPr hangingPunct="0"/>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Ways of knowing is based on Carper’s (1978) framework of knowing in nursing.  Students seemed to echo Carper’s patterns of empirical knowing, aesthetic knowing, personal knowing, and ethical knowing. (</a:t>
            </a:r>
            <a:r>
              <a:rPr lang="en-US" sz="1200" kern="1200" dirty="0" err="1" smtClean="0">
                <a:solidFill>
                  <a:schemeClr val="tx1"/>
                </a:solidFill>
                <a:latin typeface="+mn-lt"/>
                <a:ea typeface="+mn-ea"/>
                <a:cs typeface="+mn-cs"/>
              </a:rPr>
              <a:t>Eggenberger</a:t>
            </a:r>
            <a:r>
              <a:rPr lang="en-US" sz="1200" kern="1200" dirty="0" smtClean="0">
                <a:solidFill>
                  <a:schemeClr val="tx1"/>
                </a:solidFill>
                <a:latin typeface="+mn-lt"/>
                <a:ea typeface="+mn-ea"/>
                <a:cs typeface="+mn-cs"/>
              </a:rPr>
              <a:t> et al., 2010, p. 26)  Empirical knowing is technical knowledge of nursing such as medications, procedures, and identification of signs and symptoms.  Aesthetic knowing is the awareness and understanding of the situation, surroundings, and environment.  This knowledge allows a nurse to react with an appropriate demeanor.  One study subject described it as maintaining “a sense of composure and finding that way of being in that moment”  (</a:t>
            </a:r>
            <a:r>
              <a:rPr lang="en-US" sz="1200" kern="1200" dirty="0" err="1" smtClean="0">
                <a:solidFill>
                  <a:schemeClr val="tx1"/>
                </a:solidFill>
                <a:latin typeface="+mn-lt"/>
                <a:ea typeface="+mn-ea"/>
                <a:cs typeface="+mn-cs"/>
              </a:rPr>
              <a:t>Eggenberger</a:t>
            </a:r>
            <a:r>
              <a:rPr lang="en-US" sz="1200" kern="1200" dirty="0" smtClean="0">
                <a:solidFill>
                  <a:schemeClr val="tx1"/>
                </a:solidFill>
                <a:latin typeface="+mn-lt"/>
                <a:ea typeface="+mn-ea"/>
                <a:cs typeface="+mn-cs"/>
              </a:rPr>
              <a:t> et al., 2010, p. 26).</a:t>
            </a:r>
          </a:p>
          <a:p>
            <a:pPr hangingPunct="0"/>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Personal knowing involves interaction and development of a trusting therapeutic relationship with the client and significant others.  Ethical knowing involved recognition and protection of the patient’s rights and requests as well as those of family. Participants felt these were important to truly caring about the patient. (</a:t>
            </a:r>
            <a:r>
              <a:rPr lang="en-US" sz="1200" kern="1200" dirty="0" err="1" smtClean="0">
                <a:solidFill>
                  <a:schemeClr val="tx1"/>
                </a:solidFill>
                <a:latin typeface="+mn-lt"/>
                <a:ea typeface="+mn-ea"/>
                <a:cs typeface="+mn-cs"/>
              </a:rPr>
              <a:t>Eggenberger</a:t>
            </a:r>
            <a:r>
              <a:rPr lang="en-US" sz="1200" kern="1200" dirty="0" smtClean="0">
                <a:solidFill>
                  <a:schemeClr val="tx1"/>
                </a:solidFill>
                <a:latin typeface="+mn-lt"/>
                <a:ea typeface="+mn-ea"/>
                <a:cs typeface="+mn-cs"/>
              </a:rPr>
              <a:t> et al., 2010, p. 26)</a:t>
            </a:r>
          </a:p>
          <a:p>
            <a:pPr hangingPunct="0"/>
            <a:endParaRPr lang="en-US" sz="1200" kern="1200" dirty="0" smtClean="0">
              <a:solidFill>
                <a:schemeClr val="tx1"/>
              </a:solidFill>
              <a:latin typeface="+mn-lt"/>
              <a:ea typeface="+mn-ea"/>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Nursing calls identified in the study included the need for the nurse to be fully present, engagement with family members, and offering hope.  Nursing responses included providing education and information for the patient and family member, managing pain, and close monitoring of vitals and what the patient is saying. (</a:t>
            </a:r>
            <a:r>
              <a:rPr lang="en-US" sz="1200" kern="1200" dirty="0" err="1" smtClean="0">
                <a:solidFill>
                  <a:schemeClr val="tx1"/>
                </a:solidFill>
                <a:latin typeface="+mn-lt"/>
                <a:ea typeface="+mn-ea"/>
                <a:cs typeface="+mn-cs"/>
              </a:rPr>
              <a:t>Eggenberger</a:t>
            </a:r>
            <a:r>
              <a:rPr lang="en-US" sz="1200" kern="1200" dirty="0" smtClean="0">
                <a:solidFill>
                  <a:schemeClr val="tx1"/>
                </a:solidFill>
                <a:latin typeface="+mn-lt"/>
                <a:ea typeface="+mn-ea"/>
                <a:cs typeface="+mn-cs"/>
              </a:rPr>
              <a:t> et al., 2010, p. 26)  The students involved in the study felt they were able to express caring for the patients by being present with and listening to the family member, entering their world to better understand their needs, questions and feelings, trying to help the other students involved in the nursing scenario, prioritizing care and safety, and treating the high tech mannequin as if he were a real patient (</a:t>
            </a:r>
            <a:r>
              <a:rPr lang="en-US" sz="1200" kern="1200" dirty="0" err="1" smtClean="0">
                <a:solidFill>
                  <a:schemeClr val="tx1"/>
                </a:solidFill>
                <a:latin typeface="+mn-lt"/>
                <a:ea typeface="+mn-ea"/>
                <a:cs typeface="+mn-cs"/>
              </a:rPr>
              <a:t>Eggenberger</a:t>
            </a:r>
            <a:r>
              <a:rPr lang="en-US" sz="1200" kern="1200" dirty="0" smtClean="0">
                <a:solidFill>
                  <a:schemeClr val="tx1"/>
                </a:solidFill>
                <a:latin typeface="+mn-lt"/>
                <a:ea typeface="+mn-ea"/>
                <a:cs typeface="+mn-cs"/>
              </a:rPr>
              <a:t> et al., 2010, p. 27).</a:t>
            </a:r>
          </a:p>
          <a:p>
            <a:pPr hangingPunct="0"/>
            <a:endParaRPr lang="en-US" sz="1200" kern="1200" dirty="0" smtClean="0">
              <a:solidFill>
                <a:schemeClr val="tx1"/>
              </a:solidFill>
              <a:latin typeface="+mn-lt"/>
              <a:ea typeface="+mn-ea"/>
              <a:cs typeface="+mn-cs"/>
            </a:endParaRP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18BEDEB1-982E-4DE2-8BCC-03B54A8BBA5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Eggenberger</a:t>
            </a:r>
            <a:r>
              <a:rPr lang="en-US" sz="1200" kern="1200" dirty="0" smtClean="0">
                <a:solidFill>
                  <a:schemeClr val="tx1"/>
                </a:solidFill>
                <a:latin typeface="+mn-lt"/>
                <a:ea typeface="+mn-ea"/>
                <a:cs typeface="+mn-cs"/>
              </a:rPr>
              <a:t> et al. (2010) came to the following conclusion from this study:  students involved in high tech simulations of nursing situations get to know their patients through family members, nursing ways of knowing, and the nursing actions and interventions that they carry out.  The caring demonstrated by students involved in the study showed it is possible for high tech simulations to be used to teach and evaluate caring practices in nursing education. (</a:t>
            </a:r>
            <a:r>
              <a:rPr lang="en-US" sz="1200" kern="1200" dirty="0" err="1" smtClean="0">
                <a:solidFill>
                  <a:schemeClr val="tx1"/>
                </a:solidFill>
                <a:latin typeface="+mn-lt"/>
                <a:ea typeface="+mn-ea"/>
                <a:cs typeface="+mn-cs"/>
              </a:rPr>
              <a:t>Eggenberger</a:t>
            </a:r>
            <a:r>
              <a:rPr lang="en-US" sz="1200" kern="1200" dirty="0" smtClean="0">
                <a:solidFill>
                  <a:schemeClr val="tx1"/>
                </a:solidFill>
                <a:latin typeface="+mn-lt"/>
                <a:ea typeface="+mn-ea"/>
                <a:cs typeface="+mn-cs"/>
              </a:rPr>
              <a:t> et al., 2010, p. 28)  These conclusions and the reported findings compared to the stated aims of the study both support the fact that the researchers did answer their research questions.</a:t>
            </a:r>
          </a:p>
          <a:p>
            <a:endParaRPr lang="en-US" dirty="0"/>
          </a:p>
        </p:txBody>
      </p:sp>
      <p:sp>
        <p:nvSpPr>
          <p:cNvPr id="4" name="Slide Number Placeholder 3"/>
          <p:cNvSpPr>
            <a:spLocks noGrp="1"/>
          </p:cNvSpPr>
          <p:nvPr>
            <p:ph type="sldNum" sz="quarter" idx="10"/>
          </p:nvPr>
        </p:nvSpPr>
        <p:spPr/>
        <p:txBody>
          <a:bodyPr/>
          <a:lstStyle/>
          <a:p>
            <a:fld id="{18BEDEB1-982E-4DE2-8BCC-03B54A8BBA5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E927192-B147-4074-91C1-0CD0B4563BF0}" type="datetimeFigureOut">
              <a:rPr lang="en-US" smtClean="0"/>
              <a:pPr/>
              <a:t>9/25/2011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DBE75C6-C4E4-43D3-BBC6-F7F95552D24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927192-B147-4074-91C1-0CD0B4563BF0}" type="datetimeFigureOut">
              <a:rPr lang="en-US" smtClean="0"/>
              <a:pPr/>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E75C6-C4E4-43D3-BBC6-F7F95552D2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927192-B147-4074-91C1-0CD0B4563BF0}" type="datetimeFigureOut">
              <a:rPr lang="en-US" smtClean="0"/>
              <a:pPr/>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E75C6-C4E4-43D3-BBC6-F7F95552D2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927192-B147-4074-91C1-0CD0B4563BF0}" type="datetimeFigureOut">
              <a:rPr lang="en-US" smtClean="0"/>
              <a:pPr/>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E75C6-C4E4-43D3-BBC6-F7F95552D2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E927192-B147-4074-91C1-0CD0B4563BF0}" type="datetimeFigureOut">
              <a:rPr lang="en-US" smtClean="0"/>
              <a:pPr/>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E75C6-C4E4-43D3-BBC6-F7F95552D24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E927192-B147-4074-91C1-0CD0B4563BF0}" type="datetimeFigureOut">
              <a:rPr lang="en-US" smtClean="0"/>
              <a:pPr/>
              <a:t>9/25/2011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E75C6-C4E4-43D3-BBC6-F7F95552D2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E927192-B147-4074-91C1-0CD0B4563BF0}" type="datetimeFigureOut">
              <a:rPr lang="en-US" smtClean="0"/>
              <a:pPr/>
              <a:t>9/25/2011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BE75C6-C4E4-43D3-BBC6-F7F95552D2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E927192-B147-4074-91C1-0CD0B4563BF0}" type="datetimeFigureOut">
              <a:rPr lang="en-US" smtClean="0"/>
              <a:pPr/>
              <a:t>9/25/2011</a:t>
            </a:fld>
            <a:endParaRPr lang="en-US"/>
          </a:p>
        </p:txBody>
      </p:sp>
      <p:sp>
        <p:nvSpPr>
          <p:cNvPr id="8" name="Slide Number Placeholder 7"/>
          <p:cNvSpPr>
            <a:spLocks noGrp="1"/>
          </p:cNvSpPr>
          <p:nvPr>
            <p:ph type="sldNum" sz="quarter" idx="11"/>
          </p:nvPr>
        </p:nvSpPr>
        <p:spPr/>
        <p:txBody>
          <a:bodyPr/>
          <a:lstStyle/>
          <a:p>
            <a:fld id="{6DBE75C6-C4E4-43D3-BBC6-F7F95552D24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27192-B147-4074-91C1-0CD0B4563BF0}" type="datetimeFigureOut">
              <a:rPr lang="en-US" smtClean="0"/>
              <a:pPr/>
              <a:t>9/25/2011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BE75C6-C4E4-43D3-BBC6-F7F95552D2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E927192-B147-4074-91C1-0CD0B4563BF0}" type="datetimeFigureOut">
              <a:rPr lang="en-US" smtClean="0"/>
              <a:pPr/>
              <a:t>9/25/2011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DBE75C6-C4E4-43D3-BBC6-F7F95552D2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5E927192-B147-4074-91C1-0CD0B4563BF0}" type="datetimeFigureOut">
              <a:rPr lang="en-US" smtClean="0"/>
              <a:pPr/>
              <a:t>9/25/2011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E75C6-C4E4-43D3-BBC6-F7F95552D2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E927192-B147-4074-91C1-0CD0B4563BF0}" type="datetimeFigureOut">
              <a:rPr lang="en-US" smtClean="0"/>
              <a:pPr/>
              <a:t>9/25/2011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DBE75C6-C4E4-43D3-BBC6-F7F95552D24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6172200" cy="1894362"/>
          </a:xfrm>
        </p:spPr>
        <p:txBody>
          <a:bodyPr>
            <a:normAutofit fontScale="90000"/>
          </a:bodyPr>
          <a:lstStyle/>
          <a:p>
            <a:pPr algn="ctr"/>
            <a:r>
              <a:rPr lang="en-US" dirty="0" smtClean="0">
                <a:solidFill>
                  <a:schemeClr val="accent1"/>
                </a:solidFill>
              </a:rPr>
              <a:t>Analyzing &amp; Critiquing Research Papers</a:t>
            </a:r>
            <a:endParaRPr lang="en-US" dirty="0">
              <a:solidFill>
                <a:schemeClr val="accent1"/>
              </a:solidFill>
            </a:endParaRPr>
          </a:p>
        </p:txBody>
      </p:sp>
      <p:sp>
        <p:nvSpPr>
          <p:cNvPr id="3" name="Subtitle 2"/>
          <p:cNvSpPr>
            <a:spLocks noGrp="1"/>
          </p:cNvSpPr>
          <p:nvPr>
            <p:ph type="subTitle" idx="1"/>
          </p:nvPr>
        </p:nvSpPr>
        <p:spPr>
          <a:xfrm>
            <a:off x="685800" y="2209800"/>
            <a:ext cx="6172200" cy="1371600"/>
          </a:xfrm>
        </p:spPr>
        <p:txBody>
          <a:bodyPr>
            <a:normAutofit/>
          </a:bodyPr>
          <a:lstStyle/>
          <a:p>
            <a:pPr algn="ctr"/>
            <a:r>
              <a:rPr lang="en-US" b="0" dirty="0" smtClean="0">
                <a:solidFill>
                  <a:schemeClr val="tx1"/>
                </a:solidFill>
              </a:rPr>
              <a:t>Todd Johnson, Amanda Jones, </a:t>
            </a:r>
            <a:r>
              <a:rPr lang="en-US" b="0" dirty="0" err="1" smtClean="0">
                <a:solidFill>
                  <a:schemeClr val="tx1"/>
                </a:solidFill>
              </a:rPr>
              <a:t>Omololu</a:t>
            </a:r>
            <a:r>
              <a:rPr lang="en-US" b="0" dirty="0" smtClean="0">
                <a:solidFill>
                  <a:schemeClr val="tx1"/>
                </a:solidFill>
              </a:rPr>
              <a:t> </a:t>
            </a:r>
            <a:r>
              <a:rPr lang="en-US" b="0" dirty="0" err="1" smtClean="0">
                <a:solidFill>
                  <a:schemeClr val="tx1"/>
                </a:solidFill>
              </a:rPr>
              <a:t>Kafisanwo</a:t>
            </a:r>
            <a:r>
              <a:rPr lang="en-US" b="0" dirty="0" smtClean="0">
                <a:solidFill>
                  <a:schemeClr val="tx1"/>
                </a:solidFill>
              </a:rPr>
              <a:t>, Briana Kennett, &amp; Tara Kutz</a:t>
            </a:r>
            <a:endParaRPr lang="en-US" b="0" dirty="0">
              <a:solidFill>
                <a:schemeClr val="tx1"/>
              </a:solidFill>
            </a:endParaRPr>
          </a:p>
        </p:txBody>
      </p:sp>
      <p:sp>
        <p:nvSpPr>
          <p:cNvPr id="4" name="TextBox 3"/>
          <p:cNvSpPr txBox="1"/>
          <p:nvPr/>
        </p:nvSpPr>
        <p:spPr>
          <a:xfrm>
            <a:off x="1219200" y="3810000"/>
            <a:ext cx="5334000" cy="923330"/>
          </a:xfrm>
          <a:prstGeom prst="rect">
            <a:avLst/>
          </a:prstGeom>
          <a:noFill/>
        </p:spPr>
        <p:txBody>
          <a:bodyPr wrap="square" rtlCol="0">
            <a:spAutoFit/>
          </a:bodyPr>
          <a:lstStyle/>
          <a:p>
            <a:pPr algn="ctr"/>
            <a:r>
              <a:rPr lang="en-US" dirty="0" smtClean="0"/>
              <a:t>Lakeview College of Nursing</a:t>
            </a:r>
          </a:p>
          <a:p>
            <a:pPr algn="ctr"/>
            <a:r>
              <a:rPr lang="en-US" dirty="0" smtClean="0"/>
              <a:t>N302 – Nursing Research</a:t>
            </a:r>
          </a:p>
          <a:p>
            <a:pPr algn="ctr"/>
            <a:r>
              <a:rPr lang="en-US" dirty="0" smtClean="0"/>
              <a:t>September 25, 2011</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smtClean="0">
                <a:solidFill>
                  <a:schemeClr val="accent1"/>
                </a:solidFill>
              </a:rPr>
              <a:t>Eggenberger</a:t>
            </a:r>
            <a:r>
              <a:rPr lang="en-US" dirty="0" smtClean="0">
                <a:solidFill>
                  <a:schemeClr val="accent1"/>
                </a:solidFill>
              </a:rPr>
              <a:t> et al: Conclusion</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Conclusions on High Tech Simulations</a:t>
            </a:r>
          </a:p>
          <a:p>
            <a:endParaRPr lang="en-US" dirty="0" smtClean="0"/>
          </a:p>
          <a:p>
            <a:r>
              <a:rPr lang="en-US" dirty="0" smtClean="0"/>
              <a:t>Students can know “patients”</a:t>
            </a:r>
          </a:p>
          <a:p>
            <a:endParaRPr lang="en-US" dirty="0" smtClean="0"/>
          </a:p>
          <a:p>
            <a:r>
              <a:rPr lang="en-US" dirty="0" smtClean="0"/>
              <a:t>Useful tool for teaching and evaluation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chemeClr val="accent1"/>
                </a:solidFill>
              </a:rPr>
              <a:t>Windle</a:t>
            </a:r>
            <a:r>
              <a:rPr lang="en-US" dirty="0" smtClean="0">
                <a:solidFill>
                  <a:schemeClr val="accent1"/>
                </a:solidFill>
              </a:rPr>
              <a:t> et al: Findings</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During IV insertions</a:t>
            </a:r>
          </a:p>
          <a:p>
            <a:pPr lvl="1"/>
            <a:r>
              <a:rPr lang="en-US" dirty="0" err="1" smtClean="0"/>
              <a:t>Lidocaine</a:t>
            </a:r>
            <a:r>
              <a:rPr lang="en-US" dirty="0" smtClean="0"/>
              <a:t> or BNS </a:t>
            </a:r>
            <a:r>
              <a:rPr lang="en-US" i="1" dirty="0" smtClean="0"/>
              <a:t>vs. </a:t>
            </a:r>
            <a:r>
              <a:rPr lang="en-US" dirty="0" smtClean="0"/>
              <a:t>No anesthesia</a:t>
            </a:r>
          </a:p>
          <a:p>
            <a:pPr lvl="2"/>
            <a:r>
              <a:rPr lang="en-US" sz="1700" dirty="0" smtClean="0"/>
              <a:t>mean pain less for </a:t>
            </a:r>
            <a:r>
              <a:rPr lang="en-US" sz="1700" dirty="0" err="1" smtClean="0"/>
              <a:t>lidocaine</a:t>
            </a:r>
            <a:r>
              <a:rPr lang="en-US" sz="1700" dirty="0" smtClean="0"/>
              <a:t> or BNS</a:t>
            </a:r>
            <a:endParaRPr lang="en-US" dirty="0" smtClean="0"/>
          </a:p>
          <a:p>
            <a:pPr lvl="1"/>
            <a:r>
              <a:rPr lang="en-US" dirty="0" err="1" smtClean="0"/>
              <a:t>Lidocaine</a:t>
            </a:r>
            <a:r>
              <a:rPr lang="en-US" dirty="0" smtClean="0"/>
              <a:t> vs. BNS </a:t>
            </a:r>
          </a:p>
          <a:p>
            <a:pPr lvl="2"/>
            <a:r>
              <a:rPr lang="en-US" sz="1700" dirty="0" smtClean="0"/>
              <a:t>no significant difference</a:t>
            </a:r>
          </a:p>
          <a:p>
            <a:pPr lvl="2"/>
            <a:endParaRPr lang="en-US" sz="1700" dirty="0" smtClean="0"/>
          </a:p>
          <a:p>
            <a:r>
              <a:rPr lang="en-US" dirty="0" smtClean="0"/>
              <a:t>During </a:t>
            </a:r>
            <a:r>
              <a:rPr lang="en-US" dirty="0" err="1" smtClean="0"/>
              <a:t>intradermal</a:t>
            </a:r>
            <a:r>
              <a:rPr lang="en-US" dirty="0" smtClean="0"/>
              <a:t> injections</a:t>
            </a:r>
          </a:p>
          <a:p>
            <a:pPr lvl="1"/>
            <a:r>
              <a:rPr lang="en-US" dirty="0" err="1" smtClean="0"/>
              <a:t>Lidocaine</a:t>
            </a:r>
            <a:r>
              <a:rPr lang="en-US" dirty="0" smtClean="0"/>
              <a:t> vs. BNS</a:t>
            </a:r>
            <a:endParaRPr lang="en-US" sz="1700" dirty="0" smtClean="0"/>
          </a:p>
          <a:p>
            <a:pPr lvl="2"/>
            <a:r>
              <a:rPr lang="en-US" sz="1700" dirty="0" smtClean="0"/>
              <a:t>mean pain levels less for BNS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chemeClr val="accent1"/>
                </a:solidFill>
              </a:rPr>
              <a:t>Windle</a:t>
            </a:r>
            <a:r>
              <a:rPr lang="en-US" dirty="0" smtClean="0">
                <a:solidFill>
                  <a:schemeClr val="accent1"/>
                </a:solidFill>
              </a:rPr>
              <a:t> et al.: Limitations</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Number of researchers</a:t>
            </a:r>
          </a:p>
          <a:p>
            <a:pPr>
              <a:buNone/>
            </a:pPr>
            <a:endParaRPr lang="en-US" dirty="0" smtClean="0"/>
          </a:p>
          <a:p>
            <a:r>
              <a:rPr lang="en-US" dirty="0" smtClean="0"/>
              <a:t>Different techniques</a:t>
            </a:r>
          </a:p>
          <a:p>
            <a:pPr>
              <a:buNone/>
            </a:pPr>
            <a:endParaRPr lang="en-US" dirty="0" smtClean="0"/>
          </a:p>
          <a:p>
            <a:r>
              <a:rPr lang="en-US" dirty="0" smtClean="0"/>
              <a:t>Distractions as pain relief</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chemeClr val="accent1"/>
                </a:solidFill>
              </a:rPr>
              <a:t>Windle</a:t>
            </a:r>
            <a:r>
              <a:rPr lang="en-US" dirty="0" smtClean="0">
                <a:solidFill>
                  <a:schemeClr val="accent1"/>
                </a:solidFill>
              </a:rPr>
              <a:t> et al.: Conclusion</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Change in current practice</a:t>
            </a:r>
          </a:p>
          <a:p>
            <a:pPr>
              <a:buNone/>
            </a:pPr>
            <a:endParaRPr lang="en-US" dirty="0" smtClean="0"/>
          </a:p>
          <a:p>
            <a:r>
              <a:rPr lang="en-US" dirty="0" smtClean="0"/>
              <a:t>Use of BNS considered hospital wide</a:t>
            </a:r>
          </a:p>
          <a:p>
            <a:pPr lvl="1"/>
            <a:r>
              <a:rPr lang="en-US" dirty="0" smtClean="0"/>
              <a:t>Lower cost</a:t>
            </a:r>
          </a:p>
          <a:p>
            <a:pPr lvl="1"/>
            <a:r>
              <a:rPr lang="en-US" dirty="0" smtClean="0"/>
              <a:t>Lower risk of adverse events</a:t>
            </a:r>
          </a:p>
          <a:p>
            <a:pPr lvl="1"/>
            <a:r>
              <a:rPr lang="en-US" dirty="0" smtClean="0"/>
              <a:t>Outcomes improvements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accent1"/>
                </a:solidFill>
              </a:rPr>
              <a:t>Secondary Sources &amp; Relevance to Nursing Practice</a:t>
            </a:r>
            <a:endParaRPr lang="en-US" dirty="0">
              <a:solidFill>
                <a:schemeClr val="accent1"/>
              </a:solidFill>
            </a:endParaRPr>
          </a:p>
        </p:txBody>
      </p:sp>
      <p:sp>
        <p:nvSpPr>
          <p:cNvPr id="3" name="Content Placeholder 2"/>
          <p:cNvSpPr>
            <a:spLocks noGrp="1"/>
          </p:cNvSpPr>
          <p:nvPr>
            <p:ph idx="1"/>
          </p:nvPr>
        </p:nvSpPr>
        <p:spPr/>
        <p:txBody>
          <a:bodyPr/>
          <a:lstStyle/>
          <a:p>
            <a:r>
              <a:rPr lang="en-US" dirty="0" err="1" smtClean="0"/>
              <a:t>Windle</a:t>
            </a:r>
            <a:r>
              <a:rPr lang="en-US" dirty="0" smtClean="0"/>
              <a:t> et al.</a:t>
            </a:r>
          </a:p>
          <a:p>
            <a:pPr lvl="1"/>
            <a:r>
              <a:rPr lang="en-US" dirty="0" smtClean="0"/>
              <a:t>How were secondary sources used</a:t>
            </a:r>
            <a:r>
              <a:rPr lang="en-US" dirty="0" smtClean="0"/>
              <a:t>?</a:t>
            </a:r>
          </a:p>
          <a:p>
            <a:pPr lvl="2"/>
            <a:r>
              <a:rPr lang="en-US" dirty="0" smtClean="0"/>
              <a:t>Validate study</a:t>
            </a:r>
            <a:endParaRPr lang="en-US" dirty="0" smtClean="0"/>
          </a:p>
          <a:p>
            <a:pPr lvl="1"/>
            <a:r>
              <a:rPr lang="en-US" dirty="0" smtClean="0"/>
              <a:t>Was this study relevant to nursing practice</a:t>
            </a:r>
            <a:r>
              <a:rPr lang="en-US" dirty="0" smtClean="0"/>
              <a:t>?</a:t>
            </a:r>
          </a:p>
          <a:p>
            <a:pPr lvl="2"/>
            <a:r>
              <a:rPr lang="en-US" dirty="0" smtClean="0"/>
              <a:t>Improved outcomes</a:t>
            </a:r>
            <a:endParaRPr lang="en-US" dirty="0" smtClean="0"/>
          </a:p>
          <a:p>
            <a:endParaRPr lang="en-US" dirty="0"/>
          </a:p>
        </p:txBody>
      </p:sp>
      <p:pic>
        <p:nvPicPr>
          <p:cNvPr id="10244" name="Picture 4" descr="HGH Injections"/>
          <p:cNvPicPr>
            <a:picLocks noChangeAspect="1" noChangeArrowheads="1"/>
          </p:cNvPicPr>
          <p:nvPr/>
        </p:nvPicPr>
        <p:blipFill>
          <a:blip r:embed="rId3" cstate="print"/>
          <a:srcRect/>
          <a:stretch>
            <a:fillRect/>
          </a:stretch>
        </p:blipFill>
        <p:spPr bwMode="auto">
          <a:xfrm>
            <a:off x="5181600" y="3733800"/>
            <a:ext cx="3048000" cy="2623596"/>
          </a:xfrm>
          <a:prstGeom prst="rect">
            <a:avLst/>
          </a:prstGeom>
          <a:noFill/>
        </p:spPr>
      </p:pic>
      <p:sp>
        <p:nvSpPr>
          <p:cNvPr id="6" name="TextBox 5"/>
          <p:cNvSpPr txBox="1"/>
          <p:nvPr/>
        </p:nvSpPr>
        <p:spPr>
          <a:xfrm>
            <a:off x="5410200" y="6396335"/>
            <a:ext cx="2895600" cy="461665"/>
          </a:xfrm>
          <a:prstGeom prst="rect">
            <a:avLst/>
          </a:prstGeom>
          <a:noFill/>
        </p:spPr>
        <p:txBody>
          <a:bodyPr wrap="square" rtlCol="0">
            <a:spAutoFit/>
          </a:bodyPr>
          <a:lstStyle/>
          <a:p>
            <a:r>
              <a:rPr lang="en-US" sz="1200" dirty="0" smtClean="0"/>
              <a:t>http://hghsupplementstalk.com/hgh-injections/learn-hgh-injections.html</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accent1"/>
                </a:solidFill>
              </a:rPr>
              <a:t>Secondary Sources &amp; Relevance to Nursing Practice</a:t>
            </a:r>
            <a:endParaRPr lang="en-US" dirty="0">
              <a:solidFill>
                <a:schemeClr val="accent1"/>
              </a:solidFill>
            </a:endParaRPr>
          </a:p>
        </p:txBody>
      </p:sp>
      <p:sp>
        <p:nvSpPr>
          <p:cNvPr id="3" name="Content Placeholder 2"/>
          <p:cNvSpPr>
            <a:spLocks noGrp="1"/>
          </p:cNvSpPr>
          <p:nvPr>
            <p:ph idx="1"/>
          </p:nvPr>
        </p:nvSpPr>
        <p:spPr/>
        <p:txBody>
          <a:bodyPr/>
          <a:lstStyle/>
          <a:p>
            <a:r>
              <a:rPr lang="en-US" dirty="0" err="1" smtClean="0"/>
              <a:t>Eggenberger</a:t>
            </a:r>
            <a:r>
              <a:rPr lang="en-US" dirty="0" smtClean="0"/>
              <a:t> et al.</a:t>
            </a:r>
          </a:p>
          <a:p>
            <a:pPr lvl="1"/>
            <a:r>
              <a:rPr lang="en-US" dirty="0" smtClean="0"/>
              <a:t>How were secondary sources used</a:t>
            </a:r>
            <a:r>
              <a:rPr lang="en-US" dirty="0" smtClean="0"/>
              <a:t>?</a:t>
            </a:r>
          </a:p>
          <a:p>
            <a:pPr lvl="2"/>
            <a:r>
              <a:rPr lang="en-US" dirty="0" smtClean="0"/>
              <a:t>Validate study</a:t>
            </a:r>
            <a:endParaRPr lang="en-US" dirty="0" smtClean="0"/>
          </a:p>
          <a:p>
            <a:pPr lvl="1"/>
            <a:r>
              <a:rPr lang="en-US" dirty="0" smtClean="0"/>
              <a:t>Was this study relevant to nursing practice</a:t>
            </a:r>
            <a:r>
              <a:rPr lang="en-US" dirty="0" smtClean="0"/>
              <a:t>?</a:t>
            </a:r>
          </a:p>
          <a:p>
            <a:pPr lvl="2"/>
            <a:r>
              <a:rPr lang="en-US" dirty="0" smtClean="0"/>
              <a:t>Improved outcomes</a:t>
            </a:r>
            <a:endParaRPr lang="en-US" dirty="0"/>
          </a:p>
        </p:txBody>
      </p:sp>
      <p:pic>
        <p:nvPicPr>
          <p:cNvPr id="8194" name="Picture 2" descr="http://www.boundtreeuniversity.com/data2/meti-man-300.jpg"/>
          <p:cNvPicPr>
            <a:picLocks noChangeAspect="1" noChangeArrowheads="1"/>
          </p:cNvPicPr>
          <p:nvPr/>
        </p:nvPicPr>
        <p:blipFill>
          <a:blip r:embed="rId3" cstate="print"/>
          <a:srcRect/>
          <a:stretch>
            <a:fillRect/>
          </a:stretch>
        </p:blipFill>
        <p:spPr bwMode="auto">
          <a:xfrm>
            <a:off x="4800600" y="3657600"/>
            <a:ext cx="3962400" cy="2743200"/>
          </a:xfrm>
          <a:prstGeom prst="rect">
            <a:avLst/>
          </a:prstGeom>
          <a:noFill/>
        </p:spPr>
      </p:pic>
      <p:sp>
        <p:nvSpPr>
          <p:cNvPr id="5" name="TextBox 4"/>
          <p:cNvSpPr txBox="1"/>
          <p:nvPr/>
        </p:nvSpPr>
        <p:spPr>
          <a:xfrm>
            <a:off x="4800600" y="6365557"/>
            <a:ext cx="4343400" cy="492443"/>
          </a:xfrm>
          <a:prstGeom prst="rect">
            <a:avLst/>
          </a:prstGeom>
          <a:noFill/>
        </p:spPr>
        <p:txBody>
          <a:bodyPr wrap="square" rtlCol="0">
            <a:spAutoFit/>
          </a:bodyPr>
          <a:lstStyle/>
          <a:p>
            <a:r>
              <a:rPr lang="en-US" sz="1400" dirty="0" smtClean="0"/>
              <a:t>http://</a:t>
            </a:r>
            <a:r>
              <a:rPr lang="en-US" sz="1200" dirty="0" smtClean="0"/>
              <a:t>www.boundtreeuniversity.com/news/1109702-Fla-company-foresees-growing-popularity-of-medical-dummies/</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Informed Consent Process</a:t>
            </a:r>
            <a:endParaRPr lang="en-US" dirty="0">
              <a:solidFill>
                <a:schemeClr val="accent1"/>
              </a:solidFill>
            </a:endParaRPr>
          </a:p>
        </p:txBody>
      </p:sp>
      <p:sp>
        <p:nvSpPr>
          <p:cNvPr id="3" name="Content Placeholder 2"/>
          <p:cNvSpPr>
            <a:spLocks noGrp="1"/>
          </p:cNvSpPr>
          <p:nvPr>
            <p:ph idx="1"/>
          </p:nvPr>
        </p:nvSpPr>
        <p:spPr/>
        <p:txBody>
          <a:bodyPr>
            <a:normAutofit fontScale="85000" lnSpcReduction="20000"/>
          </a:bodyPr>
          <a:lstStyle/>
          <a:p>
            <a:pPr marL="68580" indent="0"/>
            <a:r>
              <a:rPr lang="en-US" dirty="0" smtClean="0"/>
              <a:t> </a:t>
            </a:r>
            <a:r>
              <a:rPr lang="en-US" dirty="0" err="1" smtClean="0"/>
              <a:t>Eggenberger</a:t>
            </a:r>
            <a:r>
              <a:rPr lang="en-US" dirty="0" smtClean="0"/>
              <a:t> et al.</a:t>
            </a:r>
          </a:p>
          <a:p>
            <a:pPr lvl="1"/>
            <a:r>
              <a:rPr lang="en-US" dirty="0" smtClean="0"/>
              <a:t>Explained process</a:t>
            </a:r>
          </a:p>
          <a:p>
            <a:pPr lvl="1"/>
            <a:r>
              <a:rPr lang="en-US" dirty="0" smtClean="0"/>
              <a:t>Voluntary participation</a:t>
            </a:r>
          </a:p>
          <a:p>
            <a:pPr lvl="1"/>
            <a:r>
              <a:rPr lang="en-US" dirty="0" smtClean="0"/>
              <a:t>Options of further clarification</a:t>
            </a:r>
          </a:p>
          <a:p>
            <a:pPr marL="68580" indent="0">
              <a:buNone/>
            </a:pPr>
            <a:endParaRPr lang="en-US" dirty="0" smtClean="0"/>
          </a:p>
          <a:p>
            <a:pPr marL="68580" indent="0"/>
            <a:r>
              <a:rPr lang="en-US" dirty="0" smtClean="0"/>
              <a:t> </a:t>
            </a:r>
            <a:r>
              <a:rPr lang="en-US" dirty="0" err="1" smtClean="0"/>
              <a:t>Windle</a:t>
            </a:r>
            <a:r>
              <a:rPr lang="en-US" dirty="0" smtClean="0"/>
              <a:t> et al.</a:t>
            </a:r>
          </a:p>
          <a:p>
            <a:pPr marL="713232" lvl="1" indent="-342900"/>
            <a:r>
              <a:rPr lang="en-US" dirty="0" smtClean="0"/>
              <a:t>Random selection</a:t>
            </a:r>
          </a:p>
          <a:p>
            <a:pPr marL="713232" lvl="1" indent="-342900"/>
            <a:r>
              <a:rPr lang="en-US" dirty="0" smtClean="0"/>
              <a:t>Counseled participants  </a:t>
            </a:r>
          </a:p>
          <a:p>
            <a:pPr marL="68580" indent="0">
              <a:buNone/>
            </a:pPr>
            <a:endParaRPr lang="en-US" dirty="0" smtClean="0"/>
          </a:p>
          <a:p>
            <a:pPr marL="68580" indent="0"/>
            <a:r>
              <a:rPr lang="en-US" dirty="0" smtClean="0"/>
              <a:t>Elements of sufficient Informed Consent</a:t>
            </a:r>
          </a:p>
          <a:p>
            <a:pPr marL="713232" lvl="1" indent="-342900"/>
            <a:r>
              <a:rPr lang="en-US" dirty="0" smtClean="0"/>
              <a:t>Human rights</a:t>
            </a:r>
          </a:p>
          <a:p>
            <a:pPr marL="713232" lvl="1" indent="-342900"/>
            <a:r>
              <a:rPr lang="en-US" dirty="0" smtClean="0"/>
              <a:t>Ethical principles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Methodologies</a:t>
            </a:r>
            <a:endParaRPr lang="en-US" dirty="0">
              <a:solidFill>
                <a:schemeClr val="accent1"/>
              </a:solidFill>
            </a:endParaRPr>
          </a:p>
        </p:txBody>
      </p:sp>
      <p:sp>
        <p:nvSpPr>
          <p:cNvPr id="3" name="Content Placeholder 2"/>
          <p:cNvSpPr>
            <a:spLocks noGrp="1"/>
          </p:cNvSpPr>
          <p:nvPr>
            <p:ph idx="1"/>
          </p:nvPr>
        </p:nvSpPr>
        <p:spPr/>
        <p:txBody>
          <a:bodyPr/>
          <a:lstStyle/>
          <a:p>
            <a:pPr marL="114300" indent="0"/>
            <a:r>
              <a:rPr lang="en-US" dirty="0" smtClean="0"/>
              <a:t>What is a quantitative study?</a:t>
            </a:r>
          </a:p>
          <a:p>
            <a:pPr marL="114300" indent="0">
              <a:buNone/>
            </a:pPr>
            <a:endParaRPr lang="en-US" dirty="0" smtClean="0"/>
          </a:p>
          <a:p>
            <a:pPr marL="114300" indent="0"/>
            <a:r>
              <a:rPr lang="en-US" dirty="0" smtClean="0"/>
              <a:t>What is a qualitative study?</a:t>
            </a:r>
          </a:p>
          <a:p>
            <a:pPr marL="114300" indent="0">
              <a:buNone/>
            </a:pPr>
            <a:endParaRPr lang="en-US" dirty="0" smtClean="0"/>
          </a:p>
          <a:p>
            <a:pPr marL="114300" indent="0"/>
            <a:r>
              <a:rPr lang="en-US" dirty="0" smtClean="0"/>
              <a:t>Comparison and contrast of qualitative and quantitative study</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Summary</a:t>
            </a:r>
            <a:endParaRPr lang="en-US" dirty="0">
              <a:solidFill>
                <a:schemeClr val="accent1"/>
              </a:solidFill>
            </a:endParaRPr>
          </a:p>
        </p:txBody>
      </p:sp>
      <p:sp>
        <p:nvSpPr>
          <p:cNvPr id="3" name="Content Placeholder 2"/>
          <p:cNvSpPr>
            <a:spLocks noGrp="1"/>
          </p:cNvSpPr>
          <p:nvPr>
            <p:ph idx="1"/>
          </p:nvPr>
        </p:nvSpPr>
        <p:spPr>
          <a:xfrm>
            <a:off x="457200" y="1600200"/>
            <a:ext cx="7467600" cy="4953000"/>
          </a:xfrm>
        </p:spPr>
        <p:txBody>
          <a:bodyPr>
            <a:normAutofit fontScale="92500" lnSpcReduction="20000"/>
          </a:bodyPr>
          <a:lstStyle/>
          <a:p>
            <a:r>
              <a:rPr lang="en-US" dirty="0" err="1" smtClean="0"/>
              <a:t>Eggenberger</a:t>
            </a:r>
            <a:r>
              <a:rPr lang="en-US" dirty="0" smtClean="0"/>
              <a:t> </a:t>
            </a:r>
            <a:r>
              <a:rPr lang="en-US" dirty="0" smtClean="0"/>
              <a:t>et al. (2010) </a:t>
            </a:r>
            <a:endParaRPr lang="en-US" dirty="0" smtClean="0"/>
          </a:p>
          <a:p>
            <a:pPr lvl="1"/>
            <a:r>
              <a:rPr lang="en-US" dirty="0" smtClean="0"/>
              <a:t>Type of study</a:t>
            </a:r>
          </a:p>
          <a:p>
            <a:pPr lvl="2"/>
            <a:r>
              <a:rPr lang="en-US" dirty="0" smtClean="0"/>
              <a:t>Qualitative</a:t>
            </a:r>
          </a:p>
          <a:p>
            <a:pPr lvl="1"/>
            <a:r>
              <a:rPr lang="en-US" dirty="0" smtClean="0"/>
              <a:t>Methods</a:t>
            </a:r>
          </a:p>
          <a:p>
            <a:pPr lvl="2"/>
            <a:r>
              <a:rPr lang="en-US" dirty="0" smtClean="0"/>
              <a:t>Subjective</a:t>
            </a:r>
          </a:p>
          <a:p>
            <a:pPr lvl="1"/>
            <a:r>
              <a:rPr lang="en-US" dirty="0" smtClean="0"/>
              <a:t>Informed consent</a:t>
            </a:r>
          </a:p>
          <a:p>
            <a:endParaRPr lang="en-US" dirty="0" smtClean="0"/>
          </a:p>
          <a:p>
            <a:r>
              <a:rPr lang="en-US" dirty="0" err="1" smtClean="0"/>
              <a:t>Windle</a:t>
            </a:r>
            <a:r>
              <a:rPr lang="en-US" dirty="0" smtClean="0"/>
              <a:t> </a:t>
            </a:r>
            <a:r>
              <a:rPr lang="en-US" dirty="0" smtClean="0"/>
              <a:t>et al. (</a:t>
            </a:r>
            <a:r>
              <a:rPr lang="en-US" dirty="0" smtClean="0"/>
              <a:t>2006)</a:t>
            </a:r>
          </a:p>
          <a:p>
            <a:pPr lvl="1"/>
            <a:r>
              <a:rPr lang="en-US" dirty="0" smtClean="0"/>
              <a:t>Type of study</a:t>
            </a:r>
          </a:p>
          <a:p>
            <a:pPr lvl="2"/>
            <a:r>
              <a:rPr lang="en-US" dirty="0" smtClean="0"/>
              <a:t>Quantitative</a:t>
            </a:r>
          </a:p>
          <a:p>
            <a:pPr lvl="1"/>
            <a:r>
              <a:rPr lang="en-US" dirty="0" smtClean="0"/>
              <a:t>Methods</a:t>
            </a:r>
          </a:p>
          <a:p>
            <a:pPr lvl="1"/>
            <a:r>
              <a:rPr lang="en-US" dirty="0" smtClean="0"/>
              <a:t>Objective</a:t>
            </a:r>
          </a:p>
          <a:p>
            <a:pPr lvl="1"/>
            <a:r>
              <a:rPr lang="en-US" dirty="0" smtClean="0"/>
              <a:t>Informed consent</a:t>
            </a:r>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References</a:t>
            </a:r>
            <a:endParaRPr lang="en-US" dirty="0">
              <a:solidFill>
                <a:schemeClr val="accent1"/>
              </a:solidFill>
            </a:endParaRPr>
          </a:p>
        </p:txBody>
      </p:sp>
      <p:sp>
        <p:nvSpPr>
          <p:cNvPr id="3" name="Content Placeholder 2"/>
          <p:cNvSpPr>
            <a:spLocks noGrp="1"/>
          </p:cNvSpPr>
          <p:nvPr>
            <p:ph idx="1"/>
          </p:nvPr>
        </p:nvSpPr>
        <p:spPr>
          <a:xfrm>
            <a:off x="457200" y="1219200"/>
            <a:ext cx="8382000" cy="5486400"/>
          </a:xfrm>
        </p:spPr>
        <p:txBody>
          <a:bodyPr>
            <a:normAutofit fontScale="25000" lnSpcReduction="20000"/>
          </a:bodyPr>
          <a:lstStyle/>
          <a:p>
            <a:pPr>
              <a:lnSpc>
                <a:spcPct val="220000"/>
              </a:lnSpc>
              <a:spcBef>
                <a:spcPts val="0"/>
              </a:spcBef>
              <a:buNone/>
            </a:pPr>
            <a:r>
              <a:rPr lang="en-US" sz="7200" dirty="0" smtClean="0"/>
              <a:t>Beecher, H.K. (1966). Ethics and clinical research. </a:t>
            </a:r>
            <a:r>
              <a:rPr lang="en-US" sz="7200" i="1" dirty="0" smtClean="0"/>
              <a:t>Bulletin of the World Health Organization, 79</a:t>
            </a:r>
            <a:r>
              <a:rPr lang="en-US" sz="7200" dirty="0" smtClean="0"/>
              <a:t>(4), 367-373.  Retrieved from http://www.ncbi.nlm.nih.gov/pmc/articles/PMC2566401/pdf/11368058</a:t>
            </a:r>
            <a:r>
              <a:rPr lang="en-US" sz="7200" dirty="0" smtClean="0"/>
              <a:t>.</a:t>
            </a:r>
            <a:endParaRPr lang="en-US" sz="7200" dirty="0" smtClean="0">
              <a:cs typeface="Times New Roman" pitchFamily="18" charset="0"/>
            </a:endParaRPr>
          </a:p>
          <a:p>
            <a:pPr>
              <a:lnSpc>
                <a:spcPct val="220000"/>
              </a:lnSpc>
              <a:spcBef>
                <a:spcPts val="0"/>
              </a:spcBef>
              <a:buNone/>
            </a:pPr>
            <a:r>
              <a:rPr lang="en-US" sz="7200" dirty="0" smtClean="0">
                <a:cs typeface="Times New Roman" pitchFamily="18" charset="0"/>
              </a:rPr>
              <a:t>Burns, N., &amp; Grove, S. (2009). The evolution of evidence-based  practice nursing. In </a:t>
            </a:r>
            <a:r>
              <a:rPr lang="en-US" sz="7200" i="1" dirty="0" smtClean="0">
                <a:cs typeface="Times New Roman" pitchFamily="18" charset="0"/>
              </a:rPr>
              <a:t>The practice</a:t>
            </a:r>
            <a:r>
              <a:rPr lang="en-US" sz="7200" dirty="0" smtClean="0">
                <a:cs typeface="Times New Roman" pitchFamily="18" charset="0"/>
              </a:rPr>
              <a:t> </a:t>
            </a:r>
            <a:r>
              <a:rPr lang="en-US" sz="7200" i="1" dirty="0" smtClean="0">
                <a:cs typeface="Times New Roman" pitchFamily="18" charset="0"/>
              </a:rPr>
              <a:t>of nursing research: Appraisal, synthesis, and generation of evidence </a:t>
            </a:r>
            <a:r>
              <a:rPr lang="en-US" sz="7200" dirty="0" smtClean="0">
                <a:cs typeface="Times New Roman" pitchFamily="18" charset="0"/>
              </a:rPr>
              <a:t>(6</a:t>
            </a:r>
            <a:r>
              <a:rPr lang="en-US" sz="7200" baseline="30000" dirty="0" smtClean="0">
                <a:cs typeface="Times New Roman" pitchFamily="18" charset="0"/>
              </a:rPr>
              <a:t>th</a:t>
            </a:r>
            <a:r>
              <a:rPr lang="en-US" sz="7200" dirty="0" smtClean="0">
                <a:cs typeface="Times New Roman" pitchFamily="18" charset="0"/>
              </a:rPr>
              <a:t> ed.).</a:t>
            </a:r>
            <a:r>
              <a:rPr lang="en-US" sz="7200" i="1" dirty="0" smtClean="0">
                <a:cs typeface="Times New Roman" pitchFamily="18" charset="0"/>
              </a:rPr>
              <a:t> </a:t>
            </a:r>
            <a:r>
              <a:rPr lang="en-US" sz="7200" dirty="0" smtClean="0">
                <a:cs typeface="Times New Roman" pitchFamily="18" charset="0"/>
              </a:rPr>
              <a:t>St. Louis, MO: Saunders Elsevier.</a:t>
            </a:r>
            <a:r>
              <a:rPr lang="en-US" sz="7200" i="1" dirty="0" smtClean="0">
                <a:cs typeface="Times New Roman" pitchFamily="18" charset="0"/>
              </a:rPr>
              <a:t> </a:t>
            </a:r>
          </a:p>
          <a:p>
            <a:pPr>
              <a:lnSpc>
                <a:spcPct val="220000"/>
              </a:lnSpc>
              <a:spcBef>
                <a:spcPts val="0"/>
              </a:spcBef>
              <a:buNone/>
            </a:pPr>
            <a:r>
              <a:rPr lang="en-US" sz="7200" dirty="0" err="1" smtClean="0">
                <a:cs typeface="Times New Roman" pitchFamily="18" charset="0"/>
              </a:rPr>
              <a:t>Eggenberger</a:t>
            </a:r>
            <a:r>
              <a:rPr lang="en-US" sz="7200" dirty="0" smtClean="0">
                <a:cs typeface="Times New Roman" pitchFamily="18" charset="0"/>
              </a:rPr>
              <a:t>, T., Keller, K., &amp; </a:t>
            </a:r>
            <a:r>
              <a:rPr lang="en-US" sz="7200" dirty="0" err="1" smtClean="0">
                <a:cs typeface="Times New Roman" pitchFamily="18" charset="0"/>
              </a:rPr>
              <a:t>Locsin</a:t>
            </a:r>
            <a:r>
              <a:rPr lang="en-US" sz="7200" dirty="0" smtClean="0">
                <a:cs typeface="Times New Roman" pitchFamily="18" charset="0"/>
              </a:rPr>
              <a:t>, R., (2010). Valuing caring behaviors within simulated emergent nursing situations. In </a:t>
            </a:r>
            <a:r>
              <a:rPr lang="en-US" sz="7200" i="1" dirty="0" smtClean="0">
                <a:cs typeface="Times New Roman" pitchFamily="18" charset="0"/>
              </a:rPr>
              <a:t>International Journal of Human Caring, 14</a:t>
            </a:r>
            <a:r>
              <a:rPr lang="en-US" sz="7200" dirty="0" smtClean="0">
                <a:cs typeface="Times New Roman" pitchFamily="18" charset="0"/>
              </a:rPr>
              <a:t>(2), 23-29. </a:t>
            </a:r>
            <a:r>
              <a:rPr lang="en-US" sz="7200" dirty="0" smtClean="0"/>
              <a:t>Retrieved from </a:t>
            </a:r>
            <a:r>
              <a:rPr lang="en-US" sz="7200" dirty="0" err="1" smtClean="0"/>
              <a:t>EBSCOhost</a:t>
            </a:r>
            <a:r>
              <a:rPr lang="en-US" sz="7200" dirty="0" smtClean="0"/>
              <a:t>.</a:t>
            </a:r>
          </a:p>
          <a:p>
            <a:pPr>
              <a:lnSpc>
                <a:spcPct val="220000"/>
              </a:lnSpc>
              <a:spcBef>
                <a:spcPts val="0"/>
              </a:spcBef>
              <a:buNone/>
            </a:pPr>
            <a:endParaRPr lang="en-US" sz="6400" dirty="0" smtClean="0">
              <a:cs typeface="Times New Roman" pitchFamily="18" charset="0"/>
            </a:endParaRPr>
          </a:p>
          <a:p>
            <a:pPr>
              <a:lnSpc>
                <a:spcPct val="220000"/>
              </a:lnSpc>
              <a:spcBef>
                <a:spcPts val="0"/>
              </a:spcBef>
              <a:buNone/>
            </a:pPr>
            <a:endParaRPr lang="en-US" sz="6400" dirty="0" smtClean="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Objectives</a:t>
            </a:r>
            <a:endParaRPr lang="en-US" dirty="0">
              <a:solidFill>
                <a:schemeClr val="accent1"/>
              </a:solidFill>
            </a:endParaRPr>
          </a:p>
        </p:txBody>
      </p:sp>
      <p:sp>
        <p:nvSpPr>
          <p:cNvPr id="3" name="Content Placeholder 2"/>
          <p:cNvSpPr>
            <a:spLocks noGrp="1"/>
          </p:cNvSpPr>
          <p:nvPr>
            <p:ph idx="1"/>
          </p:nvPr>
        </p:nvSpPr>
        <p:spPr/>
        <p:txBody>
          <a:bodyPr/>
          <a:lstStyle/>
          <a:p>
            <a:pPr lvl="0"/>
            <a:r>
              <a:rPr lang="en-US" dirty="0" smtClean="0"/>
              <a:t>To identify components</a:t>
            </a:r>
          </a:p>
          <a:p>
            <a:pPr lvl="0"/>
            <a:r>
              <a:rPr lang="en-US" dirty="0" smtClean="0"/>
              <a:t>To critique the value</a:t>
            </a:r>
          </a:p>
          <a:p>
            <a:pPr lvl="0"/>
            <a:r>
              <a:rPr lang="en-US" dirty="0" smtClean="0"/>
              <a:t>To identify the informed consent process</a:t>
            </a:r>
          </a:p>
          <a:p>
            <a:pPr lvl="0"/>
            <a:r>
              <a:rPr lang="en-US" dirty="0" smtClean="0"/>
              <a:t>To compare the methodologies</a:t>
            </a:r>
          </a:p>
          <a:p>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References</a:t>
            </a:r>
            <a:endParaRPr lang="en-US" dirty="0">
              <a:solidFill>
                <a:schemeClr val="accent1"/>
              </a:solidFill>
            </a:endParaRPr>
          </a:p>
        </p:txBody>
      </p:sp>
      <p:sp>
        <p:nvSpPr>
          <p:cNvPr id="3" name="Content Placeholder 2"/>
          <p:cNvSpPr>
            <a:spLocks noGrp="1"/>
          </p:cNvSpPr>
          <p:nvPr>
            <p:ph idx="1"/>
          </p:nvPr>
        </p:nvSpPr>
        <p:spPr>
          <a:xfrm>
            <a:off x="381000" y="1219200"/>
            <a:ext cx="8534400" cy="5410199"/>
          </a:xfrm>
        </p:spPr>
        <p:txBody>
          <a:bodyPr>
            <a:noAutofit/>
          </a:bodyPr>
          <a:lstStyle/>
          <a:p>
            <a:pPr>
              <a:lnSpc>
                <a:spcPct val="200000"/>
              </a:lnSpc>
              <a:spcBef>
                <a:spcPts val="0"/>
              </a:spcBef>
              <a:buNone/>
            </a:pPr>
            <a:r>
              <a:rPr lang="en-US" sz="1800" dirty="0" smtClean="0"/>
              <a:t>HGH Supplements Talk. (2011). How to learn about HGH injections. </a:t>
            </a:r>
            <a:r>
              <a:rPr lang="en-US" sz="1800" i="1" dirty="0" smtClean="0"/>
              <a:t>HGH Supplements Talk.</a:t>
            </a:r>
            <a:r>
              <a:rPr lang="en-US" sz="1800" dirty="0" smtClean="0"/>
              <a:t> Retrieved from http://hghsupplementstalk.com/hgh-injections/learn-hgh-injections.html</a:t>
            </a:r>
          </a:p>
          <a:p>
            <a:pPr>
              <a:lnSpc>
                <a:spcPct val="200000"/>
              </a:lnSpc>
              <a:spcBef>
                <a:spcPts val="0"/>
              </a:spcBef>
              <a:buNone/>
            </a:pPr>
            <a:r>
              <a:rPr lang="en-US" sz="1800" dirty="0" err="1" smtClean="0"/>
              <a:t>Pollick</a:t>
            </a:r>
            <a:r>
              <a:rPr lang="en-US" sz="1800" dirty="0" smtClean="0"/>
              <a:t>, M. (2011). Fla. company foresees growing popularity of medical dummies. </a:t>
            </a:r>
            <a:r>
              <a:rPr lang="en-US" sz="1800" i="1" dirty="0" err="1" smtClean="0"/>
              <a:t>BoundTree</a:t>
            </a:r>
            <a:r>
              <a:rPr lang="en-US" sz="1800" i="1" dirty="0" smtClean="0"/>
              <a:t> University</a:t>
            </a:r>
            <a:r>
              <a:rPr lang="en-US" sz="1800" dirty="0" smtClean="0"/>
              <a:t>. Retrieved from http://www.boundtreeuniversity.com/ news/1109702-Fla-company-foresees-growing-popularity-of-medical-dummies</a:t>
            </a:r>
          </a:p>
          <a:p>
            <a:pPr>
              <a:lnSpc>
                <a:spcPct val="200000"/>
              </a:lnSpc>
              <a:spcBef>
                <a:spcPts val="0"/>
              </a:spcBef>
              <a:buNone/>
            </a:pPr>
            <a:r>
              <a:rPr lang="en-US" sz="1800" dirty="0" err="1" smtClean="0">
                <a:cs typeface="Times New Roman" pitchFamily="18" charset="0"/>
              </a:rPr>
              <a:t>Windle</a:t>
            </a:r>
            <a:r>
              <a:rPr lang="en-US" sz="1800" dirty="0" smtClean="0">
                <a:cs typeface="Times New Roman" pitchFamily="18" charset="0"/>
              </a:rPr>
              <a:t> et al. (2006). Comparison of </a:t>
            </a:r>
            <a:r>
              <a:rPr lang="en-US" sz="1800" dirty="0" err="1" smtClean="0">
                <a:cs typeface="Times New Roman" pitchFamily="18" charset="0"/>
              </a:rPr>
              <a:t>bacteriostatic</a:t>
            </a:r>
            <a:r>
              <a:rPr lang="en-US" sz="1800" dirty="0" smtClean="0">
                <a:cs typeface="Times New Roman" pitchFamily="18" charset="0"/>
              </a:rPr>
              <a:t> normal saline and </a:t>
            </a:r>
            <a:r>
              <a:rPr lang="en-US" sz="1800" dirty="0" err="1" smtClean="0">
                <a:cs typeface="Times New Roman" pitchFamily="18" charset="0"/>
              </a:rPr>
              <a:t>lidocaine</a:t>
            </a:r>
            <a:r>
              <a:rPr lang="en-US" sz="1800" dirty="0" smtClean="0">
                <a:cs typeface="Times New Roman" pitchFamily="18" charset="0"/>
              </a:rPr>
              <a:t> used as </a:t>
            </a:r>
            <a:r>
              <a:rPr lang="en-US" sz="1800" dirty="0" err="1" smtClean="0">
                <a:cs typeface="Times New Roman" pitchFamily="18" charset="0"/>
              </a:rPr>
              <a:t>intradermal</a:t>
            </a:r>
            <a:r>
              <a:rPr lang="en-US" sz="1800" dirty="0" smtClean="0">
                <a:cs typeface="Times New Roman" pitchFamily="18" charset="0"/>
              </a:rPr>
              <a:t> anesthesia for the placement of intravenous lines. In </a:t>
            </a:r>
            <a:r>
              <a:rPr lang="en-US" sz="1800" i="1" dirty="0" smtClean="0">
                <a:cs typeface="Times New Roman" pitchFamily="18" charset="0"/>
              </a:rPr>
              <a:t>Journal of </a:t>
            </a:r>
            <a:r>
              <a:rPr lang="en-US" sz="1800" i="1" dirty="0" err="1" smtClean="0">
                <a:cs typeface="Times New Roman" pitchFamily="18" charset="0"/>
              </a:rPr>
              <a:t>PeriAnesthesia</a:t>
            </a:r>
            <a:r>
              <a:rPr lang="en-US" sz="1800" i="1" dirty="0" smtClean="0">
                <a:cs typeface="Times New Roman" pitchFamily="18" charset="0"/>
              </a:rPr>
              <a:t> Nursing,21</a:t>
            </a:r>
            <a:r>
              <a:rPr lang="en-US" sz="1800" dirty="0" smtClean="0">
                <a:cs typeface="Times New Roman" pitchFamily="18" charset="0"/>
              </a:rPr>
              <a:t>(4), 251-258. </a:t>
            </a:r>
            <a:r>
              <a:rPr lang="en-US" sz="1800" dirty="0" smtClean="0"/>
              <a:t>doi:10.1016/j.jopan.2006.05.007</a:t>
            </a:r>
          </a:p>
          <a:p>
            <a:pPr>
              <a:lnSpc>
                <a:spcPct val="200000"/>
              </a:lnSpc>
              <a:spcBef>
                <a:spcPts val="0"/>
              </a:spcBef>
              <a:buNone/>
            </a:pPr>
            <a:endParaRPr lang="en-US" sz="1800" dirty="0" smtClean="0"/>
          </a:p>
          <a:p>
            <a:pPr>
              <a:lnSpc>
                <a:spcPct val="220000"/>
              </a:lnSpc>
              <a:spcBef>
                <a:spcPts val="0"/>
              </a:spcBef>
              <a:buNone/>
            </a:pPr>
            <a:endParaRPr lang="en-US" sz="1800" dirty="0" smtClean="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The Research Question</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dirty="0" err="1" smtClean="0"/>
              <a:t>Windle</a:t>
            </a:r>
            <a:r>
              <a:rPr lang="en-US" dirty="0" smtClean="0"/>
              <a:t> et al.</a:t>
            </a:r>
          </a:p>
          <a:p>
            <a:pPr lvl="1"/>
            <a:r>
              <a:rPr lang="en-US" dirty="0" smtClean="0"/>
              <a:t>Pain management during:</a:t>
            </a:r>
          </a:p>
          <a:p>
            <a:pPr lvl="2"/>
            <a:r>
              <a:rPr lang="en-US" dirty="0" err="1" smtClean="0"/>
              <a:t>Venipuncture</a:t>
            </a:r>
            <a:endParaRPr lang="en-US" dirty="0" smtClean="0"/>
          </a:p>
          <a:p>
            <a:pPr lvl="2"/>
            <a:r>
              <a:rPr lang="en-US" dirty="0" err="1" smtClean="0"/>
              <a:t>Intradermal</a:t>
            </a:r>
            <a:r>
              <a:rPr lang="en-US" dirty="0" smtClean="0"/>
              <a:t> Injection</a:t>
            </a:r>
          </a:p>
          <a:p>
            <a:pPr lvl="1"/>
            <a:r>
              <a:rPr lang="en-US" dirty="0" err="1" smtClean="0"/>
              <a:t>Lidocaine</a:t>
            </a:r>
            <a:r>
              <a:rPr lang="en-US" dirty="0" smtClean="0"/>
              <a:t> vs. BNS</a:t>
            </a:r>
          </a:p>
          <a:p>
            <a:pPr lvl="1"/>
            <a:endParaRPr lang="en-US" dirty="0" smtClean="0"/>
          </a:p>
          <a:p>
            <a:r>
              <a:rPr lang="en-US" dirty="0" err="1" smtClean="0"/>
              <a:t>Eggenberger</a:t>
            </a:r>
            <a:r>
              <a:rPr lang="en-US" dirty="0" smtClean="0"/>
              <a:t>, Keller, &amp; </a:t>
            </a:r>
            <a:r>
              <a:rPr lang="en-US" dirty="0" err="1" smtClean="0"/>
              <a:t>Locsin</a:t>
            </a:r>
            <a:endParaRPr lang="en-US" dirty="0" smtClean="0"/>
          </a:p>
          <a:p>
            <a:pPr lvl="1"/>
            <a:r>
              <a:rPr lang="en-US" dirty="0" smtClean="0"/>
              <a:t>Coming to know patients </a:t>
            </a:r>
          </a:p>
          <a:p>
            <a:pPr lvl="1"/>
            <a:r>
              <a:rPr lang="en-US" dirty="0" smtClean="0"/>
              <a:t>Expression of caring in simulations</a:t>
            </a:r>
          </a:p>
          <a:p>
            <a:pPr>
              <a:buNone/>
            </a:pP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Variables &amp; Concepts</a:t>
            </a:r>
            <a:endParaRPr lang="en-US" dirty="0">
              <a:solidFill>
                <a:schemeClr val="accent1"/>
              </a:solidFill>
            </a:endParaRPr>
          </a:p>
        </p:txBody>
      </p:sp>
      <p:sp>
        <p:nvSpPr>
          <p:cNvPr id="3" name="Content Placeholder 2"/>
          <p:cNvSpPr>
            <a:spLocks noGrp="1"/>
          </p:cNvSpPr>
          <p:nvPr>
            <p:ph idx="1"/>
          </p:nvPr>
        </p:nvSpPr>
        <p:spPr/>
        <p:txBody>
          <a:bodyPr/>
          <a:lstStyle/>
          <a:p>
            <a:r>
              <a:rPr lang="en-US" dirty="0" err="1" smtClean="0"/>
              <a:t>Windle</a:t>
            </a:r>
            <a:r>
              <a:rPr lang="en-US" dirty="0" smtClean="0"/>
              <a:t> et al.</a:t>
            </a:r>
          </a:p>
          <a:p>
            <a:pPr lvl="1"/>
            <a:r>
              <a:rPr lang="en-US" dirty="0" smtClean="0"/>
              <a:t>Independent &amp; dependent variables</a:t>
            </a:r>
          </a:p>
          <a:p>
            <a:endParaRPr lang="en-US" dirty="0" smtClean="0"/>
          </a:p>
          <a:p>
            <a:r>
              <a:rPr lang="en-US" dirty="0" err="1" smtClean="0"/>
              <a:t>Eggenberger</a:t>
            </a:r>
            <a:r>
              <a:rPr lang="en-US" dirty="0" smtClean="0"/>
              <a:t> et al.</a:t>
            </a:r>
          </a:p>
          <a:p>
            <a:pPr lvl="1"/>
            <a:r>
              <a:rPr lang="en-US" dirty="0" smtClean="0"/>
              <a:t>Analyzed concepts</a:t>
            </a:r>
          </a:p>
          <a:p>
            <a:pPr lvl="1"/>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Study Samples</a:t>
            </a:r>
            <a:endParaRPr lang="en-US" dirty="0">
              <a:solidFill>
                <a:schemeClr val="accent1"/>
              </a:solidFill>
            </a:endParaRPr>
          </a:p>
        </p:txBody>
      </p:sp>
      <p:sp>
        <p:nvSpPr>
          <p:cNvPr id="3" name="Content Placeholder 2"/>
          <p:cNvSpPr>
            <a:spLocks noGrp="1"/>
          </p:cNvSpPr>
          <p:nvPr>
            <p:ph idx="1"/>
          </p:nvPr>
        </p:nvSpPr>
        <p:spPr/>
        <p:txBody>
          <a:bodyPr/>
          <a:lstStyle/>
          <a:p>
            <a:pPr>
              <a:lnSpc>
                <a:spcPct val="90000"/>
              </a:lnSpc>
            </a:pPr>
            <a:r>
              <a:rPr lang="en-US" dirty="0" err="1" smtClean="0"/>
              <a:t>Eggenberger</a:t>
            </a:r>
            <a:r>
              <a:rPr lang="en-US" dirty="0" smtClean="0"/>
              <a:t> et al.(2010)</a:t>
            </a:r>
          </a:p>
          <a:p>
            <a:pPr lvl="1">
              <a:lnSpc>
                <a:spcPct val="90000"/>
              </a:lnSpc>
            </a:pPr>
            <a:r>
              <a:rPr lang="en-US" dirty="0" smtClean="0"/>
              <a:t>Sample size</a:t>
            </a:r>
          </a:p>
          <a:p>
            <a:pPr lvl="1">
              <a:lnSpc>
                <a:spcPct val="90000"/>
              </a:lnSpc>
            </a:pPr>
            <a:r>
              <a:rPr lang="en-US" dirty="0" smtClean="0"/>
              <a:t>Demographics</a:t>
            </a:r>
          </a:p>
          <a:p>
            <a:pPr lvl="1">
              <a:lnSpc>
                <a:spcPct val="90000"/>
              </a:lnSpc>
            </a:pPr>
            <a:r>
              <a:rPr lang="en-US" dirty="0" smtClean="0"/>
              <a:t>Significance of sample size</a:t>
            </a:r>
          </a:p>
          <a:p>
            <a:pPr>
              <a:lnSpc>
                <a:spcPct val="90000"/>
              </a:lnSpc>
              <a:buNone/>
            </a:pPr>
            <a:endParaRPr lang="en-US" dirty="0" smtClean="0"/>
          </a:p>
          <a:p>
            <a:pPr>
              <a:lnSpc>
                <a:spcPct val="90000"/>
              </a:lnSpc>
            </a:pPr>
            <a:r>
              <a:rPr lang="en-US" dirty="0" err="1" smtClean="0"/>
              <a:t>Windle</a:t>
            </a:r>
            <a:r>
              <a:rPr lang="en-US" dirty="0" smtClean="0"/>
              <a:t> et al. (2006)</a:t>
            </a:r>
          </a:p>
          <a:p>
            <a:pPr lvl="1">
              <a:lnSpc>
                <a:spcPct val="90000"/>
              </a:lnSpc>
            </a:pPr>
            <a:r>
              <a:rPr lang="en-US" dirty="0" smtClean="0"/>
              <a:t>Sample size</a:t>
            </a:r>
          </a:p>
          <a:p>
            <a:pPr lvl="1">
              <a:lnSpc>
                <a:spcPct val="90000"/>
              </a:lnSpc>
            </a:pPr>
            <a:r>
              <a:rPr lang="en-US" dirty="0" smtClean="0"/>
              <a:t>Inclusion/exclusion criteria</a:t>
            </a:r>
          </a:p>
          <a:p>
            <a:pPr lvl="1">
              <a:lnSpc>
                <a:spcPct val="90000"/>
              </a:lnSpc>
            </a:pPr>
            <a:r>
              <a:rPr lang="en-US" dirty="0" smtClean="0"/>
              <a:t>Significance of sample size</a:t>
            </a:r>
          </a:p>
          <a:p>
            <a:pPr lvl="1">
              <a:lnSpc>
                <a:spcPct val="90000"/>
              </a:lnSpc>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267200" y="838200"/>
            <a:ext cx="4648200" cy="914400"/>
          </a:xfrm>
        </p:spPr>
        <p:txBody>
          <a:bodyPr>
            <a:noAutofit/>
          </a:bodyPr>
          <a:lstStyle/>
          <a:p>
            <a:pPr algn="ctr"/>
            <a:r>
              <a:rPr lang="en-US" dirty="0" smtClean="0">
                <a:solidFill>
                  <a:schemeClr val="accent1"/>
                </a:solidFill>
              </a:rPr>
              <a:t>Demographics of the </a:t>
            </a:r>
            <a:r>
              <a:rPr lang="en-US" dirty="0" err="1" smtClean="0">
                <a:solidFill>
                  <a:schemeClr val="accent1"/>
                </a:solidFill>
              </a:rPr>
              <a:t>Windle</a:t>
            </a:r>
            <a:r>
              <a:rPr lang="en-US" dirty="0" smtClean="0">
                <a:solidFill>
                  <a:schemeClr val="accent1"/>
                </a:solidFill>
              </a:rPr>
              <a:t> et al. Study</a:t>
            </a:r>
            <a:endParaRPr lang="en-US" dirty="0">
              <a:solidFill>
                <a:schemeClr val="accent1"/>
              </a:solidFill>
            </a:endParaRPr>
          </a:p>
        </p:txBody>
      </p:sp>
      <p:pic>
        <p:nvPicPr>
          <p:cNvPr id="10" name="Content Placeholder 9" descr="DEMOGRAPHICS.jpg"/>
          <p:cNvPicPr>
            <a:picLocks noGrp="1" noChangeAspect="1"/>
          </p:cNvPicPr>
          <p:nvPr>
            <p:ph idx="1"/>
          </p:nvPr>
        </p:nvPicPr>
        <p:blipFill>
          <a:blip r:embed="rId3" cstate="print"/>
          <a:stretch>
            <a:fillRect/>
          </a:stretch>
        </p:blipFill>
        <p:spPr>
          <a:xfrm>
            <a:off x="228600" y="228600"/>
            <a:ext cx="4011477" cy="6324600"/>
          </a:xfrm>
        </p:spPr>
      </p:pic>
      <p:sp>
        <p:nvSpPr>
          <p:cNvPr id="11" name="TextBox 10"/>
          <p:cNvSpPr txBox="1"/>
          <p:nvPr/>
        </p:nvSpPr>
        <p:spPr>
          <a:xfrm>
            <a:off x="838200" y="6581001"/>
            <a:ext cx="2895600" cy="276999"/>
          </a:xfrm>
          <a:prstGeom prst="rect">
            <a:avLst/>
          </a:prstGeom>
          <a:noFill/>
        </p:spPr>
        <p:txBody>
          <a:bodyPr wrap="square" rtlCol="0">
            <a:spAutoFit/>
          </a:bodyPr>
          <a:lstStyle/>
          <a:p>
            <a:r>
              <a:rPr lang="en-US" sz="1200" dirty="0" smtClean="0"/>
              <a:t>doi:10.1016/j.jopan.2006.05.007</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Data Collection</a:t>
            </a:r>
            <a:endParaRPr lang="en-US" dirty="0">
              <a:solidFill>
                <a:schemeClr val="accent1"/>
              </a:solidFill>
            </a:endParaRPr>
          </a:p>
        </p:txBody>
      </p:sp>
      <p:sp>
        <p:nvSpPr>
          <p:cNvPr id="3" name="Content Placeholder 2"/>
          <p:cNvSpPr>
            <a:spLocks noGrp="1"/>
          </p:cNvSpPr>
          <p:nvPr>
            <p:ph idx="1"/>
          </p:nvPr>
        </p:nvSpPr>
        <p:spPr/>
        <p:txBody>
          <a:bodyPr/>
          <a:lstStyle/>
          <a:p>
            <a:r>
              <a:rPr lang="en-US" dirty="0" err="1" smtClean="0"/>
              <a:t>Eggenberger</a:t>
            </a:r>
            <a:r>
              <a:rPr lang="en-US" dirty="0" smtClean="0"/>
              <a:t> et al. (2010)</a:t>
            </a:r>
          </a:p>
          <a:p>
            <a:pPr lvl="1"/>
            <a:r>
              <a:rPr lang="en-US" dirty="0" smtClean="0"/>
              <a:t>Structure of simulation experience</a:t>
            </a:r>
          </a:p>
          <a:p>
            <a:pPr lvl="1"/>
            <a:r>
              <a:rPr lang="en-US" dirty="0" smtClean="0"/>
              <a:t>Focus group discussions</a:t>
            </a:r>
          </a:p>
          <a:p>
            <a:endParaRPr lang="en-US" dirty="0" smtClean="0"/>
          </a:p>
          <a:p>
            <a:pPr marL="0" indent="0"/>
            <a:r>
              <a:rPr lang="en-US" dirty="0" err="1" smtClean="0"/>
              <a:t>Windle</a:t>
            </a:r>
            <a:r>
              <a:rPr lang="en-US" dirty="0" smtClean="0"/>
              <a:t> et al. (2006)</a:t>
            </a:r>
          </a:p>
          <a:p>
            <a:pPr lvl="1"/>
            <a:r>
              <a:rPr lang="en-US" dirty="0" smtClean="0"/>
              <a:t>Random assignment</a:t>
            </a:r>
          </a:p>
          <a:p>
            <a:pPr lvl="1"/>
            <a:r>
              <a:rPr lang="en-US" dirty="0" smtClean="0"/>
              <a:t>Use of 0- to 100-mm modified visual analog scale</a:t>
            </a:r>
          </a:p>
          <a:p>
            <a:pPr lvl="1"/>
            <a:r>
              <a:rPr lang="en-US" dirty="0" smtClean="0"/>
              <a:t>Medication administration</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28600"/>
            <a:ext cx="4114800" cy="1600200"/>
          </a:xfrm>
        </p:spPr>
        <p:txBody>
          <a:bodyPr>
            <a:normAutofit/>
          </a:bodyPr>
          <a:lstStyle/>
          <a:p>
            <a:pPr algn="ctr"/>
            <a:r>
              <a:rPr lang="en-US" dirty="0" smtClean="0">
                <a:solidFill>
                  <a:schemeClr val="accent1"/>
                </a:solidFill>
              </a:rPr>
              <a:t>Pain Scale in </a:t>
            </a:r>
            <a:r>
              <a:rPr lang="en-US" dirty="0" err="1" smtClean="0">
                <a:solidFill>
                  <a:schemeClr val="accent1"/>
                </a:solidFill>
              </a:rPr>
              <a:t>Windle</a:t>
            </a:r>
            <a:r>
              <a:rPr lang="en-US" dirty="0" smtClean="0">
                <a:solidFill>
                  <a:schemeClr val="accent1"/>
                </a:solidFill>
              </a:rPr>
              <a:t> et al.</a:t>
            </a:r>
            <a:endParaRPr lang="en-US" dirty="0">
              <a:solidFill>
                <a:schemeClr val="accent1"/>
              </a:solidFill>
            </a:endParaRPr>
          </a:p>
        </p:txBody>
      </p:sp>
      <p:pic>
        <p:nvPicPr>
          <p:cNvPr id="4" name="Content Placeholder 3" descr="PAIN.jpg"/>
          <p:cNvPicPr>
            <a:picLocks noGrp="1" noChangeAspect="1"/>
          </p:cNvPicPr>
          <p:nvPr>
            <p:ph idx="1"/>
          </p:nvPr>
        </p:nvPicPr>
        <p:blipFill>
          <a:blip r:embed="rId3" cstate="print"/>
          <a:stretch>
            <a:fillRect/>
          </a:stretch>
        </p:blipFill>
        <p:spPr>
          <a:xfrm>
            <a:off x="304800" y="381000"/>
            <a:ext cx="5385959" cy="6019800"/>
          </a:xfrm>
        </p:spPr>
      </p:pic>
      <p:sp>
        <p:nvSpPr>
          <p:cNvPr id="5" name="TextBox 4"/>
          <p:cNvSpPr txBox="1"/>
          <p:nvPr/>
        </p:nvSpPr>
        <p:spPr>
          <a:xfrm>
            <a:off x="1676400" y="6504801"/>
            <a:ext cx="4191000" cy="276999"/>
          </a:xfrm>
          <a:prstGeom prst="rect">
            <a:avLst/>
          </a:prstGeom>
          <a:noFill/>
        </p:spPr>
        <p:txBody>
          <a:bodyPr wrap="square" rtlCol="0">
            <a:spAutoFit/>
          </a:bodyPr>
          <a:lstStyle/>
          <a:p>
            <a:r>
              <a:rPr lang="en-US" sz="1200" dirty="0" smtClean="0"/>
              <a:t>doi:10.1016/j.jopan.2006.05.007</a:t>
            </a: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smtClean="0">
                <a:solidFill>
                  <a:schemeClr val="accent1"/>
                </a:solidFill>
              </a:rPr>
              <a:t>Eggenberger</a:t>
            </a:r>
            <a:r>
              <a:rPr lang="en-US" dirty="0" smtClean="0">
                <a:solidFill>
                  <a:schemeClr val="accent1"/>
                </a:solidFill>
              </a:rPr>
              <a:t> et al.: Findings</a:t>
            </a:r>
            <a:endParaRPr lang="en-US" dirty="0">
              <a:solidFill>
                <a:schemeClr val="accent1"/>
              </a:solidFill>
            </a:endParaRPr>
          </a:p>
        </p:txBody>
      </p:sp>
      <p:sp>
        <p:nvSpPr>
          <p:cNvPr id="3" name="Content Placeholder 2"/>
          <p:cNvSpPr>
            <a:spLocks noGrp="1"/>
          </p:cNvSpPr>
          <p:nvPr>
            <p:ph idx="1"/>
          </p:nvPr>
        </p:nvSpPr>
        <p:spPr/>
        <p:txBody>
          <a:bodyPr>
            <a:normAutofit fontScale="92500" lnSpcReduction="10000"/>
          </a:bodyPr>
          <a:lstStyle/>
          <a:p>
            <a:r>
              <a:rPr lang="en-US" dirty="0" smtClean="0"/>
              <a:t>Knowing through others</a:t>
            </a:r>
          </a:p>
          <a:p>
            <a:pPr>
              <a:buNone/>
            </a:pPr>
            <a:endParaRPr lang="en-US" dirty="0" smtClean="0"/>
          </a:p>
          <a:p>
            <a:r>
              <a:rPr lang="en-US" dirty="0" smtClean="0"/>
              <a:t>Ways of knowing of nursing </a:t>
            </a:r>
          </a:p>
          <a:p>
            <a:pPr lvl="1"/>
            <a:r>
              <a:rPr lang="en-US" dirty="0" smtClean="0"/>
              <a:t>Carper’s Framework</a:t>
            </a:r>
          </a:p>
          <a:p>
            <a:pPr lvl="2"/>
            <a:r>
              <a:rPr lang="en-US" dirty="0" smtClean="0"/>
              <a:t>Empirical knowing</a:t>
            </a:r>
          </a:p>
          <a:p>
            <a:pPr lvl="2"/>
            <a:r>
              <a:rPr lang="en-US" dirty="0" smtClean="0"/>
              <a:t>Aesthetic knowing</a:t>
            </a:r>
          </a:p>
          <a:p>
            <a:pPr lvl="2"/>
            <a:r>
              <a:rPr lang="en-US" dirty="0" smtClean="0"/>
              <a:t>Personal knowing</a:t>
            </a:r>
          </a:p>
          <a:p>
            <a:pPr lvl="2"/>
            <a:r>
              <a:rPr lang="en-US" dirty="0" smtClean="0"/>
              <a:t>Ethical knowing</a:t>
            </a:r>
          </a:p>
          <a:p>
            <a:endParaRPr lang="en-US" dirty="0" smtClean="0"/>
          </a:p>
          <a:p>
            <a:r>
              <a:rPr lang="en-US" dirty="0" smtClean="0"/>
              <a:t>Nursing calls and responses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7179</TotalTime>
  <Words>3825</Words>
  <Application>Microsoft Office PowerPoint</Application>
  <PresentationFormat>On-screen Show (4:3)</PresentationFormat>
  <Paragraphs>214</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Technic</vt:lpstr>
      <vt:lpstr>Analyzing &amp; Critiquing Research Papers</vt:lpstr>
      <vt:lpstr>Objectives</vt:lpstr>
      <vt:lpstr>The Research Question</vt:lpstr>
      <vt:lpstr>Variables &amp; Concepts</vt:lpstr>
      <vt:lpstr>Study Samples</vt:lpstr>
      <vt:lpstr>Demographics of the Windle et al. Study</vt:lpstr>
      <vt:lpstr>Data Collection</vt:lpstr>
      <vt:lpstr>Pain Scale in Windle et al.</vt:lpstr>
      <vt:lpstr>Eggenberger et al.: Findings</vt:lpstr>
      <vt:lpstr>Eggenberger et al: Conclusion</vt:lpstr>
      <vt:lpstr>Windle et al: Findings</vt:lpstr>
      <vt:lpstr>Windle et al.: Limitations</vt:lpstr>
      <vt:lpstr>Windle et al.: Conclusion</vt:lpstr>
      <vt:lpstr>Secondary Sources &amp; Relevance to Nursing Practice</vt:lpstr>
      <vt:lpstr>Secondary Sources &amp; Relevance to Nursing Practice</vt:lpstr>
      <vt:lpstr>Informed Consent Process</vt:lpstr>
      <vt:lpstr>Methodologies</vt:lpstr>
      <vt:lpstr>Summary</vt:lpstr>
      <vt:lpstr>References</vt:lpstr>
      <vt:lpstr>References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&amp; Critiquing</dc:title>
  <dc:creator>Tara</dc:creator>
  <cp:lastModifiedBy>Tara</cp:lastModifiedBy>
  <cp:revision>97</cp:revision>
  <dcterms:created xsi:type="dcterms:W3CDTF">2011-09-21T01:58:09Z</dcterms:created>
  <dcterms:modified xsi:type="dcterms:W3CDTF">2011-09-26T02:16:03Z</dcterms:modified>
</cp:coreProperties>
</file>