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9"/>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300" r:id="rId20"/>
    <p:sldId id="301" r:id="rId21"/>
    <p:sldId id="302" r:id="rId22"/>
    <p:sldId id="303" r:id="rId23"/>
    <p:sldId id="304" r:id="rId24"/>
    <p:sldId id="282" r:id="rId25"/>
    <p:sldId id="284" r:id="rId26"/>
    <p:sldId id="285" r:id="rId27"/>
    <p:sldId id="286" r:id="rId28"/>
    <p:sldId id="287" r:id="rId29"/>
    <p:sldId id="290" r:id="rId30"/>
    <p:sldId id="291" r:id="rId31"/>
    <p:sldId id="293" r:id="rId32"/>
    <p:sldId id="295" r:id="rId33"/>
    <p:sldId id="296" r:id="rId34"/>
    <p:sldId id="299" r:id="rId35"/>
    <p:sldId id="305" r:id="rId36"/>
    <p:sldId id="275" r:id="rId37"/>
    <p:sldId id="297"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46" autoAdjust="0"/>
    <p:restoredTop sz="86420" autoAdjust="0"/>
  </p:normalViewPr>
  <p:slideViewPr>
    <p:cSldViewPr snapToGrid="0" snapToObjects="1">
      <p:cViewPr varScale="1">
        <p:scale>
          <a:sx n="64" d="100"/>
          <a:sy n="64" d="100"/>
        </p:scale>
        <p:origin x="-133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6/12/2011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xmlns=""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xmlns=""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a:t>
            </a:r>
          </a:p>
          <a:p>
            <a:r>
              <a:rPr lang="en-US" sz="1200" baseline="0" dirty="0" smtClean="0"/>
              <a:t>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a:t>
            </a:r>
          </a:p>
          <a:p>
            <a:r>
              <a:rPr lang="en-US" sz="1200" baseline="0" dirty="0" smtClean="0"/>
              <a:t>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xmlns=""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dirty="0" smtClean="0"/>
              <a:t> 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participants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endParaRPr lang="en-US" sz="120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(2009) a secondary source summarizes or quotes content from primary sources and the authors are paraphrasing the work. This is relevant to nursing practice because using secondary sources may or may not be available to use. Knowing how to find and use primary sources may help when nurses need direct evidence for their patients.</a:t>
            </a:r>
            <a:r>
              <a:rPr lang="en-US" sz="1200" kern="1200" baseline="0" dirty="0" smtClean="0">
                <a:solidFill>
                  <a:schemeClr val="tx1"/>
                </a:solidFill>
                <a:latin typeface="+mn-lt"/>
                <a:ea typeface="+mn-ea"/>
                <a:cs typeface="+mn-cs"/>
              </a:rPr>
              <a:t>  </a:t>
            </a:r>
            <a:r>
              <a:rPr lang="en-US" dirty="0" smtClean="0"/>
              <a:t>In “Understanding the Moral Distress of Nurses Witnessing Medically</a:t>
            </a:r>
            <a:r>
              <a:rPr lang="en-US" baseline="0" dirty="0" smtClean="0"/>
              <a:t> Futile Care,” the three most relevant secondary sources are by Callahan, Daly, and Ahrens.  Callahan (2003) discusses how advances in medical technology have occurred. “Science and medicine have developed unimaginable treatments” (</a:t>
            </a:r>
            <a:r>
              <a:rPr lang="en-US" baseline="0" dirty="0" err="1" smtClean="0"/>
              <a:t>p</a:t>
            </a:r>
            <a:r>
              <a:rPr lang="en-US" baseline="0" dirty="0" smtClean="0"/>
              <a:t>. 923).  He wrote the balance and the aim of preserving life and making a peaceful death possible is what is important to the patient and the nurse should know this.  “Discourse in the field of ethics has begun to recognize that participation in medically futile efforts undermines the core of nursing practice and creates moral distress that is destructive to individual nurses and to the profession (Daly, 1994, </a:t>
            </a:r>
            <a:r>
              <a:rPr lang="en-US" baseline="0" dirty="0" err="1" smtClean="0"/>
              <a:t>p</a:t>
            </a:r>
            <a:r>
              <a:rPr lang="en-US" baseline="0" dirty="0" smtClean="0"/>
              <a:t>. 922).”  Daly (1994) also wrote decisions regarding life-sustaining treatment, requiring considerable thought by healthcare providers before approaching families to make decisions.  Which is important for nurses to take into consideration because knowing what to say and how to say it can come across to the family that the nurse is knowledgeable about the disease, condition, or surgery and can put the family at ease.  Legal implications is addressed by Ahrens, Yancey, &amp; </a:t>
            </a:r>
            <a:r>
              <a:rPr lang="en-US" baseline="0" dirty="0" err="1" smtClean="0"/>
              <a:t>Kollef</a:t>
            </a:r>
            <a:r>
              <a:rPr lang="en-US" baseline="0" dirty="0" smtClean="0"/>
              <a:t> (2003); states that therapy is introduced, such as placing a patient on a ventilator and then discontinuing the therapy becomes complex with legal implications.  Ahrens et al. (2003) reported results of a study of 43 patients and RN focused on facilitating family communication as compared to 108 patients receiving usual care.  He discovered that “patients in communication intervention groups had shorter ICU stays, shorter hospital stays, and lower costs” (</a:t>
            </a:r>
            <a:r>
              <a:rPr lang="en-US" baseline="0" dirty="0" err="1" smtClean="0"/>
              <a:t>p</a:t>
            </a:r>
            <a:r>
              <a:rPr lang="en-US" baseline="0" dirty="0" smtClean="0"/>
              <a:t>. 924).  These sources are relevant to the article and are relevant to nurses because they show that patients who receive effective communication while their in the hospital may have shorter stays, which result in less money for the hospital, and more room for other incoming patients.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article uses secondary analysis to support this research; which involves studying data collected in another study (Burns and Grove, 2009).</a:t>
            </a:r>
            <a:r>
              <a:rPr lang="en-US" sz="1200" kern="1200" baseline="0" dirty="0" smtClean="0">
                <a:solidFill>
                  <a:schemeClr val="tx1"/>
                </a:solidFill>
                <a:latin typeface="+mn-lt"/>
                <a:ea typeface="+mn-ea"/>
                <a:cs typeface="+mn-cs"/>
              </a:rPr>
              <a:t>  The three most relevant sources used in the article were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McNeil, and Brown.  According to </a:t>
            </a:r>
            <a:r>
              <a:rPr lang="en-US" sz="1200" kern="1200" baseline="0" dirty="0" err="1" smtClean="0">
                <a:solidFill>
                  <a:schemeClr val="tx1"/>
                </a:solidFill>
                <a:latin typeface="+mn-lt"/>
                <a:ea typeface="+mn-ea"/>
                <a:cs typeface="+mn-cs"/>
              </a:rPr>
              <a:t>Minogue</a:t>
            </a:r>
            <a:r>
              <a:rPr lang="en-US" sz="1200" kern="1200" baseline="0" dirty="0" smtClean="0">
                <a:solidFill>
                  <a:schemeClr val="tx1"/>
                </a:solidFill>
                <a:latin typeface="+mn-lt"/>
                <a:ea typeface="+mn-ea"/>
                <a:cs typeface="+mn-cs"/>
              </a:rPr>
              <a:t>, Sun, and </a:t>
            </a:r>
            <a:r>
              <a:rPr lang="en-US" sz="1200" kern="1200" baseline="0" dirty="0" err="1" smtClean="0">
                <a:solidFill>
                  <a:schemeClr val="tx1"/>
                </a:solidFill>
                <a:latin typeface="+mn-lt"/>
                <a:ea typeface="+mn-ea"/>
                <a:cs typeface="+mn-cs"/>
              </a:rPr>
              <a:t>Vaghadia</a:t>
            </a:r>
            <a:r>
              <a:rPr lang="en-US" sz="1200" kern="1200" baseline="0" dirty="0" smtClean="0">
                <a:solidFill>
                  <a:schemeClr val="tx1"/>
                </a:solidFill>
                <a:latin typeface="+mn-lt"/>
                <a:ea typeface="+mn-ea"/>
                <a:cs typeface="+mn-cs"/>
              </a:rPr>
              <a:t> (2003) they compared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on pain experienced during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injection.  They conducted that BNS was effective and inexpensive to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in decreasing pain associated with the IV administration of </a:t>
            </a:r>
            <a:r>
              <a:rPr lang="en-US" sz="1200" kern="1200" baseline="0" dirty="0" err="1" smtClean="0">
                <a:solidFill>
                  <a:schemeClr val="tx1"/>
                </a:solidFill>
                <a:latin typeface="+mn-lt"/>
                <a:ea typeface="+mn-ea"/>
                <a:cs typeface="+mn-cs"/>
              </a:rPr>
              <a:t>propofol</a:t>
            </a:r>
            <a:r>
              <a:rPr lang="en-US" sz="1200" kern="1200" baseline="0" dirty="0" smtClean="0">
                <a:solidFill>
                  <a:schemeClr val="tx1"/>
                </a:solidFill>
                <a:latin typeface="+mn-lt"/>
                <a:ea typeface="+mn-ea"/>
                <a:cs typeface="+mn-cs"/>
              </a:rPr>
              <a:t>.  This source is effective for nursing research because this can help nurses know what is less painful for their patients.  McNeil (1998) discusses how comparing anesthetic effects of 0.9%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sodium chloride with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HCL in obtaining IV access.  This was a study of 40 </a:t>
            </a:r>
            <a:r>
              <a:rPr lang="en-US" sz="1200" kern="1200" baseline="0" dirty="0" err="1" smtClean="0">
                <a:solidFill>
                  <a:schemeClr val="tx1"/>
                </a:solidFill>
                <a:latin typeface="+mn-lt"/>
                <a:ea typeface="+mn-ea"/>
                <a:cs typeface="+mn-cs"/>
              </a:rPr>
              <a:t>presurgical</a:t>
            </a:r>
            <a:r>
              <a:rPr lang="en-US" sz="1200" kern="1200" baseline="0" dirty="0" smtClean="0">
                <a:solidFill>
                  <a:schemeClr val="tx1"/>
                </a:solidFill>
                <a:latin typeface="+mn-lt"/>
                <a:ea typeface="+mn-ea"/>
                <a:cs typeface="+mn-cs"/>
              </a:rPr>
              <a:t> adult patients who consented to have two large IV catheters placed; one was pretreated with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other with BNS (McNeil, 1998).  The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had to be the same for both extremities and access had to be achieved on the first attempt (McNeil, 1998).  The findings showed no significant differences in the perceived pain of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pretreated with either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or BNS (McNeil, 1998).  “Therefore, 0.9% sodium chloride containing benzyl alcohol was found to be as effective as 1%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hydrochloride in providing local anesthesia for IV </a:t>
            </a:r>
            <a:r>
              <a:rPr lang="en-US" sz="1200" kern="1200" baseline="0" dirty="0" err="1" smtClean="0">
                <a:solidFill>
                  <a:schemeClr val="tx1"/>
                </a:solidFill>
                <a:latin typeface="+mn-lt"/>
                <a:ea typeface="+mn-ea"/>
                <a:cs typeface="+mn-cs"/>
              </a:rPr>
              <a:t>cannulation</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253).  Brown (2002) studied registered nurses (RNs) and their choices regarding the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for IV insertion and the challenge of changing practice.  “She concluded that the reasons for not using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were: perception that it made the procedure more difficult, acknowledgement that it wasn’t part of their routine, or they didn’t think to use it”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254).  The RNs who used the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the RNs who didn’t stated poor staff knowledge and skill contributed to lack of use of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(Brown, 2002).  Patients want the best care with the least amount of pain and cost.  Nurses must provide quality care to their patients and offer education to them when they are unsure about information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2006).  These sources are relevant and current to the nursing profession because they are comparing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to see what is least painful and inexpensive.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et el.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(p.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a:t>
            </a:r>
            <a:r>
              <a:rPr lang="en-US" baseline="0" dirty="0" smtClean="0"/>
              <a:t> (2006) discusses how issues relating to futile treatment can be identified and related to nursing practice. Futile can be defined, as it is in the Merriam-Webster dictionary as “incapable of producing any result; ineffective; useless; not successful” (Futile, </a:t>
            </a:r>
            <a:r>
              <a:rPr lang="en-US" baseline="0" dirty="0" err="1" smtClean="0"/>
              <a:t>n.d</a:t>
            </a:r>
            <a:r>
              <a:rPr lang="en-US" baseline="0" dirty="0" smtClean="0"/>
              <a:t>.). </a:t>
            </a:r>
            <a:r>
              <a:rPr lang="en-US" sz="1200" kern="1200" dirty="0" smtClean="0">
                <a:solidFill>
                  <a:schemeClr val="tx1"/>
                </a:solidFill>
                <a:latin typeface="+mn-lt"/>
                <a:ea typeface="+mn-ea"/>
                <a:cs typeface="+mn-cs"/>
              </a:rPr>
              <a:t>There are a few surveys that involve 906 critical care nurses and how they sometimes had to go against their conscience. This mainly applies to critical care nursing because of the tough end of life obstacles the patients go through and the nurses who are there to help them through it. The most disagreements occur when the patient is dying and it’s in the hands of the physician and they’re avoiding the patient’s family members (Ferrell, 2006).</a:t>
            </a:r>
            <a:r>
              <a:rPr lang="en-US" dirty="0" smtClean="0"/>
              <a:t> </a:t>
            </a:r>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51F605F0-074C-8F4E-BB29-63013D8DB204}"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nurse needs to make sure the patient is comfortable in what they want and what is best for him or her. In many cases this happens everyday to nurses and conducting research and surveys about it can help nurses learn the best ways to help patients and their families further question the physician and what they feel the need to do.</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51F605F0-074C-8F4E-BB29-63013D8DB204}"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dirty="0" smtClean="0"/>
              <a:t>, Kwan,</a:t>
            </a:r>
            <a:r>
              <a:rPr lang="en-US" baseline="0" dirty="0" smtClean="0"/>
              <a:t> Warwick, </a:t>
            </a:r>
            <a:r>
              <a:rPr lang="en-US" baseline="0" dirty="0" err="1" smtClean="0"/>
              <a:t>Sibayan</a:t>
            </a:r>
            <a:r>
              <a:rPr lang="en-US" baseline="0" dirty="0" smtClean="0"/>
              <a:t>, Espiritu, and </a:t>
            </a:r>
            <a:r>
              <a:rPr lang="en-US" baseline="0" dirty="0" err="1" smtClean="0"/>
              <a:t>Vergara</a:t>
            </a:r>
            <a:r>
              <a:rPr lang="en-US" baseline="0" dirty="0" smtClean="0"/>
              <a:t> </a:t>
            </a:r>
            <a:r>
              <a:rPr lang="en-US" baseline="0" dirty="0" err="1" smtClean="0"/>
              <a:t>disucss</a:t>
            </a:r>
            <a:r>
              <a:rPr lang="en-US" baseline="0" dirty="0" smtClean="0"/>
              <a:t> (2006) how making the comparison of </a:t>
            </a:r>
            <a:r>
              <a:rPr lang="en-US" baseline="0" dirty="0" err="1" smtClean="0"/>
              <a:t>Bacteriostatic</a:t>
            </a:r>
            <a:r>
              <a:rPr lang="en-US" baseline="0" dirty="0" smtClean="0"/>
              <a:t> normal saline and </a:t>
            </a:r>
            <a:r>
              <a:rPr lang="en-US" baseline="0" dirty="0" err="1" smtClean="0"/>
              <a:t>Lidocaine</a:t>
            </a:r>
            <a:r>
              <a:rPr lang="en-US" baseline="0" dirty="0" smtClean="0"/>
              <a:t> are different and how the nursing practice can benefit from this. </a:t>
            </a:r>
            <a:r>
              <a:rPr lang="en-US" sz="1200" kern="1200" dirty="0" smtClean="0">
                <a:solidFill>
                  <a:schemeClr val="tx1"/>
                </a:solidFill>
                <a:latin typeface="+mn-lt"/>
                <a:ea typeface="+mn-ea"/>
                <a:cs typeface="+mn-cs"/>
              </a:rPr>
              <a:t>Research has concluded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group reported less pain after IV insertion than the BNS group. Also the 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BNS group reported less pain on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Results also showed that BNS is less expensive than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has lower adverse effects and should be considered an option for local anesthetic for IV insertion hospital wide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This can change how IVs are started in preoperative areas and can be beneficial to the patient and the hospital. According to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BNS is also safe and cost effective; </a:t>
            </a:r>
            <a:r>
              <a:rPr lang="en-US" sz="1200" kern="1200" dirty="0" smtClean="0">
                <a:solidFill>
                  <a:schemeClr val="tx1"/>
                </a:solidFill>
                <a:latin typeface="+mn-lt"/>
                <a:ea typeface="+mn-ea"/>
                <a:cs typeface="+mn-cs"/>
              </a:rPr>
              <a:t>and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medication for an IV line insertion should improve overall satisfaction quality of care for all patients.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1F605F0-074C-8F4E-BB29-63013D8DB204}"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Burns and</a:t>
            </a:r>
            <a:r>
              <a:rPr lang="en-US" baseline="0" dirty="0" smtClean="0"/>
              <a:t> Groove(2009) page 201 list these factors as important to authenticating the informed consent process. You cant get them all but the more you have the more chances are that informed consent was acquired the ethical way.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24</a:t>
            </a:fld>
            <a:endParaRPr lang="en-US"/>
          </a:p>
        </p:txBody>
      </p:sp>
    </p:spTree>
    <p:extLst>
      <p:ext uri="{BB962C8B-B14F-4D97-AF65-F5344CB8AC3E}">
        <p14:creationId xmlns:p14="http://schemas.microsoft.com/office/powerpoint/2010/main" xmlns="" val="31793488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just lists the the steps</a:t>
            </a:r>
            <a:r>
              <a:rPr lang="en-US" baseline="0" dirty="0" smtClean="0"/>
              <a:t> taken to acquire the informed consent from the nurses who took part in the study. The author Ferrell stated that the nurses were educated about the whole process and only those who gave permission for their work to be used were actually used in the study.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25</a:t>
            </a:fld>
            <a:endParaRPr lang="en-US"/>
          </a:p>
        </p:txBody>
      </p:sp>
    </p:spTree>
    <p:extLst>
      <p:ext uri="{BB962C8B-B14F-4D97-AF65-F5344CB8AC3E}">
        <p14:creationId xmlns:p14="http://schemas.microsoft.com/office/powerpoint/2010/main" xmlns="" val="41808257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break down of the major differences between the two studies was taken from Burns and Groove chapter 2 and provides a general view for the two studies.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26</a:t>
            </a:fld>
            <a:endParaRPr lang="en-US"/>
          </a:p>
        </p:txBody>
      </p:sp>
    </p:spTree>
    <p:extLst>
      <p:ext uri="{BB962C8B-B14F-4D97-AF65-F5344CB8AC3E}">
        <p14:creationId xmlns:p14="http://schemas.microsoft.com/office/powerpoint/2010/main" xmlns="" val="30872323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dirty="0" err="1" smtClean="0"/>
              <a:t>Windle</a:t>
            </a:r>
            <a:r>
              <a:rPr lang="en-US" baseline="0" dirty="0" smtClean="0"/>
              <a:t> group was a bit different as they didn’t</a:t>
            </a:r>
            <a:r>
              <a:rPr lang="fr-FR" baseline="0" dirty="0" smtClean="0"/>
              <a:t> </a:t>
            </a:r>
            <a:r>
              <a:rPr lang="en-US" baseline="0" dirty="0" smtClean="0"/>
              <a:t>get into details about the process followed during the research but getting approval from the two body’s might help the validity of their research as they would always look out for the safety of the participant. It would have helped thought if they stated the process used to get the consent.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27</a:t>
            </a:fld>
            <a:endParaRPr lang="en-US"/>
          </a:p>
        </p:txBody>
      </p:sp>
    </p:spTree>
    <p:extLst>
      <p:ext uri="{BB962C8B-B14F-4D97-AF65-F5344CB8AC3E}">
        <p14:creationId xmlns:p14="http://schemas.microsoft.com/office/powerpoint/2010/main" xmlns="" val="27594103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According to the study there was concise information gathering</a:t>
            </a:r>
            <a:r>
              <a:rPr lang="en-US" baseline="0" dirty="0" smtClean="0"/>
              <a:t> and extra time was taken to fix possible errors in the research process as the researcher changed her survey when it was discovered that the participants didn’t take into consideration the impact on the nursing profession. So the second and third survey was geared at including that information (Ferrell,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28</a:t>
            </a:fld>
            <a:endParaRPr lang="en-US"/>
          </a:p>
        </p:txBody>
      </p:sp>
    </p:spTree>
    <p:extLst>
      <p:ext uri="{BB962C8B-B14F-4D97-AF65-F5344CB8AC3E}">
        <p14:creationId xmlns:p14="http://schemas.microsoft.com/office/powerpoint/2010/main" xmlns="" val="40669900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quantitative research</a:t>
            </a:r>
            <a:r>
              <a:rPr lang="en-US" baseline="0" dirty="0" smtClean="0"/>
              <a:t> paper and as such was more precise in its research process. It was more of a quasi experimental research as opposed to a correlational one. </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29</a:t>
            </a:fld>
            <a:endParaRPr lang="en-US"/>
          </a:p>
        </p:txBody>
      </p:sp>
    </p:spTree>
    <p:extLst>
      <p:ext uri="{BB962C8B-B14F-4D97-AF65-F5344CB8AC3E}">
        <p14:creationId xmlns:p14="http://schemas.microsoft.com/office/powerpoint/2010/main" xmlns="" val="38002023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These methods and steps</a:t>
            </a:r>
            <a:r>
              <a:rPr lang="en-US" baseline="0" dirty="0" smtClean="0"/>
              <a:t> taken during the research help to validate the results as it makes it more precise with less interpretation errors from the researchers.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Rigor is the strive for excellence in research and involves</a:t>
            </a:r>
            <a:r>
              <a:rPr lang="en-US" baseline="0" dirty="0" smtClean="0"/>
              <a:t> </a:t>
            </a:r>
            <a:r>
              <a:rPr lang="en-US" baseline="0" dirty="0" err="1" smtClean="0"/>
              <a:t>disicpline</a:t>
            </a:r>
            <a:r>
              <a:rPr lang="en-US" baseline="0" dirty="0" smtClean="0"/>
              <a:t>, </a:t>
            </a:r>
            <a:r>
              <a:rPr lang="en-US" baseline="0" dirty="0" err="1" smtClean="0"/>
              <a:t>scruplous</a:t>
            </a:r>
            <a:r>
              <a:rPr lang="en-US" baseline="0" dirty="0" smtClean="0"/>
              <a:t> adherence to detail and strict accuracy (Burns and groove, 2009) page 35. </a:t>
            </a:r>
            <a:r>
              <a:rPr lang="en-US" baseline="0" dirty="0" err="1" smtClean="0"/>
              <a:t>Levene’s</a:t>
            </a:r>
            <a:r>
              <a:rPr lang="en-US" baseline="0" dirty="0" smtClean="0"/>
              <a:t> test of equality is </a:t>
            </a:r>
            <a:r>
              <a:rPr lang="en-US" dirty="0" smtClean="0"/>
              <a:t>inferential statistic used to assess the equality of variances in different samples. This</a:t>
            </a:r>
            <a:r>
              <a:rPr lang="en-US" baseline="0" dirty="0" smtClean="0"/>
              <a:t> shows dedication to detail as the researchers went back to set a higher level to reduce the ration of error from the test.   </a:t>
            </a:r>
            <a:endParaRPr lang="en-US" dirty="0" smtClean="0"/>
          </a:p>
        </p:txBody>
      </p:sp>
      <p:sp>
        <p:nvSpPr>
          <p:cNvPr id="4" name="Slide Number Placeholder 3"/>
          <p:cNvSpPr>
            <a:spLocks noGrp="1"/>
          </p:cNvSpPr>
          <p:nvPr>
            <p:ph type="sldNum" sz="quarter" idx="10"/>
          </p:nvPr>
        </p:nvSpPr>
        <p:spPr/>
        <p:txBody>
          <a:bodyPr/>
          <a:lstStyle/>
          <a:p>
            <a:fld id="{02F909AE-4B74-6E49-A68E-A6D04BF5A1BC}" type="slidenum">
              <a:rPr lang="en-US" smtClean="0"/>
              <a:pPr/>
              <a:t>31</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 in a research program occurs</a:t>
            </a:r>
            <a:r>
              <a:rPr lang="en-US" baseline="0" dirty="0" smtClean="0"/>
              <a:t> when the researcher imposes rules to decrease the possibility of error and thus increases the probability that study’s finding are an accurate reflection of reality. Burns and Groove 2009 page 35</a:t>
            </a:r>
            <a:endParaRPr lang="en-US" dirty="0"/>
          </a:p>
        </p:txBody>
      </p:sp>
      <p:sp>
        <p:nvSpPr>
          <p:cNvPr id="4" name="Slide Number Placeholder 3"/>
          <p:cNvSpPr>
            <a:spLocks noGrp="1"/>
          </p:cNvSpPr>
          <p:nvPr>
            <p:ph type="sldNum" sz="quarter" idx="10"/>
          </p:nvPr>
        </p:nvSpPr>
        <p:spPr/>
        <p:txBody>
          <a:bodyPr/>
          <a:lstStyle/>
          <a:p>
            <a:fld id="{81544EA7-3A90-F445-A7D6-C4F3F24D3CA8}" type="slidenum">
              <a:rPr lang="en-US" smtClean="0"/>
              <a:pPr/>
              <a:t>32</a:t>
            </a:fld>
            <a:endParaRPr lang="en-US"/>
          </a:p>
        </p:txBody>
      </p:sp>
    </p:spTree>
    <p:extLst>
      <p:ext uri="{BB962C8B-B14F-4D97-AF65-F5344CB8AC3E}">
        <p14:creationId xmlns:p14="http://schemas.microsoft.com/office/powerpoint/2010/main" xmlns="" val="4317350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Overall,</a:t>
            </a:r>
            <a:r>
              <a:rPr lang="en-US" sz="1200" kern="1200" baseline="0" dirty="0" smtClean="0">
                <a:solidFill>
                  <a:schemeClr val="tx1"/>
                </a:solidFill>
                <a:effectLst/>
                <a:latin typeface="+mn-lt"/>
                <a:ea typeface="+mn-ea"/>
                <a:cs typeface="+mn-cs"/>
              </a:rPr>
              <a:t> when look at the relevance of </a:t>
            </a:r>
            <a:r>
              <a:rPr lang="en-US" sz="1200" kern="1200" baseline="0" dirty="0" err="1" smtClean="0">
                <a:solidFill>
                  <a:schemeClr val="tx1"/>
                </a:solidFill>
                <a:effectLst/>
                <a:latin typeface="+mn-lt"/>
                <a:ea typeface="+mn-ea"/>
                <a:cs typeface="+mn-cs"/>
              </a:rPr>
              <a:t>Windle’s</a:t>
            </a:r>
            <a:r>
              <a:rPr lang="en-US" sz="1200" kern="1200" baseline="0" dirty="0" smtClean="0">
                <a:solidFill>
                  <a:schemeClr val="tx1"/>
                </a:solidFill>
                <a:effectLst/>
                <a:latin typeface="+mn-lt"/>
                <a:ea typeface="+mn-ea"/>
                <a:cs typeface="+mn-cs"/>
              </a:rPr>
              <a:t> research article to the nursing profession, this research can help nurses learn the best ways to help patients and their families. Specifically, this study can focus on reducing patients pain levels with IV line insertion.  By nurses taking steps in improving this procedure, it can improve a patient overall satisfaction in their quality of care provided by nurses.</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34</a:t>
            </a:fld>
            <a:endParaRPr lang="en-US" dirty="0"/>
          </a:p>
        </p:txBody>
      </p:sp>
    </p:spTree>
    <p:extLst>
      <p:ext uri="{BB962C8B-B14F-4D97-AF65-F5344CB8AC3E}">
        <p14:creationId xmlns:p14="http://schemas.microsoft.com/office/powerpoint/2010/main" xmlns="" val="25786392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Overall,</a:t>
            </a:r>
            <a:r>
              <a:rPr lang="en-US" sz="1200" kern="1200" baseline="0" dirty="0" smtClean="0">
                <a:solidFill>
                  <a:schemeClr val="tx1"/>
                </a:solidFill>
                <a:effectLst/>
                <a:latin typeface="+mn-lt"/>
                <a:ea typeface="+mn-ea"/>
                <a:cs typeface="+mn-cs"/>
              </a:rPr>
              <a:t> when look at the relevance of Ferrell’s research article to the nursing profession, this research can help people realize that critical care nurses have tough end of life choices to make with patients and their families.  This research by Ferrell is especially important because there are few studies about critical care nurses and how these nurses have to go against their conscience at times for their profession.  So, by the findings of Ferrell’s article, that nurses do suffer a great deal of moral distress when futile treatment is provided to patients, this research then opens up the doors that support should be given to nurses in moral distress situations.  As well as spiritual support should be a consideration to provide to nurses dealing with such distress.  Since, a small amount of research is conducted on moral distressing situations for nurses hopefully more studies can be conducted, so these considerations for nurses can become permanent.</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35</a:t>
            </a:fld>
            <a:endParaRPr lang="en-US" dirty="0"/>
          </a:p>
        </p:txBody>
      </p:sp>
    </p:spTree>
    <p:extLst>
      <p:ext uri="{BB962C8B-B14F-4D97-AF65-F5344CB8AC3E}">
        <p14:creationId xmlns:p14="http://schemas.microsoft.com/office/powerpoint/2010/main" xmlns="" val="27340227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36</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xmlns=""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xmlns=""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xmlns=""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xmlns=""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xmlns=""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Between 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xmlns=""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6/12/2011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6/12/2011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6/12/2011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6/12/2011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6/12/2011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6/12/2011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6/12/2011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6/12/2011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6/12/2011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6/12/2011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6/12/2011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2928730"/>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p:txBody>
          <a:bodyPr>
            <a:normAutofit fontScale="70000" lnSpcReduction="20000"/>
          </a:bodyPr>
          <a:lstStyle/>
          <a:p>
            <a:r>
              <a:rPr lang="en-US" sz="2400" dirty="0" err="1" smtClean="0"/>
              <a:t>LaShawnna</a:t>
            </a:r>
            <a:r>
              <a:rPr lang="en-US" sz="2400" dirty="0" smtClean="0"/>
              <a:t> Tyler, Jennifer Wang, Jenny Weidner, Kelsey </a:t>
            </a:r>
            <a:r>
              <a:rPr lang="en-US" sz="2400" dirty="0" err="1" smtClean="0"/>
              <a:t>Usselman</a:t>
            </a:r>
            <a:r>
              <a:rPr lang="en-US" sz="2400" dirty="0" smtClean="0"/>
              <a:t>, &amp; </a:t>
            </a:r>
            <a:r>
              <a:rPr lang="en-US" sz="2400" dirty="0" err="1" smtClean="0"/>
              <a:t>Uzoaru</a:t>
            </a:r>
            <a:r>
              <a:rPr lang="en-US" sz="2400" dirty="0" smtClean="0"/>
              <a:t> </a:t>
            </a:r>
            <a:r>
              <a:rPr lang="en-US" sz="2400" dirty="0" err="1" smtClean="0"/>
              <a:t>Weruche</a:t>
            </a:r>
            <a:endParaRPr lang="en-US" sz="2400" dirty="0" smtClean="0"/>
          </a:p>
          <a:p>
            <a:r>
              <a:rPr lang="en-US" sz="2400" dirty="0" smtClean="0"/>
              <a:t>Lakeview College of Nursing</a:t>
            </a:r>
          </a:p>
          <a:p>
            <a:r>
              <a:rPr lang="en-US" sz="2400" dirty="0" smtClean="0"/>
              <a:t>N302-Nursing Research</a:t>
            </a:r>
          </a:p>
          <a:p>
            <a:r>
              <a:rPr lang="en-US" sz="2400" dirty="0" smtClean="0"/>
              <a:t>June 12, 2011</a:t>
            </a:r>
          </a:p>
          <a:p>
            <a:endParaRPr lang="en-US" dirty="0"/>
          </a:p>
        </p:txBody>
      </p:sp>
    </p:spTree>
    <p:extLst>
      <p:ext uri="{BB962C8B-B14F-4D97-AF65-F5344CB8AC3E}">
        <p14:creationId xmlns:p14="http://schemas.microsoft.com/office/powerpoint/2010/main" xmlns=""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xmlns=""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xmlns=""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a:t>
            </a:r>
            <a:endParaRPr lang="en-US" sz="3200" dirty="0"/>
          </a:p>
        </p:txBody>
      </p:sp>
      <p:sp>
        <p:nvSpPr>
          <p:cNvPr id="3" name="Content Placeholder 2"/>
          <p:cNvSpPr>
            <a:spLocks noGrp="1"/>
          </p:cNvSpPr>
          <p:nvPr>
            <p:ph sz="quarter" idx="1"/>
          </p:nvPr>
        </p:nvSpPr>
        <p:spPr/>
        <p:txBody>
          <a:bodyPr>
            <a:normAutofit/>
          </a:bodyPr>
          <a:lstStyle/>
          <a:p>
            <a:r>
              <a:rPr lang="en-US" dirty="0" smtClean="0"/>
              <a:t>First: pain levels during intradermal injection</a:t>
            </a:r>
          </a:p>
          <a:p>
            <a:pPr>
              <a:buNone/>
            </a:pPr>
            <a:endParaRPr lang="en-US" dirty="0" smtClean="0"/>
          </a:p>
          <a:p>
            <a:r>
              <a:rPr lang="en-US" dirty="0"/>
              <a:t>U</a:t>
            </a:r>
            <a:r>
              <a:rPr lang="en-US" dirty="0" smtClean="0"/>
              <a:t>se of </a:t>
            </a:r>
            <a:r>
              <a:rPr lang="en-US" dirty="0" err="1" smtClean="0"/>
              <a:t>lidocaine</a:t>
            </a:r>
            <a:r>
              <a:rPr lang="en-US" dirty="0" smtClean="0"/>
              <a:t> and BNS (Bacteriostatic normal saline) compared</a:t>
            </a:r>
          </a:p>
          <a:p>
            <a:pPr>
              <a:buNone/>
            </a:pPr>
            <a:endParaRPr lang="en-US" dirty="0" smtClean="0"/>
          </a:p>
          <a:p>
            <a:r>
              <a:rPr lang="en-US" dirty="0" smtClean="0"/>
              <a:t>Pain levels higher using </a:t>
            </a:r>
            <a:r>
              <a:rPr lang="en-US" dirty="0" err="1" smtClean="0"/>
              <a:t>lidocaine</a:t>
            </a:r>
            <a:r>
              <a:rPr lang="en-US" dirty="0" smtClean="0"/>
              <a:t> during intradermal injection </a:t>
            </a:r>
            <a:r>
              <a:rPr lang="en-US" dirty="0" err="1" smtClean="0"/>
              <a:t>vs</a:t>
            </a:r>
            <a:r>
              <a:rPr lang="en-US" dirty="0" smtClean="0"/>
              <a:t> BNS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 </a:t>
            </a:r>
            <a:endParaRPr lang="en-US" sz="3200" dirty="0"/>
          </a:p>
        </p:txBody>
      </p:sp>
      <p:sp>
        <p:nvSpPr>
          <p:cNvPr id="3" name="Content Placeholder 2"/>
          <p:cNvSpPr>
            <a:spLocks noGrp="1"/>
          </p:cNvSpPr>
          <p:nvPr>
            <p:ph sz="quarter" idx="1"/>
          </p:nvPr>
        </p:nvSpPr>
        <p:spPr/>
        <p:txBody>
          <a:bodyPr>
            <a:normAutofit/>
          </a:bodyPr>
          <a:lstStyle/>
          <a:p>
            <a:r>
              <a:rPr lang="en-US" dirty="0" smtClean="0"/>
              <a:t>Second: comparing pain levels during IV </a:t>
            </a:r>
            <a:r>
              <a:rPr lang="en-US" dirty="0" err="1" smtClean="0"/>
              <a:t>cannulation</a:t>
            </a:r>
            <a:endParaRPr lang="en-US" dirty="0" smtClean="0"/>
          </a:p>
          <a:p>
            <a:r>
              <a:rPr lang="en-US" dirty="0" smtClean="0"/>
              <a:t>Methods: </a:t>
            </a:r>
            <a:r>
              <a:rPr lang="en-US" dirty="0" err="1" smtClean="0"/>
              <a:t>Lidocaine</a:t>
            </a:r>
            <a:r>
              <a:rPr lang="en-US" dirty="0" smtClean="0"/>
              <a:t>, BNS, and no anesthesia</a:t>
            </a:r>
          </a:p>
          <a:p>
            <a:r>
              <a:rPr lang="en-US" dirty="0" smtClean="0"/>
              <a:t>Pain levels highest: no anesthesia</a:t>
            </a:r>
          </a:p>
          <a:p>
            <a:r>
              <a:rPr lang="en-US" dirty="0" smtClean="0"/>
              <a:t>No significant difference with pain levels:  </a:t>
            </a:r>
            <a:r>
              <a:rPr lang="en-US" dirty="0" err="1" smtClean="0"/>
              <a:t>lidocaine</a:t>
            </a:r>
            <a:r>
              <a:rPr lang="en-US" dirty="0" smtClean="0"/>
              <a:t> </a:t>
            </a:r>
            <a:r>
              <a:rPr lang="en-US" dirty="0" err="1" smtClean="0"/>
              <a:t>vs</a:t>
            </a:r>
            <a:r>
              <a:rPr lang="en-US" dirty="0" smtClean="0"/>
              <a:t> BNS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Findings</a:t>
            </a:r>
            <a:endParaRPr lang="en-US" sz="3200" dirty="0"/>
          </a:p>
        </p:txBody>
      </p:sp>
      <p:sp>
        <p:nvSpPr>
          <p:cNvPr id="3" name="Content Placeholder 2"/>
          <p:cNvSpPr>
            <a:spLocks noGrp="1"/>
          </p:cNvSpPr>
          <p:nvPr>
            <p:ph sz="quarter" idx="1"/>
          </p:nvPr>
        </p:nvSpPr>
        <p:spPr>
          <a:xfrm>
            <a:off x="457200" y="1828800"/>
            <a:ext cx="8229600" cy="4297363"/>
          </a:xfrm>
        </p:spPr>
        <p:txBody>
          <a:bodyPr/>
          <a:lstStyle/>
          <a:p>
            <a:r>
              <a:rPr lang="en-US" dirty="0"/>
              <a:t>R</a:t>
            </a:r>
            <a:r>
              <a:rPr lang="en-US" dirty="0" smtClean="0"/>
              <a:t>esearch Question: </a:t>
            </a:r>
          </a:p>
          <a:p>
            <a:pPr lvl="1"/>
            <a:r>
              <a:rPr lang="en-US" dirty="0" smtClean="0"/>
              <a:t>D</a:t>
            </a:r>
            <a:r>
              <a:rPr lang="en-US" dirty="0" smtClean="0"/>
              <a:t>ecide </a:t>
            </a:r>
            <a:r>
              <a:rPr lang="en-US" dirty="0" smtClean="0"/>
              <a:t>which method would cause less </a:t>
            </a:r>
            <a:r>
              <a:rPr lang="en-US" dirty="0" smtClean="0"/>
              <a:t>pain  </a:t>
            </a:r>
            <a:endParaRPr lang="en-US" dirty="0" smtClean="0"/>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endParaRPr lang="en-US" dirty="0" smtClean="0"/>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t>Windle’s</a:t>
            </a:r>
            <a:r>
              <a:rPr lang="en-US" sz="3200" dirty="0" smtClean="0"/>
              <a:t> Conclusion</a:t>
            </a:r>
            <a:endParaRPr lang="en-US" sz="3200" dirty="0"/>
          </a:p>
        </p:txBody>
      </p:sp>
      <p:sp>
        <p:nvSpPr>
          <p:cNvPr id="3" name="Content Placeholder 2"/>
          <p:cNvSpPr>
            <a:spLocks noGrp="1"/>
          </p:cNvSpPr>
          <p:nvPr>
            <p:ph sz="quarter" idx="1"/>
          </p:nvPr>
        </p:nvSpPr>
        <p:spPr/>
        <p:txBody>
          <a:bodyPr/>
          <a:lstStyle/>
          <a:p>
            <a:r>
              <a:rPr lang="en-US" dirty="0" smtClean="0"/>
              <a:t>Hospital and patient benefit by changing how IVs are started</a:t>
            </a:r>
          </a:p>
          <a:p>
            <a:r>
              <a:rPr lang="en-US" dirty="0" smtClean="0"/>
              <a:t>BNS:</a:t>
            </a:r>
          </a:p>
          <a:p>
            <a:pPr lvl="1"/>
            <a:r>
              <a:rPr lang="en-US" dirty="0" smtClean="0"/>
              <a:t>less pain</a:t>
            </a:r>
          </a:p>
          <a:p>
            <a:pPr lvl="1"/>
            <a:r>
              <a:rPr lang="en-US" dirty="0" smtClean="0"/>
              <a:t>relatively safe to use with little side effects</a:t>
            </a:r>
            <a:endParaRPr lang="en-US" dirty="0"/>
          </a:p>
          <a:p>
            <a:pPr lvl="1"/>
            <a:r>
              <a:rPr lang="en-US" dirty="0" smtClean="0"/>
              <a:t>cost effective intradermal medication</a:t>
            </a:r>
          </a:p>
          <a:p>
            <a:pPr lvl="1"/>
            <a:r>
              <a:rPr lang="en-US" dirty="0" smtClean="0"/>
              <a:t>ability to improve satisfaction and </a:t>
            </a:r>
            <a:r>
              <a:rPr lang="en-US" dirty="0"/>
              <a:t>q</a:t>
            </a:r>
            <a:r>
              <a:rPr lang="en-US" dirty="0" smtClean="0"/>
              <a:t>uality of care for </a:t>
            </a:r>
            <a:r>
              <a:rPr lang="en-US" dirty="0" smtClean="0"/>
              <a:t>pts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lstStyle/>
          <a:p>
            <a:r>
              <a:rPr lang="en-US" dirty="0"/>
              <a:t>F</a:t>
            </a:r>
            <a:r>
              <a:rPr lang="en-US" dirty="0" smtClean="0"/>
              <a:t>utile care to patients, nurses confronted with moral distress</a:t>
            </a:r>
          </a:p>
          <a:p>
            <a:endParaRPr lang="en-US" dirty="0" smtClean="0"/>
          </a:p>
          <a:p>
            <a:r>
              <a:rPr lang="en-US" dirty="0" smtClean="0"/>
              <a:t>Nurses providing aggressive care rather than palliative care</a:t>
            </a:r>
          </a:p>
          <a:p>
            <a:endParaRPr lang="en-US" dirty="0" smtClean="0"/>
          </a:p>
          <a:p>
            <a:r>
              <a:rPr lang="en-US" dirty="0" smtClean="0"/>
              <a:t>Feelings of hopelessness, guilt, and powerless were stated by nurses with futile care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Findings</a:t>
            </a:r>
            <a:endParaRPr lang="en-US" sz="3200" dirty="0"/>
          </a:p>
        </p:txBody>
      </p:sp>
      <p:sp>
        <p:nvSpPr>
          <p:cNvPr id="3" name="Content Placeholder 2"/>
          <p:cNvSpPr>
            <a:spLocks noGrp="1"/>
          </p:cNvSpPr>
          <p:nvPr>
            <p:ph sz="quarter"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smtClean="0"/>
              <a:t>D</a:t>
            </a:r>
            <a:r>
              <a:rPr lang="en-US" dirty="0" smtClean="0"/>
              <a:t>iscover </a:t>
            </a:r>
            <a:r>
              <a:rPr lang="en-US" dirty="0" smtClean="0"/>
              <a:t>the moral distress on nurses when the treatment being provided was deemed to be </a:t>
            </a:r>
            <a:r>
              <a:rPr lang="en-US" dirty="0" smtClean="0"/>
              <a:t>futile</a:t>
            </a:r>
            <a:endParaRPr lang="en-US" dirty="0" smtClean="0"/>
          </a:p>
          <a:p>
            <a:r>
              <a:rPr lang="en-US" dirty="0" smtClean="0"/>
              <a:t> Answer:</a:t>
            </a:r>
          </a:p>
          <a:p>
            <a:pPr lvl="1"/>
            <a:r>
              <a:rPr lang="en-US" dirty="0" smtClean="0"/>
              <a:t>Nurses </a:t>
            </a:r>
            <a:r>
              <a:rPr lang="en-US" dirty="0" smtClean="0"/>
              <a:t>do suffer a great deal of moral distress when futile treatment is </a:t>
            </a:r>
            <a:r>
              <a:rPr lang="en-US" dirty="0" smtClean="0"/>
              <a:t>provided</a:t>
            </a:r>
            <a:endParaRPr lang="en-US" dirty="0" smtClean="0"/>
          </a:p>
          <a:p>
            <a:pPr lvl="1"/>
            <a:r>
              <a:rPr lang="en-US" dirty="0" smtClean="0"/>
              <a:t>It </a:t>
            </a:r>
            <a:r>
              <a:rPr lang="en-US" dirty="0" smtClean="0"/>
              <a:t>is unclear what </a:t>
            </a:r>
            <a:r>
              <a:rPr lang="en-US" dirty="0" smtClean="0"/>
              <a:t>should be done about the moral </a:t>
            </a:r>
            <a:r>
              <a:rPr lang="en-US" dirty="0" smtClean="0"/>
              <a:t>distress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Ferrell’s Conclusion</a:t>
            </a:r>
            <a:endParaRPr lang="en-US" sz="3200" dirty="0"/>
          </a:p>
        </p:txBody>
      </p:sp>
      <p:sp>
        <p:nvSpPr>
          <p:cNvPr id="3" name="Content Placeholder 2"/>
          <p:cNvSpPr>
            <a:spLocks noGrp="1"/>
          </p:cNvSpPr>
          <p:nvPr>
            <p:ph sz="quarter" idx="1"/>
          </p:nvPr>
        </p:nvSpPr>
        <p:spPr/>
        <p:txBody>
          <a:bodyPr/>
          <a:lstStyle/>
          <a:p>
            <a:r>
              <a:rPr lang="en-US" dirty="0" smtClean="0"/>
              <a:t>Nurses undergo extreme moral distress when providing care that is not in the patient’s best </a:t>
            </a:r>
            <a:r>
              <a:rPr lang="en-US" dirty="0" smtClean="0"/>
              <a:t>interest</a:t>
            </a:r>
            <a:endParaRPr lang="en-US" dirty="0" smtClean="0"/>
          </a:p>
          <a:p>
            <a:endParaRPr lang="en-US" dirty="0" smtClean="0"/>
          </a:p>
          <a:p>
            <a:r>
              <a:rPr lang="en-US" dirty="0" smtClean="0"/>
              <a:t>Support should be given to nurses in moral distress </a:t>
            </a:r>
            <a:r>
              <a:rPr lang="en-US" dirty="0" smtClean="0"/>
              <a:t>situations</a:t>
            </a:r>
            <a:endParaRPr lang="en-US" dirty="0" smtClean="0"/>
          </a:p>
          <a:p>
            <a:endParaRPr lang="en-US" dirty="0" smtClean="0"/>
          </a:p>
          <a:p>
            <a:r>
              <a:rPr lang="en-US" dirty="0" smtClean="0"/>
              <a:t>Spiritual support should  be a consideration to provide to nurses dealing with such </a:t>
            </a:r>
            <a:r>
              <a:rPr lang="en-US" dirty="0" smtClean="0"/>
              <a:t>distress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smtClean="0"/>
              <a:t>Secondary sources </a:t>
            </a:r>
            <a:r>
              <a:rPr lang="en-US" sz="3600" dirty="0"/>
              <a:t>that are relevant and current</a:t>
            </a:r>
            <a:r>
              <a:rPr lang="en-US" sz="3600" dirty="0" smtClean="0"/>
              <a:t> </a:t>
            </a:r>
            <a:endParaRPr lang="en-US" sz="3600" dirty="0"/>
          </a:p>
        </p:txBody>
      </p:sp>
      <p:sp>
        <p:nvSpPr>
          <p:cNvPr id="5" name="Content Placeholder 4"/>
          <p:cNvSpPr>
            <a:spLocks noGrp="1"/>
          </p:cNvSpPr>
          <p:nvPr>
            <p:ph sz="quarter" idx="1"/>
          </p:nvPr>
        </p:nvSpPr>
        <p:spPr>
          <a:xfrm>
            <a:off x="457200" y="1417638"/>
            <a:ext cx="8229600" cy="4525963"/>
          </a:xfrm>
        </p:spPr>
        <p:txBody>
          <a:bodyPr>
            <a:normAutofit/>
          </a:bodyPr>
          <a:lstStyle/>
          <a:p>
            <a:endParaRPr lang="en-US" dirty="0" smtClean="0"/>
          </a:p>
          <a:p>
            <a:r>
              <a:rPr lang="en-US" dirty="0" smtClean="0"/>
              <a:t>Callahan (2003) depicts in the media concern regarding healthcare </a:t>
            </a:r>
            <a:r>
              <a:rPr lang="en-US" dirty="0" smtClean="0"/>
              <a:t>resources</a:t>
            </a:r>
            <a:endParaRPr lang="en-US" dirty="0" smtClean="0"/>
          </a:p>
          <a:p>
            <a:endParaRPr lang="en-US" dirty="0" smtClean="0"/>
          </a:p>
          <a:p>
            <a:r>
              <a:rPr lang="en-US" dirty="0" smtClean="0"/>
              <a:t>Daly (1994) recognizes that participation in medically futile undermines the core of </a:t>
            </a:r>
            <a:r>
              <a:rPr lang="en-US" dirty="0" smtClean="0"/>
              <a:t>nursing</a:t>
            </a:r>
            <a:endParaRPr lang="en-US" dirty="0" smtClean="0"/>
          </a:p>
          <a:p>
            <a:endParaRPr lang="en-US" dirty="0" smtClean="0"/>
          </a:p>
          <a:p>
            <a:r>
              <a:rPr lang="en-US" dirty="0" smtClean="0"/>
              <a:t>Ahrens et al. (2003) reported that effective communication between healthcare providers and families is a key to resolving </a:t>
            </a:r>
            <a:r>
              <a:rPr lang="en-US" dirty="0" smtClean="0"/>
              <a:t>conflicts</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200" b="1" u="sng" dirty="0" smtClean="0"/>
              <a:t>Analysis:</a:t>
            </a:r>
            <a:endParaRPr lang="en-US" sz="2200" dirty="0" smtClean="0"/>
          </a:p>
          <a:p>
            <a:pPr lvl="1"/>
            <a:r>
              <a:rPr lang="en-US" sz="2200" dirty="0" smtClean="0"/>
              <a:t>Research </a:t>
            </a:r>
            <a:r>
              <a:rPr lang="en-US" sz="2200" dirty="0"/>
              <a:t>question </a:t>
            </a:r>
            <a:r>
              <a:rPr lang="en-US" sz="2200" dirty="0" smtClean="0"/>
              <a:t>addressed and purpose of articles</a:t>
            </a:r>
          </a:p>
          <a:p>
            <a:pPr lvl="1"/>
            <a:r>
              <a:rPr lang="en-US" sz="2200" dirty="0" smtClean="0"/>
              <a:t>Independent </a:t>
            </a:r>
            <a:r>
              <a:rPr lang="en-US" sz="2200" dirty="0" smtClean="0"/>
              <a:t>and dependent </a:t>
            </a:r>
            <a:r>
              <a:rPr lang="en-US" sz="2200" dirty="0"/>
              <a:t>variables in the article by Windle et al. (2006</a:t>
            </a:r>
            <a:r>
              <a:rPr lang="en-US" sz="2200" dirty="0" smtClean="0"/>
              <a:t>)</a:t>
            </a:r>
          </a:p>
          <a:p>
            <a:pPr lvl="1"/>
            <a:r>
              <a:rPr lang="en-US" sz="2200" dirty="0" smtClean="0"/>
              <a:t>Articles</a:t>
            </a:r>
            <a:r>
              <a:rPr lang="en-US" sz="2200" dirty="0"/>
              <a:t>’ study </a:t>
            </a:r>
            <a:r>
              <a:rPr lang="en-US" sz="2200" dirty="0" smtClean="0"/>
              <a:t>samples</a:t>
            </a:r>
          </a:p>
          <a:p>
            <a:pPr lvl="1"/>
            <a:r>
              <a:rPr lang="en-US" sz="2200" dirty="0" smtClean="0"/>
              <a:t>How data </a:t>
            </a:r>
            <a:r>
              <a:rPr lang="en-US" sz="2200" dirty="0"/>
              <a:t>collected </a:t>
            </a:r>
            <a:r>
              <a:rPr lang="en-US" sz="2200" dirty="0" smtClean="0"/>
              <a:t>in </a:t>
            </a:r>
            <a:r>
              <a:rPr lang="en-US" sz="2200" dirty="0"/>
              <a:t>research </a:t>
            </a:r>
            <a:r>
              <a:rPr lang="en-US" sz="2200" dirty="0" smtClean="0"/>
              <a:t>studies</a:t>
            </a:r>
          </a:p>
          <a:p>
            <a:pPr lvl="1"/>
            <a:r>
              <a:rPr lang="en-US" sz="2200" dirty="0" smtClean="0"/>
              <a:t>Articles findings; and if answered </a:t>
            </a:r>
            <a:r>
              <a:rPr lang="en-US" sz="2200" dirty="0"/>
              <a:t>research </a:t>
            </a:r>
            <a:r>
              <a:rPr lang="en-US" sz="2200" dirty="0" smtClean="0"/>
              <a:t>question</a:t>
            </a:r>
            <a:endParaRPr lang="en-US" sz="2200" dirty="0"/>
          </a:p>
          <a:p>
            <a:pPr lvl="1"/>
            <a:r>
              <a:rPr lang="en-US" sz="2200" dirty="0" smtClean="0"/>
              <a:t>Article conclusions</a:t>
            </a:r>
            <a:endParaRPr lang="en-US" sz="2200" dirty="0"/>
          </a:p>
          <a:p>
            <a:pPr marL="0" indent="0">
              <a:buNone/>
            </a:pPr>
            <a:r>
              <a:rPr lang="en-US" sz="2200" b="1" u="sng" dirty="0" smtClean="0"/>
              <a:t>Critique:</a:t>
            </a:r>
            <a:endParaRPr lang="en-US" sz="2200" dirty="0" smtClean="0"/>
          </a:p>
          <a:p>
            <a:pPr lvl="1"/>
            <a:r>
              <a:rPr lang="en-US" sz="2200" dirty="0" smtClean="0"/>
              <a:t>Information from </a:t>
            </a:r>
            <a:r>
              <a:rPr lang="en-US" sz="2200" dirty="0"/>
              <a:t>secondary </a:t>
            </a:r>
            <a:r>
              <a:rPr lang="en-US" sz="2200" dirty="0" smtClean="0"/>
              <a:t>sources and relevance of sources</a:t>
            </a:r>
          </a:p>
          <a:p>
            <a:pPr lvl="1"/>
            <a:r>
              <a:rPr lang="en-US" sz="2200" dirty="0"/>
              <a:t>R</a:t>
            </a:r>
            <a:r>
              <a:rPr lang="en-US" sz="2200" dirty="0" smtClean="0"/>
              <a:t>elevance of research </a:t>
            </a:r>
            <a:r>
              <a:rPr lang="en-US" sz="2200" dirty="0"/>
              <a:t>article to nursing </a:t>
            </a:r>
            <a:r>
              <a:rPr lang="en-US" sz="2200" dirty="0" smtClean="0"/>
              <a:t>practice</a:t>
            </a:r>
          </a:p>
          <a:p>
            <a:pPr lvl="1"/>
            <a:r>
              <a:rPr lang="en-US" sz="2200" dirty="0" smtClean="0"/>
              <a:t>Informed </a:t>
            </a:r>
            <a:r>
              <a:rPr lang="en-US" sz="2200" dirty="0"/>
              <a:t>consent </a:t>
            </a:r>
            <a:r>
              <a:rPr lang="en-US" sz="2200" dirty="0" smtClean="0"/>
              <a:t>process and its sufficiency</a:t>
            </a:r>
          </a:p>
          <a:p>
            <a:pPr marL="0" indent="0">
              <a:buNone/>
            </a:pPr>
            <a:r>
              <a:rPr lang="en-US" sz="2200" b="1" u="sng" dirty="0" smtClean="0"/>
              <a:t>Comparison:</a:t>
            </a:r>
          </a:p>
          <a:p>
            <a:pPr lvl="1"/>
            <a:r>
              <a:rPr lang="en-US" sz="2200" dirty="0" smtClean="0"/>
              <a:t>Articles 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xmlns=""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sz="quarter" idx="1"/>
          </p:nvPr>
        </p:nvSpPr>
        <p:spPr/>
        <p:txBody>
          <a:bodyPr>
            <a:normAutofit/>
          </a:bodyPr>
          <a:lstStyle/>
          <a:p>
            <a:r>
              <a:rPr lang="en-US" sz="2800" dirty="0" err="1" smtClean="0"/>
              <a:t>Minogue</a:t>
            </a:r>
            <a:r>
              <a:rPr lang="en-US" sz="2800" dirty="0" smtClean="0"/>
              <a:t> et al conducted a study comparing effects of BNS and </a:t>
            </a:r>
            <a:r>
              <a:rPr lang="en-US" sz="2800" dirty="0" err="1" smtClean="0"/>
              <a:t>lidocaine</a:t>
            </a:r>
            <a:endParaRPr lang="en-US" sz="2800" dirty="0" smtClean="0"/>
          </a:p>
          <a:p>
            <a:endParaRPr lang="en-US" sz="2800" dirty="0" smtClean="0"/>
          </a:p>
          <a:p>
            <a:r>
              <a:rPr lang="en-US" sz="2800" dirty="0" err="1" smtClean="0"/>
              <a:t>McNeils</a:t>
            </a:r>
            <a:r>
              <a:rPr lang="en-US" sz="2800" dirty="0" smtClean="0"/>
              <a:t> conducted a study comparing anesthetic effects of 0.9% </a:t>
            </a:r>
            <a:r>
              <a:rPr lang="en-US" sz="2800" dirty="0" err="1" smtClean="0"/>
              <a:t>bacteriostatic</a:t>
            </a:r>
            <a:r>
              <a:rPr lang="en-US" sz="2800" dirty="0" smtClean="0"/>
              <a:t> sodium chloride with 1% </a:t>
            </a:r>
            <a:r>
              <a:rPr lang="en-US" sz="2800" dirty="0" err="1" smtClean="0"/>
              <a:t>lidocaine</a:t>
            </a:r>
            <a:endParaRPr lang="en-US" sz="2800" dirty="0" smtClean="0"/>
          </a:p>
          <a:p>
            <a:endParaRPr lang="en-US" sz="2800" dirty="0" smtClean="0"/>
          </a:p>
          <a:p>
            <a:r>
              <a:rPr lang="en-US" sz="2800" dirty="0" smtClean="0"/>
              <a:t>Brown studied RNs’ choices regarding the use of </a:t>
            </a:r>
            <a:r>
              <a:rPr lang="en-US" sz="2800" dirty="0" err="1" smtClean="0"/>
              <a:t>intradermal</a:t>
            </a:r>
            <a:r>
              <a:rPr lang="en-US" sz="2800" dirty="0" smtClean="0"/>
              <a:t> </a:t>
            </a:r>
            <a:r>
              <a:rPr lang="en-US" sz="2800" dirty="0" err="1" smtClean="0"/>
              <a:t>lidocaine</a:t>
            </a:r>
            <a:r>
              <a:rPr lang="en-US" sz="2800" dirty="0" smtClean="0"/>
              <a:t> for IV </a:t>
            </a:r>
            <a:r>
              <a:rPr lang="en-US" sz="2800" dirty="0" smtClean="0"/>
              <a:t>insertion</a:t>
            </a:r>
            <a:r>
              <a:rPr lang="en-US" sz="2400" dirty="0" smtClean="0"/>
              <a:t>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r>
              <a:rPr lang="en-US" sz="3600" dirty="0"/>
              <a:t>Relevance of both research articles to the nursing practice</a:t>
            </a:r>
            <a:r>
              <a:rPr lang="en-US" sz="3600" dirty="0" smtClean="0"/>
              <a:t> </a:t>
            </a:r>
            <a:endParaRPr lang="en-US" sz="3600" dirty="0"/>
          </a:p>
        </p:txBody>
      </p:sp>
      <p:sp>
        <p:nvSpPr>
          <p:cNvPr id="3" name="Content Placeholder 2"/>
          <p:cNvSpPr>
            <a:spLocks noGrp="1"/>
          </p:cNvSpPr>
          <p:nvPr>
            <p:ph sz="quarter" idx="1"/>
          </p:nvPr>
        </p:nvSpPr>
        <p:spPr>
          <a:xfrm>
            <a:off x="457200" y="1600200"/>
            <a:ext cx="7714034" cy="4873752"/>
          </a:xfrm>
        </p:spPr>
        <p:txBody>
          <a:bodyPr>
            <a:normAutofit/>
          </a:bodyPr>
          <a:lstStyle/>
          <a:p>
            <a:r>
              <a:rPr lang="en-US" dirty="0" smtClean="0"/>
              <a:t>Futile treatment can be identified and related </a:t>
            </a:r>
            <a:r>
              <a:rPr lang="en-US" dirty="0"/>
              <a:t>to nursing </a:t>
            </a:r>
            <a:r>
              <a:rPr lang="en-US" dirty="0" smtClean="0"/>
              <a:t>practice</a:t>
            </a:r>
            <a:endParaRPr lang="en-US" dirty="0" smtClean="0"/>
          </a:p>
          <a:p>
            <a:r>
              <a:rPr lang="en-US" dirty="0" smtClean="0"/>
              <a:t>F</a:t>
            </a:r>
            <a:r>
              <a:rPr lang="en-US" dirty="0" smtClean="0"/>
              <a:t>ew </a:t>
            </a:r>
            <a:r>
              <a:rPr lang="en-US" dirty="0"/>
              <a:t>surveys </a:t>
            </a:r>
            <a:r>
              <a:rPr lang="en-US" dirty="0" smtClean="0"/>
              <a:t>involve </a:t>
            </a:r>
            <a:r>
              <a:rPr lang="en-US" dirty="0"/>
              <a:t>critical care nurses and how </a:t>
            </a:r>
            <a:r>
              <a:rPr lang="en-US" dirty="0" smtClean="0"/>
              <a:t>they </a:t>
            </a:r>
            <a:r>
              <a:rPr lang="en-US" dirty="0"/>
              <a:t>had to go against their </a:t>
            </a:r>
            <a:r>
              <a:rPr lang="en-US" dirty="0" smtClean="0"/>
              <a:t>conscience</a:t>
            </a:r>
            <a:endParaRPr lang="en-US" dirty="0" smtClean="0"/>
          </a:p>
          <a:p>
            <a:r>
              <a:rPr lang="en-US" dirty="0" smtClean="0"/>
              <a:t>Critical </a:t>
            </a:r>
            <a:r>
              <a:rPr lang="en-US" dirty="0"/>
              <a:t>care </a:t>
            </a:r>
            <a:r>
              <a:rPr lang="en-US" dirty="0" smtClean="0"/>
              <a:t>nurses had </a:t>
            </a:r>
            <a:r>
              <a:rPr lang="en-US" dirty="0"/>
              <a:t>tough end of life</a:t>
            </a:r>
            <a:r>
              <a:rPr lang="en-US" dirty="0" smtClean="0"/>
              <a:t> choices to make with patients and their </a:t>
            </a:r>
            <a:r>
              <a:rPr lang="en-US" dirty="0" smtClean="0"/>
              <a:t>families</a:t>
            </a:r>
            <a:endParaRPr lang="en-US" dirty="0" smtClean="0"/>
          </a:p>
          <a:p>
            <a:r>
              <a:rPr lang="en-US" dirty="0" smtClean="0"/>
              <a:t>Disagreements occurred </a:t>
            </a:r>
            <a:r>
              <a:rPr lang="en-US" dirty="0"/>
              <a:t>when the patient is dying and it’s in the hands of the physician and they’re avoiding the patient’s family members (Ferrell, 2006).</a:t>
            </a:r>
            <a:r>
              <a:rPr lang="en-US" dirty="0" smtClean="0"/>
              <a:t> Many nurses didn’t understand situations like </a:t>
            </a:r>
            <a:r>
              <a:rPr lang="en-US" dirty="0" smtClean="0"/>
              <a:t>this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smtClean="0"/>
              <a:t>Nurses </a:t>
            </a:r>
            <a:r>
              <a:rPr lang="en-US" dirty="0"/>
              <a:t>are stuck in the middle to help the patient, the family, and also take orders from the </a:t>
            </a:r>
            <a:r>
              <a:rPr lang="en-US" dirty="0" smtClean="0"/>
              <a:t>doctor </a:t>
            </a:r>
            <a:endParaRPr lang="en-US" dirty="0" smtClean="0"/>
          </a:p>
          <a:p>
            <a:r>
              <a:rPr lang="en-US" dirty="0" smtClean="0"/>
              <a:t>N</a:t>
            </a:r>
            <a:r>
              <a:rPr lang="en-US" dirty="0" smtClean="0"/>
              <a:t>urses need </a:t>
            </a:r>
            <a:r>
              <a:rPr lang="en-US" dirty="0"/>
              <a:t>to </a:t>
            </a:r>
            <a:r>
              <a:rPr lang="en-US" dirty="0" smtClean="0"/>
              <a:t>ensure </a:t>
            </a:r>
            <a:r>
              <a:rPr lang="en-US" dirty="0"/>
              <a:t>the patient is </a:t>
            </a:r>
            <a:r>
              <a:rPr lang="en-US" dirty="0" smtClean="0"/>
              <a:t>comfortable</a:t>
            </a:r>
            <a:endParaRPr lang="en-US" dirty="0" smtClean="0"/>
          </a:p>
          <a:p>
            <a:r>
              <a:rPr lang="en-US" dirty="0" smtClean="0"/>
              <a:t>Conducting </a:t>
            </a:r>
            <a:r>
              <a:rPr lang="en-US" dirty="0"/>
              <a:t>research and surveys about</a:t>
            </a:r>
            <a:r>
              <a:rPr lang="en-US" dirty="0" smtClean="0"/>
              <a:t> this </a:t>
            </a:r>
            <a:r>
              <a:rPr lang="en-US" dirty="0"/>
              <a:t>can help nurses learn the best ways to help patients and their </a:t>
            </a:r>
            <a:r>
              <a:rPr lang="en-US" dirty="0" smtClean="0"/>
              <a:t>families</a:t>
            </a:r>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sz="quarter" idx="1"/>
          </p:nvPr>
        </p:nvSpPr>
        <p:spPr/>
        <p:txBody>
          <a:bodyPr>
            <a:normAutofit/>
          </a:bodyPr>
          <a:lstStyle/>
          <a:p>
            <a:r>
              <a:rPr lang="en-US" dirty="0" err="1" smtClean="0"/>
              <a:t>Bacteriostatic</a:t>
            </a:r>
            <a:r>
              <a:rPr lang="en-US" dirty="0" smtClean="0"/>
              <a:t> normal saline and </a:t>
            </a:r>
            <a:r>
              <a:rPr lang="en-US" dirty="0" err="1" smtClean="0"/>
              <a:t>Lidocaine</a:t>
            </a:r>
            <a:r>
              <a:rPr lang="en-US" dirty="0" smtClean="0"/>
              <a:t> have different effects for patients</a:t>
            </a:r>
          </a:p>
          <a:p>
            <a:r>
              <a:rPr lang="en-US" dirty="0" err="1" smtClean="0"/>
              <a:t>Lidocaine</a:t>
            </a:r>
            <a:r>
              <a:rPr lang="en-US" dirty="0" smtClean="0"/>
              <a:t> group reported less pain after IV insertion than the BNS </a:t>
            </a:r>
            <a:r>
              <a:rPr lang="en-US" dirty="0" smtClean="0"/>
              <a:t>group</a:t>
            </a:r>
            <a:endParaRPr lang="en-US" dirty="0" smtClean="0"/>
          </a:p>
          <a:p>
            <a:r>
              <a:rPr lang="en-US" dirty="0" smtClean="0"/>
              <a:t>BNS group reported less pain on </a:t>
            </a:r>
            <a:r>
              <a:rPr lang="en-US" dirty="0" err="1" smtClean="0"/>
              <a:t>intradermal</a:t>
            </a:r>
            <a:r>
              <a:rPr lang="en-US" dirty="0" smtClean="0"/>
              <a:t> injection than </a:t>
            </a:r>
            <a:r>
              <a:rPr lang="en-US" dirty="0" err="1" smtClean="0"/>
              <a:t>lidocaine</a:t>
            </a:r>
            <a:endParaRPr lang="en-US" dirty="0" smtClean="0"/>
          </a:p>
          <a:p>
            <a:r>
              <a:rPr lang="en-US" dirty="0" smtClean="0"/>
              <a:t>BNS </a:t>
            </a:r>
            <a:r>
              <a:rPr lang="en-US" dirty="0" smtClean="0"/>
              <a:t>is less expensive than </a:t>
            </a:r>
            <a:r>
              <a:rPr lang="en-US" dirty="0" err="1" smtClean="0"/>
              <a:t>lidocaine</a:t>
            </a:r>
            <a:r>
              <a:rPr lang="en-US" dirty="0" smtClean="0"/>
              <a:t> and has lower adverse </a:t>
            </a:r>
            <a:r>
              <a:rPr lang="en-US" dirty="0" smtClean="0"/>
              <a:t>effects</a:t>
            </a:r>
            <a:endParaRPr lang="en-US" dirty="0" smtClean="0"/>
          </a:p>
          <a:p>
            <a:r>
              <a:rPr lang="en-US" dirty="0" smtClean="0"/>
              <a:t>This can change how IVs are started in preoperative </a:t>
            </a:r>
            <a:r>
              <a:rPr lang="en-US" dirty="0" smtClean="0"/>
              <a:t>areas</a:t>
            </a: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Informed consent process </a:t>
            </a:r>
            <a:endParaRPr lang="en-US" dirty="0"/>
          </a:p>
        </p:txBody>
      </p:sp>
      <p:sp>
        <p:nvSpPr>
          <p:cNvPr id="3" name="Content Placeholder 2"/>
          <p:cNvSpPr>
            <a:spLocks noGrp="1"/>
          </p:cNvSpPr>
          <p:nvPr>
            <p:ph idx="1"/>
          </p:nvPr>
        </p:nvSpPr>
        <p:spPr>
          <a:xfrm>
            <a:off x="457199" y="1600200"/>
            <a:ext cx="7752945" cy="4873752"/>
          </a:xfrm>
        </p:spPr>
        <p:txBody>
          <a:bodyPr>
            <a:normAutofit fontScale="92500"/>
          </a:bodyPr>
          <a:lstStyle/>
          <a:p>
            <a:r>
              <a:rPr lang="en-US" dirty="0" smtClean="0"/>
              <a:t>Informed consent process for research requires the following specific information to be given to the subjects</a:t>
            </a:r>
          </a:p>
          <a:p>
            <a:pPr lvl="1"/>
            <a:r>
              <a:rPr lang="en-US" dirty="0" smtClean="0"/>
              <a:t>A statement that the study involves research </a:t>
            </a:r>
          </a:p>
          <a:p>
            <a:pPr lvl="1"/>
            <a:r>
              <a:rPr lang="en-US" dirty="0" smtClean="0"/>
              <a:t>Description of risks and discomforts </a:t>
            </a:r>
          </a:p>
          <a:p>
            <a:pPr lvl="1"/>
            <a:r>
              <a:rPr lang="en-US" dirty="0" smtClean="0"/>
              <a:t>Description of benefits </a:t>
            </a:r>
          </a:p>
          <a:p>
            <a:pPr lvl="1"/>
            <a:r>
              <a:rPr lang="en-US" dirty="0" smtClean="0"/>
              <a:t>Disclosure of alternatives  </a:t>
            </a:r>
          </a:p>
          <a:p>
            <a:r>
              <a:rPr lang="en-US" dirty="0" smtClean="0"/>
              <a:t>Assurance of anonymity and confidentiality</a:t>
            </a:r>
          </a:p>
          <a:p>
            <a:r>
              <a:rPr lang="en-US" dirty="0" smtClean="0"/>
              <a:t>Compensation for participation in research </a:t>
            </a:r>
          </a:p>
          <a:p>
            <a:r>
              <a:rPr lang="en-US" dirty="0" smtClean="0"/>
              <a:t>Offer to answer questions</a:t>
            </a:r>
          </a:p>
          <a:p>
            <a:r>
              <a:rPr lang="en-US" dirty="0" err="1" smtClean="0"/>
              <a:t>Noncoercive</a:t>
            </a:r>
            <a:r>
              <a:rPr lang="en-US" dirty="0" smtClean="0"/>
              <a:t> disclaimer</a:t>
            </a:r>
          </a:p>
          <a:p>
            <a:r>
              <a:rPr lang="en-US" dirty="0" smtClean="0"/>
              <a:t>Option to withdraw</a:t>
            </a:r>
          </a:p>
          <a:p>
            <a:r>
              <a:rPr lang="en-US" dirty="0" smtClean="0"/>
              <a:t>Consent to incomplete </a:t>
            </a:r>
            <a:r>
              <a:rPr lang="en-US" dirty="0" smtClean="0"/>
              <a:t>disclosure</a:t>
            </a:r>
            <a:endParaRPr lang="en-US" dirty="0" smtClean="0"/>
          </a:p>
          <a:p>
            <a:pPr lvl="1">
              <a:buNone/>
            </a:pPr>
            <a:endParaRPr lang="en-US" dirty="0" smtClean="0"/>
          </a:p>
          <a:p>
            <a:pPr marL="0" indent="0">
              <a:buNone/>
            </a:pPr>
            <a:endParaRPr lang="en-US" dirty="0"/>
          </a:p>
        </p:txBody>
      </p:sp>
    </p:spTree>
    <p:extLst>
      <p:ext uri="{BB962C8B-B14F-4D97-AF65-F5344CB8AC3E}">
        <p14:creationId xmlns:p14="http://schemas.microsoft.com/office/powerpoint/2010/main" xmlns="" val="716753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process consent </a:t>
            </a:r>
            <a:endParaRPr lang="en-US" dirty="0"/>
          </a:p>
        </p:txBody>
      </p:sp>
      <p:sp>
        <p:nvSpPr>
          <p:cNvPr id="3" name="Content Placeholder 2"/>
          <p:cNvSpPr>
            <a:spLocks noGrp="1"/>
          </p:cNvSpPr>
          <p:nvPr>
            <p:ph idx="1"/>
          </p:nvPr>
        </p:nvSpPr>
        <p:spPr/>
        <p:txBody>
          <a:bodyPr>
            <a:normAutofit/>
          </a:bodyPr>
          <a:lstStyle/>
          <a:p>
            <a:r>
              <a:rPr lang="en-US" dirty="0" smtClean="0"/>
              <a:t>In the article Ferrell (2006) she used a journaling activity in form of a written survey. </a:t>
            </a:r>
          </a:p>
          <a:p>
            <a:pPr lvl="1"/>
            <a:r>
              <a:rPr lang="en-US" dirty="0" smtClean="0"/>
              <a:t>The nurses were informed that the activity was voluntary. </a:t>
            </a:r>
          </a:p>
          <a:p>
            <a:pPr lvl="1"/>
            <a:r>
              <a:rPr lang="en-US" dirty="0" smtClean="0"/>
              <a:t>They were given an option to indicate if they wanted their examples to be used in the  research.</a:t>
            </a:r>
          </a:p>
          <a:p>
            <a:r>
              <a:rPr lang="en-US" dirty="0" smtClean="0"/>
              <a:t>This process shows that the study used sufficient informed consent </a:t>
            </a:r>
            <a:endParaRPr lang="en-US" dirty="0"/>
          </a:p>
        </p:txBody>
      </p:sp>
    </p:spTree>
    <p:extLst>
      <p:ext uri="{BB962C8B-B14F-4D97-AF65-F5344CB8AC3E}">
        <p14:creationId xmlns:p14="http://schemas.microsoft.com/office/powerpoint/2010/main" xmlns="" val="292580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lstStyle/>
          <a:p>
            <a:r>
              <a:rPr lang="en-US" dirty="0" smtClean="0"/>
              <a:t>Comparison of both articles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xmlns="" val="669189786"/>
              </p:ext>
            </p:extLst>
          </p:nvPr>
        </p:nvGraphicFramePr>
        <p:xfrm>
          <a:off x="774422" y="2400880"/>
          <a:ext cx="7542880" cy="3830841"/>
        </p:xfrm>
        <a:graphic>
          <a:graphicData uri="http://schemas.openxmlformats.org/drawingml/2006/table">
            <a:tbl>
              <a:tblPr firstRow="1" bandRow="1">
                <a:tableStyleId>{5C22544A-7EE6-4342-B048-85BDC9FD1C3A}</a:tableStyleId>
              </a:tblPr>
              <a:tblGrid>
                <a:gridCol w="3771440"/>
                <a:gridCol w="3771440"/>
              </a:tblGrid>
              <a:tr h="880707">
                <a:tc>
                  <a:txBody>
                    <a:bodyPr/>
                    <a:lstStyle/>
                    <a:p>
                      <a:r>
                        <a:rPr lang="en-US" sz="2000" dirty="0" smtClean="0">
                          <a:latin typeface="Times New Roman"/>
                          <a:cs typeface="Times New Roman"/>
                        </a:rPr>
                        <a:t>             Ferrell (2006)</a:t>
                      </a:r>
                    </a:p>
                    <a:p>
                      <a:r>
                        <a:rPr lang="en-US" sz="2000" dirty="0" smtClean="0">
                          <a:latin typeface="Times New Roman"/>
                          <a:cs typeface="Times New Roman"/>
                        </a:rPr>
                        <a:t>                  article </a:t>
                      </a:r>
                      <a:endParaRPr lang="en-US" sz="2000" dirty="0">
                        <a:latin typeface="Times New Roman"/>
                        <a:cs typeface="Times New Roman"/>
                      </a:endParaRPr>
                    </a:p>
                  </a:txBody>
                  <a:tcPr/>
                </a:tc>
                <a:tc>
                  <a:txBody>
                    <a:bodyPr/>
                    <a:lstStyle/>
                    <a:p>
                      <a:r>
                        <a:rPr lang="en-US" sz="2000" baseline="0" dirty="0" smtClean="0">
                          <a:latin typeface="Times New Roman"/>
                          <a:cs typeface="Times New Roman"/>
                        </a:rPr>
                        <a:t>        </a:t>
                      </a:r>
                      <a:r>
                        <a:rPr lang="en-US" sz="2000" dirty="0" err="1" smtClean="0">
                          <a:latin typeface="Times New Roman"/>
                          <a:cs typeface="Times New Roman"/>
                        </a:rPr>
                        <a:t>Windle</a:t>
                      </a:r>
                      <a:r>
                        <a:rPr lang="en-US" sz="2000" baseline="0" dirty="0" smtClean="0">
                          <a:latin typeface="Times New Roman"/>
                          <a:cs typeface="Times New Roman"/>
                        </a:rPr>
                        <a:t> et al. (2006)</a:t>
                      </a:r>
                    </a:p>
                    <a:p>
                      <a:r>
                        <a:rPr lang="en-US" sz="2000" baseline="0" dirty="0" smtClean="0">
                          <a:latin typeface="Times New Roman"/>
                          <a:cs typeface="Times New Roman"/>
                        </a:rPr>
                        <a:t>                article </a:t>
                      </a:r>
                      <a:endParaRPr lang="en-US" sz="2000" dirty="0">
                        <a:latin typeface="Times New Roman"/>
                        <a:cs typeface="Times New Roman"/>
                      </a:endParaRPr>
                    </a:p>
                  </a:txBody>
                  <a:tcPr/>
                </a:tc>
              </a:tr>
              <a:tr h="880707">
                <a:tc>
                  <a:txBody>
                    <a:bodyPr/>
                    <a:lstStyle/>
                    <a:p>
                      <a:r>
                        <a:rPr lang="en-US" dirty="0" smtClean="0"/>
                        <a:t>Qualitative research method </a:t>
                      </a:r>
                      <a:endParaRPr lang="en-US" dirty="0"/>
                    </a:p>
                  </a:txBody>
                  <a:tcPr/>
                </a:tc>
                <a:tc>
                  <a:txBody>
                    <a:bodyPr/>
                    <a:lstStyle/>
                    <a:p>
                      <a:r>
                        <a:rPr lang="en-US" dirty="0" smtClean="0"/>
                        <a:t>Quantitative research method</a:t>
                      </a:r>
                      <a:r>
                        <a:rPr lang="en-US" baseline="0" dirty="0" smtClean="0"/>
                        <a:t> </a:t>
                      </a:r>
                      <a:endParaRPr lang="en-US" dirty="0"/>
                    </a:p>
                  </a:txBody>
                  <a:tcPr/>
                </a:tc>
              </a:tr>
              <a:tr h="880707">
                <a:tc>
                  <a:txBody>
                    <a:bodyPr/>
                    <a:lstStyle/>
                    <a:p>
                      <a:r>
                        <a:rPr lang="en-US" dirty="0" smtClean="0"/>
                        <a:t>Philosophical inquiry </a:t>
                      </a:r>
                      <a:endParaRPr lang="en-US" dirty="0"/>
                    </a:p>
                  </a:txBody>
                  <a:tcPr/>
                </a:tc>
                <a:tc>
                  <a:txBody>
                    <a:bodyPr/>
                    <a:lstStyle/>
                    <a:p>
                      <a:r>
                        <a:rPr lang="en-US" dirty="0" smtClean="0"/>
                        <a:t>Experimental research</a:t>
                      </a:r>
                      <a:r>
                        <a:rPr lang="en-US" baseline="0" dirty="0" smtClean="0"/>
                        <a:t> </a:t>
                      </a:r>
                      <a:endParaRPr lang="en-US" dirty="0"/>
                    </a:p>
                  </a:txBody>
                  <a:tcPr/>
                </a:tc>
              </a:tr>
              <a:tr h="880707">
                <a:tc>
                  <a:txBody>
                    <a:bodyPr/>
                    <a:lstStyle/>
                    <a:p>
                      <a:r>
                        <a:rPr lang="en-US" dirty="0" smtClean="0"/>
                        <a:t>Ethical inquiry </a:t>
                      </a:r>
                      <a:endParaRPr lang="en-US" dirty="0"/>
                    </a:p>
                  </a:txBody>
                  <a:tcPr/>
                </a:tc>
                <a:tc>
                  <a:txBody>
                    <a:bodyPr/>
                    <a:lstStyle/>
                    <a:p>
                      <a:r>
                        <a:rPr lang="en-US" dirty="0" smtClean="0"/>
                        <a:t>Randomized control trial </a:t>
                      </a:r>
                    </a:p>
                    <a:p>
                      <a:r>
                        <a:rPr lang="en-US" dirty="0" smtClean="0"/>
                        <a:t>(produces</a:t>
                      </a:r>
                      <a:r>
                        <a:rPr lang="en-US" baseline="0" dirty="0" smtClean="0"/>
                        <a:t> the best EBP research evidence)</a:t>
                      </a:r>
                      <a:endParaRPr lang="en-US" dirty="0" smtClean="0"/>
                    </a:p>
                    <a:p>
                      <a:endParaRPr lang="en-US" dirty="0"/>
                    </a:p>
                  </a:txBody>
                  <a:tcPr/>
                </a:tc>
              </a:tr>
            </a:tbl>
          </a:graphicData>
        </a:graphic>
      </p:graphicFrame>
    </p:spTree>
    <p:extLst>
      <p:ext uri="{BB962C8B-B14F-4D97-AF65-F5344CB8AC3E}">
        <p14:creationId xmlns:p14="http://schemas.microsoft.com/office/powerpoint/2010/main" xmlns="" val="1079133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process </a:t>
            </a:r>
            <a:endParaRPr lang="en-US" dirty="0"/>
          </a:p>
        </p:txBody>
      </p:sp>
      <p:sp>
        <p:nvSpPr>
          <p:cNvPr id="3" name="Content Placeholder 2"/>
          <p:cNvSpPr>
            <a:spLocks noGrp="1"/>
          </p:cNvSpPr>
          <p:nvPr>
            <p:ph idx="1"/>
          </p:nvPr>
        </p:nvSpPr>
        <p:spPr/>
        <p:txBody>
          <a:bodyPr/>
          <a:lstStyle/>
          <a:p>
            <a:r>
              <a:rPr lang="en-US" dirty="0" smtClean="0"/>
              <a:t>In the article by </a:t>
            </a:r>
            <a:r>
              <a:rPr lang="en-US" dirty="0" err="1" smtClean="0"/>
              <a:t>Windle</a:t>
            </a:r>
            <a:r>
              <a:rPr lang="en-US" dirty="0" smtClean="0"/>
              <a:t> et al. (2006) the study used a formal informed consent </a:t>
            </a:r>
            <a:r>
              <a:rPr lang="en-US" dirty="0" smtClean="0"/>
              <a:t>document</a:t>
            </a:r>
            <a:endParaRPr lang="en-US" dirty="0" smtClean="0"/>
          </a:p>
          <a:p>
            <a:r>
              <a:rPr lang="en-US" dirty="0" smtClean="0"/>
              <a:t>They got approval from the nursing research council and the institutional review </a:t>
            </a:r>
            <a:r>
              <a:rPr lang="en-US" dirty="0" smtClean="0"/>
              <a:t>board</a:t>
            </a:r>
            <a:endParaRPr lang="en-US" dirty="0" smtClean="0"/>
          </a:p>
          <a:p>
            <a:r>
              <a:rPr lang="en-US" dirty="0" smtClean="0"/>
              <a:t>They had the participants sign an informed consent </a:t>
            </a:r>
            <a:r>
              <a:rPr lang="en-US" dirty="0" smtClean="0"/>
              <a:t>form</a:t>
            </a: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xmlns="" val="2009442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502925"/>
            <a:ext cx="7752945" cy="5257800"/>
          </a:xfrm>
        </p:spPr>
        <p:txBody>
          <a:bodyPr>
            <a:normAutofit lnSpcReduction="10000"/>
          </a:bodyPr>
          <a:lstStyle/>
          <a:p>
            <a:r>
              <a:rPr lang="en-US" dirty="0" smtClean="0"/>
              <a:t>The </a:t>
            </a:r>
            <a:r>
              <a:rPr lang="en-US" dirty="0" smtClean="0"/>
              <a:t>Ferrell (</a:t>
            </a:r>
            <a:r>
              <a:rPr lang="en-US" dirty="0" smtClean="0"/>
              <a:t>2006) article is a qualitative research geared at exploring the topic of moral distress related to witnessing futile care</a:t>
            </a:r>
          </a:p>
          <a:p>
            <a:r>
              <a:rPr lang="en-US" dirty="0" smtClean="0"/>
              <a:t>Components of the research methodology include</a:t>
            </a:r>
          </a:p>
          <a:p>
            <a:pPr lvl="1"/>
            <a:r>
              <a:rPr lang="en-US" dirty="0" smtClean="0"/>
              <a:t>Rigor which looks at documentation, procedural and ethics</a:t>
            </a:r>
          </a:p>
          <a:p>
            <a:pPr lvl="1"/>
            <a:r>
              <a:rPr lang="en-US" dirty="0" smtClean="0"/>
              <a:t>Bias in the study</a:t>
            </a:r>
          </a:p>
          <a:p>
            <a:r>
              <a:rPr lang="en-US" dirty="0" smtClean="0"/>
              <a:t>Rigor was strict during the study as documentation was stored and sorted through a word processing </a:t>
            </a:r>
            <a:r>
              <a:rPr lang="en-US" dirty="0" smtClean="0"/>
              <a:t>program</a:t>
            </a:r>
            <a:endParaRPr lang="en-US" dirty="0" smtClean="0"/>
          </a:p>
          <a:p>
            <a:r>
              <a:rPr lang="en-US" dirty="0" smtClean="0"/>
              <a:t>A quantitative coding system was used to sort out the information in order to maintain each nurses </a:t>
            </a:r>
            <a:r>
              <a:rPr lang="en-US" dirty="0" smtClean="0"/>
              <a:t>information</a:t>
            </a:r>
            <a:endParaRPr lang="en-US" dirty="0" smtClean="0"/>
          </a:p>
          <a:p>
            <a:r>
              <a:rPr lang="en-US" dirty="0" smtClean="0"/>
              <a:t> The researcher used a concise and clear process to get the information for the </a:t>
            </a:r>
            <a:r>
              <a:rPr lang="en-US" dirty="0" smtClean="0"/>
              <a:t>study</a:t>
            </a:r>
            <a:endParaRPr lang="en-US" dirty="0" smtClean="0"/>
          </a:p>
        </p:txBody>
      </p:sp>
    </p:spTree>
    <p:extLst>
      <p:ext uri="{BB962C8B-B14F-4D97-AF65-F5344CB8AC3E}">
        <p14:creationId xmlns:p14="http://schemas.microsoft.com/office/powerpoint/2010/main" xmlns="" val="47122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200" y="1522380"/>
            <a:ext cx="7467600" cy="4873752"/>
          </a:xfrm>
        </p:spPr>
        <p:txBody>
          <a:bodyPr>
            <a:normAutofit lnSpcReduction="10000"/>
          </a:bodyPr>
          <a:lstStyle/>
          <a:p>
            <a:r>
              <a:rPr lang="en-US" dirty="0" smtClean="0"/>
              <a:t>P</a:t>
            </a:r>
            <a:r>
              <a:rPr lang="en-US" dirty="0" smtClean="0"/>
              <a:t>urpose </a:t>
            </a:r>
            <a:r>
              <a:rPr lang="en-US" dirty="0" smtClean="0"/>
              <a:t>of the study by </a:t>
            </a:r>
            <a:r>
              <a:rPr lang="en-US" dirty="0" err="1" smtClean="0"/>
              <a:t>Windle</a:t>
            </a:r>
            <a:r>
              <a:rPr lang="en-US" dirty="0" smtClean="0"/>
              <a:t> et al</a:t>
            </a:r>
            <a:r>
              <a:rPr lang="en-US" dirty="0" smtClean="0"/>
              <a:t>. </a:t>
            </a:r>
            <a:r>
              <a:rPr lang="en-US" dirty="0" smtClean="0"/>
              <a:t>(2006</a:t>
            </a:r>
            <a:r>
              <a:rPr lang="en-US" dirty="0" smtClean="0"/>
              <a:t>): determine </a:t>
            </a:r>
            <a:r>
              <a:rPr lang="en-US" dirty="0" smtClean="0"/>
              <a:t>which of the two methods were more effective by gauging the pain of the </a:t>
            </a:r>
            <a:r>
              <a:rPr lang="en-US" dirty="0" smtClean="0"/>
              <a:t>patients</a:t>
            </a:r>
            <a:endParaRPr lang="en-US" dirty="0" smtClean="0"/>
          </a:p>
          <a:p>
            <a:r>
              <a:rPr lang="en-US" dirty="0" smtClean="0"/>
              <a:t>Since </a:t>
            </a:r>
            <a:r>
              <a:rPr lang="en-US" dirty="0" smtClean="0"/>
              <a:t>it was a quantitative research they used an experimental design in the data collection with two hundred and nineteen </a:t>
            </a:r>
            <a:r>
              <a:rPr lang="en-US" dirty="0" smtClean="0"/>
              <a:t>participants</a:t>
            </a:r>
            <a:endParaRPr lang="en-US" dirty="0" smtClean="0"/>
          </a:p>
          <a:p>
            <a:r>
              <a:rPr lang="en-US" dirty="0" smtClean="0"/>
              <a:t>Randomly </a:t>
            </a:r>
            <a:r>
              <a:rPr lang="en-US" dirty="0" smtClean="0"/>
              <a:t>assigned them into three groups: Normal Saline, </a:t>
            </a:r>
            <a:r>
              <a:rPr lang="en-US" dirty="0" err="1" smtClean="0"/>
              <a:t>Lidocaine</a:t>
            </a:r>
            <a:r>
              <a:rPr lang="en-US" dirty="0" smtClean="0"/>
              <a:t> and no local anesthesia using lottery convenience </a:t>
            </a:r>
            <a:r>
              <a:rPr lang="en-US" dirty="0" smtClean="0"/>
              <a:t>sampling</a:t>
            </a:r>
            <a:endParaRPr lang="en-US" dirty="0" smtClean="0"/>
          </a:p>
          <a:p>
            <a:r>
              <a:rPr lang="en-US" dirty="0" smtClean="0"/>
              <a:t>There was clear documentation of the steps taken to gather information </a:t>
            </a:r>
          </a:p>
          <a:p>
            <a:r>
              <a:rPr lang="en-US" dirty="0" smtClean="0"/>
              <a:t>The process used to sort out the data in form of a word processing </a:t>
            </a:r>
            <a:r>
              <a:rPr lang="en-US" dirty="0" smtClean="0"/>
              <a:t>program</a:t>
            </a:r>
            <a:endParaRPr lang="en-US" dirty="0" smtClean="0"/>
          </a:p>
        </p:txBody>
      </p:sp>
    </p:spTree>
    <p:extLst>
      <p:ext uri="{BB962C8B-B14F-4D97-AF65-F5344CB8AC3E}">
        <p14:creationId xmlns:p14="http://schemas.microsoft.com/office/powerpoint/2010/main" xmlns="" val="866192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normAutofit/>
          </a:bodyPr>
          <a:lstStyle/>
          <a:p>
            <a:r>
              <a:rPr lang="en-US" sz="2100" dirty="0" err="1" smtClean="0"/>
              <a:t>Windle</a:t>
            </a:r>
            <a:r>
              <a:rPr lang="en-US" sz="2100"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sz="2100" dirty="0" smtClean="0"/>
          </a:p>
          <a:p>
            <a:r>
              <a:rPr lang="en-US" sz="2100"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a:xfrm>
            <a:off x="457199" y="1417638"/>
            <a:ext cx="7733489" cy="5440362"/>
          </a:xfrm>
        </p:spPr>
        <p:txBody>
          <a:bodyPr>
            <a:normAutofit lnSpcReduction="10000"/>
          </a:bodyPr>
          <a:lstStyle/>
          <a:p>
            <a:r>
              <a:rPr lang="en-US" dirty="0" smtClean="0"/>
              <a:t>Informed consent was received from all </a:t>
            </a:r>
            <a:r>
              <a:rPr lang="en-US" dirty="0" smtClean="0"/>
              <a:t>participants</a:t>
            </a:r>
            <a:endParaRPr lang="en-US" dirty="0" smtClean="0"/>
          </a:p>
          <a:p>
            <a:r>
              <a:rPr lang="en-US" dirty="0" smtClean="0"/>
              <a:t>Approval from the institutional board was </a:t>
            </a:r>
            <a:r>
              <a:rPr lang="en-US" dirty="0" smtClean="0"/>
              <a:t>received</a:t>
            </a:r>
            <a:endParaRPr lang="en-US" dirty="0" smtClean="0"/>
          </a:p>
          <a:p>
            <a:r>
              <a:rPr lang="en-US" dirty="0" smtClean="0"/>
              <a:t>The visual analogue scale was used by the participants to rate their </a:t>
            </a:r>
            <a:r>
              <a:rPr lang="en-US" dirty="0" smtClean="0"/>
              <a:t>pain</a:t>
            </a:r>
            <a:endParaRPr lang="en-US" dirty="0" smtClean="0"/>
          </a:p>
          <a:p>
            <a:r>
              <a:rPr lang="en-US" dirty="0" smtClean="0"/>
              <a:t>Perceived pain, age, and gender were the variants and the method used to quantify the differences are descriptive statistics and analysis of </a:t>
            </a:r>
            <a:r>
              <a:rPr lang="en-US" dirty="0" smtClean="0"/>
              <a:t>variance</a:t>
            </a:r>
            <a:endParaRPr lang="en-US" dirty="0" smtClean="0"/>
          </a:p>
          <a:p>
            <a:r>
              <a:rPr lang="en-US" dirty="0" smtClean="0"/>
              <a:t>The information was received by randomly sampling by lottery method</a:t>
            </a:r>
          </a:p>
          <a:p>
            <a:r>
              <a:rPr lang="en-US" dirty="0" smtClean="0"/>
              <a:t>There was a strict criteria for selecting participants in the study</a:t>
            </a:r>
          </a:p>
          <a:p>
            <a:r>
              <a:rPr lang="en-US" dirty="0" smtClean="0"/>
              <a:t>The participants counseled regarding the study including their right to be given the same standard of care with participation in the study or </a:t>
            </a:r>
            <a:r>
              <a:rPr lang="en-US" dirty="0" smtClean="0"/>
              <a:t>not</a:t>
            </a:r>
            <a:endParaRPr lang="en-US" dirty="0" smtClean="0"/>
          </a:p>
        </p:txBody>
      </p:sp>
    </p:spTree>
    <p:extLst>
      <p:ext uri="{BB962C8B-B14F-4D97-AF65-F5344CB8AC3E}">
        <p14:creationId xmlns:p14="http://schemas.microsoft.com/office/powerpoint/2010/main" xmlns="" val="510945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a:xfrm>
            <a:off x="457200" y="1653702"/>
            <a:ext cx="7714034" cy="5204298"/>
          </a:xfrm>
        </p:spPr>
        <p:txBody>
          <a:bodyPr>
            <a:normAutofit/>
          </a:bodyPr>
          <a:lstStyle/>
          <a:p>
            <a:r>
              <a:rPr lang="en-US" dirty="0" smtClean="0"/>
              <a:t>Tools used include </a:t>
            </a:r>
          </a:p>
          <a:p>
            <a:pPr lvl="1"/>
            <a:r>
              <a:rPr lang="en-US" dirty="0" err="1" smtClean="0"/>
              <a:t>Univariate</a:t>
            </a:r>
            <a:r>
              <a:rPr lang="en-US" dirty="0" smtClean="0"/>
              <a:t> analysis of variance on both the male and female </a:t>
            </a:r>
            <a:r>
              <a:rPr lang="en-US" dirty="0" smtClean="0"/>
              <a:t>participants</a:t>
            </a:r>
            <a:endParaRPr lang="en-US" dirty="0" smtClean="0"/>
          </a:p>
          <a:p>
            <a:pPr lvl="1"/>
            <a:r>
              <a:rPr lang="en-US" dirty="0" smtClean="0"/>
              <a:t>Means and standard deviations for the perceived pain was also used to get to the conclusion </a:t>
            </a:r>
            <a:endParaRPr lang="en-US" dirty="0"/>
          </a:p>
          <a:p>
            <a:pPr lvl="1"/>
            <a:r>
              <a:rPr lang="en-US" dirty="0" smtClean="0"/>
              <a:t>Two way analysis of variance of the results by gender was also </a:t>
            </a:r>
            <a:r>
              <a:rPr lang="en-US" dirty="0" smtClean="0"/>
              <a:t>used</a:t>
            </a:r>
            <a:endParaRPr lang="en-US" dirty="0" smtClean="0"/>
          </a:p>
          <a:p>
            <a:r>
              <a:rPr lang="en-US" dirty="0" smtClean="0"/>
              <a:t>Rigor in this study was present as there was </a:t>
            </a:r>
          </a:p>
          <a:p>
            <a:pPr lvl="1"/>
            <a:r>
              <a:rPr lang="en-US" dirty="0" smtClean="0"/>
              <a:t>Critical examination of reasoning by the researchers</a:t>
            </a:r>
          </a:p>
          <a:p>
            <a:pPr lvl="1"/>
            <a:r>
              <a:rPr lang="en-US" dirty="0" smtClean="0"/>
              <a:t>Attention to precision in the use of </a:t>
            </a:r>
          </a:p>
          <a:p>
            <a:pPr lvl="2"/>
            <a:r>
              <a:rPr lang="en-US" dirty="0" err="1" smtClean="0"/>
              <a:t>Levene’s</a:t>
            </a:r>
            <a:r>
              <a:rPr lang="en-US" dirty="0" smtClean="0"/>
              <a:t> test of equality and </a:t>
            </a:r>
          </a:p>
          <a:p>
            <a:pPr lvl="2"/>
            <a:r>
              <a:rPr lang="en-US" dirty="0" smtClean="0"/>
              <a:t>Two way analysis of </a:t>
            </a:r>
            <a:r>
              <a:rPr lang="en-US" dirty="0" smtClean="0"/>
              <a:t>variance</a:t>
            </a:r>
            <a:endParaRPr lang="en-US" dirty="0" smtClean="0"/>
          </a:p>
          <a:p>
            <a:pPr lvl="1">
              <a:buNone/>
            </a:pPr>
            <a:endParaRPr lang="en-US" dirty="0"/>
          </a:p>
        </p:txBody>
      </p:sp>
    </p:spTree>
    <p:extLst>
      <p:ext uri="{BB962C8B-B14F-4D97-AF65-F5344CB8AC3E}">
        <p14:creationId xmlns:p14="http://schemas.microsoft.com/office/powerpoint/2010/main" xmlns="" val="2692124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 </a:t>
            </a:r>
            <a:endParaRPr lang="en-US" dirty="0"/>
          </a:p>
        </p:txBody>
      </p:sp>
      <p:sp>
        <p:nvSpPr>
          <p:cNvPr id="3" name="Content Placeholder 2"/>
          <p:cNvSpPr>
            <a:spLocks noGrp="1"/>
          </p:cNvSpPr>
          <p:nvPr>
            <p:ph idx="1"/>
          </p:nvPr>
        </p:nvSpPr>
        <p:spPr/>
        <p:txBody>
          <a:bodyPr/>
          <a:lstStyle/>
          <a:p>
            <a:r>
              <a:rPr lang="en-US" dirty="0" smtClean="0"/>
              <a:t>Control in the </a:t>
            </a:r>
            <a:r>
              <a:rPr lang="en-US" dirty="0" err="1"/>
              <a:t>W</a:t>
            </a:r>
            <a:r>
              <a:rPr lang="en-US" dirty="0" err="1" smtClean="0"/>
              <a:t>indle</a:t>
            </a:r>
            <a:r>
              <a:rPr lang="en-US" dirty="0" smtClean="0"/>
              <a:t> research was evident as there was </a:t>
            </a:r>
          </a:p>
          <a:p>
            <a:pPr lvl="1"/>
            <a:r>
              <a:rPr lang="en-US" dirty="0" smtClean="0"/>
              <a:t>Sampling was random by lottery method </a:t>
            </a:r>
          </a:p>
          <a:p>
            <a:pPr lvl="1"/>
            <a:r>
              <a:rPr lang="en-US" dirty="0" smtClean="0"/>
              <a:t>Research settings were partially controlled </a:t>
            </a:r>
          </a:p>
          <a:p>
            <a:pPr lvl="1"/>
            <a:r>
              <a:rPr lang="en-US" dirty="0" smtClean="0"/>
              <a:t>Measurement of study variables were done with mathematical precision </a:t>
            </a:r>
          </a:p>
          <a:p>
            <a:pPr lvl="1"/>
            <a:r>
              <a:rPr lang="en-US" dirty="0" smtClean="0"/>
              <a:t>The dependent variable was clearly measured</a:t>
            </a:r>
            <a:endParaRPr lang="en-US" dirty="0"/>
          </a:p>
        </p:txBody>
      </p:sp>
    </p:spTree>
    <p:extLst>
      <p:ext uri="{BB962C8B-B14F-4D97-AF65-F5344CB8AC3E}">
        <p14:creationId xmlns:p14="http://schemas.microsoft.com/office/powerpoint/2010/main" xmlns="" val="1190119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methodology</a:t>
            </a:r>
            <a:endParaRPr lang="en-US" dirty="0"/>
          </a:p>
        </p:txBody>
      </p:sp>
      <p:sp>
        <p:nvSpPr>
          <p:cNvPr id="3" name="Content Placeholder 2"/>
          <p:cNvSpPr>
            <a:spLocks noGrp="1"/>
          </p:cNvSpPr>
          <p:nvPr>
            <p:ph idx="1"/>
          </p:nvPr>
        </p:nvSpPr>
        <p:spPr/>
        <p:txBody>
          <a:bodyPr>
            <a:normAutofit/>
          </a:bodyPr>
          <a:lstStyle/>
          <a:p>
            <a:r>
              <a:rPr lang="en-US" dirty="0" smtClean="0"/>
              <a:t>Threats to validity of the </a:t>
            </a:r>
            <a:r>
              <a:rPr lang="en-US" dirty="0" err="1"/>
              <a:t>W</a:t>
            </a:r>
            <a:r>
              <a:rPr lang="en-US" dirty="0" err="1" smtClean="0"/>
              <a:t>indle</a:t>
            </a:r>
            <a:r>
              <a:rPr lang="en-US" dirty="0" smtClean="0"/>
              <a:t> research include</a:t>
            </a:r>
          </a:p>
          <a:p>
            <a:pPr lvl="1"/>
            <a:r>
              <a:rPr lang="en-US" dirty="0" smtClean="0"/>
              <a:t>Multiple researchers </a:t>
            </a:r>
          </a:p>
          <a:p>
            <a:pPr lvl="1"/>
            <a:r>
              <a:rPr lang="en-US" dirty="0" smtClean="0"/>
              <a:t>The research participants had different previous experiences with iv insertion</a:t>
            </a:r>
          </a:p>
          <a:p>
            <a:pPr lvl="1"/>
            <a:r>
              <a:rPr lang="en-US" dirty="0" smtClean="0"/>
              <a:t>Different catheter sizes were used on the participants</a:t>
            </a:r>
          </a:p>
          <a:p>
            <a:pPr lvl="1"/>
            <a:r>
              <a:rPr lang="en-US" dirty="0" smtClean="0"/>
              <a:t>Conversation was not controlled during the process</a:t>
            </a:r>
          </a:p>
          <a:p>
            <a:pPr lvl="1"/>
            <a:endParaRPr lang="en-US" dirty="0" smtClean="0"/>
          </a:p>
          <a:p>
            <a:pPr lvl="0">
              <a:defRPr/>
            </a:pPr>
            <a:r>
              <a:rPr lang="en-US" dirty="0" smtClean="0"/>
              <a:t>Threats to validity for the Ferrell study are</a:t>
            </a:r>
          </a:p>
          <a:p>
            <a:pPr lvl="1">
              <a:defRPr/>
            </a:pPr>
            <a:r>
              <a:rPr lang="en-US" dirty="0" smtClean="0"/>
              <a:t>Single researcher </a:t>
            </a:r>
          </a:p>
          <a:p>
            <a:pPr lvl="1">
              <a:defRPr/>
            </a:pPr>
            <a:r>
              <a:rPr lang="en-US" dirty="0" smtClean="0"/>
              <a:t>Subjective data from different people</a:t>
            </a:r>
          </a:p>
          <a:p>
            <a:pPr lvl="1">
              <a:defRPr/>
            </a:pPr>
            <a:r>
              <a:rPr lang="en-US" dirty="0" smtClean="0"/>
              <a:t>Few measuring tools were used for qualitative research </a:t>
            </a:r>
          </a:p>
          <a:p>
            <a:pPr lvl="1">
              <a:buNone/>
            </a:pPr>
            <a:endParaRPr lang="en-US" dirty="0" smtClean="0"/>
          </a:p>
          <a:p>
            <a:pPr>
              <a:buFontTx/>
              <a:buChar char="-"/>
            </a:pPr>
            <a:endParaRPr lang="en-US" dirty="0"/>
          </a:p>
        </p:txBody>
      </p:sp>
      <p:sp>
        <p:nvSpPr>
          <p:cNvPr id="4" name="Content Placeholder 2"/>
          <p:cNvSpPr txBox="1">
            <a:spLocks/>
          </p:cNvSpPr>
          <p:nvPr/>
        </p:nvSpPr>
        <p:spPr>
          <a:xfrm>
            <a:off x="609600" y="4143982"/>
            <a:ext cx="7467600" cy="2482369"/>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1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209136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pPr marL="0" indent="0">
              <a:buNone/>
            </a:pPr>
            <a:r>
              <a:rPr lang="en-US" sz="2100" b="1" dirty="0" err="1"/>
              <a:t>Windle</a:t>
            </a:r>
            <a:r>
              <a:rPr lang="en-US" sz="2100" b="1" dirty="0"/>
              <a:t> Article:</a:t>
            </a:r>
            <a:endParaRPr lang="en-US" sz="2100" dirty="0"/>
          </a:p>
          <a:p>
            <a:pPr lvl="1"/>
            <a:r>
              <a:rPr lang="en-US" dirty="0"/>
              <a:t>Purpose: Determine which intradermal anesthetic, or none at all, causes the least pain when placing an intravenous line</a:t>
            </a:r>
          </a:p>
          <a:p>
            <a:pPr lvl="1"/>
            <a:r>
              <a:rPr lang="en-US" dirty="0"/>
              <a:t>Simple random sampling: lottery method</a:t>
            </a:r>
          </a:p>
          <a:p>
            <a:pPr lvl="1"/>
            <a:r>
              <a:rPr lang="en-US" dirty="0"/>
              <a:t>Quantitative research method </a:t>
            </a:r>
          </a:p>
          <a:p>
            <a:pPr lvl="1"/>
            <a:r>
              <a:rPr lang="en-US" dirty="0"/>
              <a:t>Findings: </a:t>
            </a:r>
          </a:p>
          <a:p>
            <a:pPr lvl="2"/>
            <a:r>
              <a:rPr lang="en-US" sz="2100" dirty="0"/>
              <a:t>Pain levels higher using </a:t>
            </a:r>
            <a:r>
              <a:rPr lang="en-US" sz="2100" dirty="0" err="1"/>
              <a:t>lidocaine</a:t>
            </a:r>
            <a:r>
              <a:rPr lang="en-US" sz="2100" dirty="0"/>
              <a:t> during intradermal injection </a:t>
            </a:r>
            <a:r>
              <a:rPr lang="en-US" sz="2100" dirty="0" err="1"/>
              <a:t>vs</a:t>
            </a:r>
            <a:r>
              <a:rPr lang="en-US" sz="2100" dirty="0"/>
              <a:t> BNS</a:t>
            </a:r>
          </a:p>
          <a:p>
            <a:pPr lvl="2"/>
            <a:r>
              <a:rPr lang="en-US" sz="2100" dirty="0"/>
              <a:t>pain levels during IV </a:t>
            </a:r>
            <a:r>
              <a:rPr lang="en-US" sz="2100" dirty="0" err="1"/>
              <a:t>cannulation</a:t>
            </a:r>
            <a:r>
              <a:rPr lang="en-US" sz="2100" dirty="0"/>
              <a:t>: No significant difference with pain levels:  </a:t>
            </a:r>
            <a:r>
              <a:rPr lang="en-US" sz="2100" dirty="0" err="1"/>
              <a:t>lidocaine</a:t>
            </a:r>
            <a:r>
              <a:rPr lang="en-US" sz="2100" dirty="0"/>
              <a:t> </a:t>
            </a:r>
            <a:r>
              <a:rPr lang="en-US" sz="2100" dirty="0" err="1"/>
              <a:t>vs</a:t>
            </a:r>
            <a:r>
              <a:rPr lang="en-US" sz="2100" dirty="0"/>
              <a:t> BNS</a:t>
            </a:r>
          </a:p>
          <a:p>
            <a:pPr marL="0" indent="0">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Cont.</a:t>
            </a:r>
            <a:endParaRPr lang="en-US" dirty="0"/>
          </a:p>
        </p:txBody>
      </p:sp>
      <p:sp>
        <p:nvSpPr>
          <p:cNvPr id="3" name="Content Placeholder 2"/>
          <p:cNvSpPr>
            <a:spLocks noGrp="1"/>
          </p:cNvSpPr>
          <p:nvPr>
            <p:ph sz="quarter" idx="1"/>
          </p:nvPr>
        </p:nvSpPr>
        <p:spPr/>
        <p:txBody>
          <a:bodyPr>
            <a:normAutofit/>
          </a:bodyPr>
          <a:lstStyle/>
          <a:p>
            <a:pPr marL="0" indent="0">
              <a:buNone/>
            </a:pPr>
            <a:r>
              <a:rPr lang="en-US" sz="2100" b="1" dirty="0" smtClean="0"/>
              <a:t>Ferrell </a:t>
            </a:r>
            <a:r>
              <a:rPr lang="en-US" sz="2100" b="1" dirty="0"/>
              <a:t>article </a:t>
            </a:r>
            <a:endParaRPr lang="en-US" sz="2100" dirty="0"/>
          </a:p>
          <a:p>
            <a:pPr lvl="1"/>
            <a:r>
              <a:rPr lang="en-US" dirty="0"/>
              <a:t>Purpose: impact of moral distress on nurses who witness futile care</a:t>
            </a:r>
          </a:p>
          <a:p>
            <a:pPr lvl="1"/>
            <a:r>
              <a:rPr lang="en-US" dirty="0"/>
              <a:t>Nonprobability sampling: Theoretical sampling</a:t>
            </a:r>
          </a:p>
          <a:p>
            <a:pPr lvl="1"/>
            <a:r>
              <a:rPr lang="en-US" dirty="0"/>
              <a:t>Qualitative research method</a:t>
            </a:r>
          </a:p>
          <a:p>
            <a:pPr lvl="1"/>
            <a:r>
              <a:rPr lang="en-US" dirty="0"/>
              <a:t>Findings:</a:t>
            </a:r>
          </a:p>
          <a:p>
            <a:pPr lvl="2"/>
            <a:r>
              <a:rPr lang="en-US" sz="2100" dirty="0"/>
              <a:t>It was found that nurses do suffer a great deal of moral distress when futile treatment is provided</a:t>
            </a:r>
          </a:p>
          <a:p>
            <a:pPr lvl="2"/>
            <a:r>
              <a:rPr lang="en-US" sz="2100" dirty="0"/>
              <a:t>Support should be given to nurses in moral distress situations</a:t>
            </a:r>
          </a:p>
          <a:p>
            <a:endParaRPr lang="en-US" dirty="0"/>
          </a:p>
        </p:txBody>
      </p:sp>
    </p:spTree>
    <p:extLst>
      <p:ext uri="{BB962C8B-B14F-4D97-AF65-F5344CB8AC3E}">
        <p14:creationId xmlns:p14="http://schemas.microsoft.com/office/powerpoint/2010/main" xmlns="" val="23398434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910" y="1039549"/>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590597"/>
            <a:ext cx="81582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err="1" smtClean="0"/>
              <a:t>Bosk</a:t>
            </a:r>
            <a:r>
              <a:rPr lang="en-US" sz="2000" dirty="0" smtClean="0"/>
              <a:t>, C. (1992) Forgive and remember: managing medical failure. 	Chicago. University of Chicago press.</a:t>
            </a:r>
            <a:endParaRPr lang="en-US" sz="2000" dirty="0" smtClean="0">
              <a:ea typeface="Times New Roman" pitchFamily="18" charset="0"/>
              <a:cs typeface="Times New Roman" pitchFamily="18" charset="0"/>
            </a:endParaRPr>
          </a:p>
          <a:p>
            <a:pPr lvl="0" defTabSz="914400" fontAlgn="base">
              <a:spcBef>
                <a:spcPct val="0"/>
              </a:spcBef>
              <a:spcAft>
                <a:spcPct val="0"/>
              </a:spcAft>
            </a:pPr>
            <a:endParaRPr lang="en-US" sz="2000" dirty="0" smtClean="0">
              <a:ea typeface="Times New Roman" pitchFamily="18" charset="0"/>
              <a:cs typeface="Times New Roman" pitchFamily="18" charset="0"/>
            </a:endParaRPr>
          </a:p>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Times New Roman" pitchFamily="18" charset="0"/>
            </a:endParaRPr>
          </a:p>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p>
          <a:p>
            <a:pPr lvl="0" defTabSz="914400" fontAlgn="base">
              <a:spcBef>
                <a:spcPct val="0"/>
              </a:spcBef>
              <a:spcAft>
                <a:spcPct val="0"/>
              </a:spcAft>
            </a:pPr>
            <a:endParaRPr lang="en-US" altLang="ja-JP" sz="2000" dirty="0" smtClean="0">
              <a:cs typeface="Arial" pitchFamily="34" charset="0"/>
            </a:endParaRPr>
          </a:p>
          <a:p>
            <a:pPr defTabSz="914400" fontAlgn="base">
              <a:spcBef>
                <a:spcPct val="0"/>
              </a:spcBef>
              <a:spcAft>
                <a:spcPct val="0"/>
              </a:spcAft>
            </a:pPr>
            <a:endParaRPr lang="en-US" sz="2000" dirty="0" smtClean="0"/>
          </a:p>
          <a:p>
            <a:pPr defTabSz="914400" fontAlgn="base">
              <a:spcBef>
                <a:spcPct val="0"/>
              </a:spcBef>
              <a:spcAft>
                <a:spcPct val="0"/>
              </a:spcAft>
            </a:pPr>
            <a:endParaRPr lang="en-US" sz="2000" dirty="0" smtClean="0"/>
          </a:p>
          <a:p>
            <a:pPr lvl="0" defTabSz="914400" fontAlgn="base">
              <a:spcBef>
                <a:spcPct val="0"/>
              </a:spcBef>
              <a:spcAft>
                <a:spcPct val="0"/>
              </a:spcAft>
            </a:pP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5247" y="335753"/>
            <a:ext cx="7772400" cy="551048"/>
          </a:xfrm>
        </p:spPr>
        <p:txBody>
          <a:bodyPr>
            <a:normAutofit/>
          </a:bodyPr>
          <a:lstStyle/>
          <a:p>
            <a:r>
              <a:rPr lang="en-US" dirty="0"/>
              <a:t>R</a:t>
            </a:r>
            <a:r>
              <a:rPr lang="en-US" dirty="0" smtClean="0"/>
              <a:t>eferences</a:t>
            </a:r>
            <a:endParaRPr lang="en-US" dirty="0"/>
          </a:p>
        </p:txBody>
      </p:sp>
      <p:sp>
        <p:nvSpPr>
          <p:cNvPr id="14339" name="Rectangle 3"/>
          <p:cNvSpPr>
            <a:spLocks noChangeArrowheads="1"/>
          </p:cNvSpPr>
          <p:nvPr/>
        </p:nvSpPr>
        <p:spPr bwMode="auto">
          <a:xfrm>
            <a:off x="419910" y="1292468"/>
            <a:ext cx="8158264"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000" dirty="0" smtClean="0"/>
              <a:t>Maxwell, A. (1992) understanding and validity in qualitative</a:t>
            </a:r>
          </a:p>
          <a:p>
            <a:r>
              <a:rPr lang="en-US" sz="2000" dirty="0"/>
              <a:t>	</a:t>
            </a:r>
            <a:r>
              <a:rPr lang="en-US" sz="2000" dirty="0" smtClean="0"/>
              <a:t>research. </a:t>
            </a:r>
            <a:r>
              <a:rPr lang="en-US" sz="2000" i="1" dirty="0" smtClean="0"/>
              <a:t>Harvard educational review. 62</a:t>
            </a:r>
            <a:r>
              <a:rPr lang="en-US" sz="2000" dirty="0" smtClean="0"/>
              <a:t>(3) research library 	core.</a:t>
            </a:r>
          </a:p>
          <a:p>
            <a:endParaRPr lang="en-US" sz="2000" dirty="0" smtClean="0"/>
          </a:p>
          <a:p>
            <a:r>
              <a:rPr lang="en-US" sz="2000" dirty="0" smtClean="0"/>
              <a:t>Research. (</a:t>
            </a:r>
            <a:r>
              <a:rPr lang="en-US" sz="2000" dirty="0" err="1" smtClean="0"/>
              <a:t>n.d.</a:t>
            </a:r>
            <a:r>
              <a:rPr lang="en-US" sz="2000" dirty="0" smtClean="0"/>
              <a:t>) In </a:t>
            </a:r>
            <a:r>
              <a:rPr lang="en-US" sz="2000" i="1" dirty="0" smtClean="0"/>
              <a:t>Merriam-Webster Dictionary online. </a:t>
            </a:r>
            <a:r>
              <a:rPr lang="en-US" sz="2000" dirty="0" smtClean="0"/>
              <a:t>Retrieved</a:t>
            </a:r>
          </a:p>
          <a:p>
            <a:r>
              <a:rPr lang="en-US" sz="2000" dirty="0"/>
              <a:t>	</a:t>
            </a:r>
            <a:r>
              <a:rPr lang="en-US" sz="2000" dirty="0" smtClean="0"/>
              <a:t>from http://www.merriam-webster.com/dictionary/research</a:t>
            </a:r>
          </a:p>
          <a:p>
            <a:endParaRPr lang="en-US" sz="2000" i="1" dirty="0" smtClean="0"/>
          </a:p>
          <a:p>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a:t>
            </a:r>
          </a:p>
          <a:p>
            <a:r>
              <a:rPr lang="en-US" sz="2000" dirty="0"/>
              <a:t>	</a:t>
            </a:r>
            <a:r>
              <a:rPr lang="en-US" sz="2000" dirty="0" err="1" smtClean="0"/>
              <a:t>Vergara</a:t>
            </a:r>
            <a:r>
              <a:rPr lang="en-US" sz="2000" dirty="0" smtClean="0"/>
              <a:t>, J. (2006). Comparison of bacteriostatic normal saline</a:t>
            </a:r>
          </a:p>
          <a:p>
            <a:r>
              <a:rPr lang="en-US" sz="2000" dirty="0"/>
              <a:t>	</a:t>
            </a:r>
            <a:r>
              <a:rPr lang="en-US" sz="2000" dirty="0" smtClean="0"/>
              <a:t>and </a:t>
            </a:r>
            <a:r>
              <a:rPr lang="en-US" sz="2000" dirty="0" err="1" smtClean="0"/>
              <a:t>lidocaine</a:t>
            </a:r>
            <a:r>
              <a:rPr lang="en-US" sz="2000" dirty="0" smtClean="0"/>
              <a:t> used as intradermal anesthesia for the placement</a:t>
            </a:r>
          </a:p>
          <a:p>
            <a:r>
              <a:rPr lang="en-US" sz="2000" dirty="0"/>
              <a:t>	</a:t>
            </a:r>
            <a:r>
              <a:rPr lang="en-US" sz="2000" dirty="0" smtClean="0"/>
              <a:t>of intravenous lines. </a:t>
            </a:r>
            <a:r>
              <a:rPr lang="en-US" sz="2000" i="1" dirty="0" smtClean="0"/>
              <a:t>Journal of </a:t>
            </a:r>
            <a:r>
              <a:rPr lang="en-US" sz="2000" i="1" dirty="0" err="1" smtClean="0"/>
              <a:t>PeriAnesthesia</a:t>
            </a:r>
            <a:r>
              <a:rPr lang="en-US" sz="2000" i="1" dirty="0" smtClean="0"/>
              <a:t> Nursing, 21(</a:t>
            </a:r>
            <a:r>
              <a:rPr lang="en-US" sz="2000" i="1" smtClean="0"/>
              <a:t>4)</a:t>
            </a:r>
            <a:r>
              <a:rPr lang="en-US" sz="2000" i="1"/>
              <a:t>	</a:t>
            </a:r>
            <a:r>
              <a:rPr lang="en-US" sz="2000" i="1" smtClean="0"/>
              <a:t>251</a:t>
            </a:r>
            <a:r>
              <a:rPr lang="en-US" sz="2000" i="1" dirty="0" smtClean="0"/>
              <a:t>-258.</a:t>
            </a:r>
            <a:r>
              <a:rPr lang="en-US" sz="2000" dirty="0" smtClean="0"/>
              <a:t> Retrieved from: </a:t>
            </a:r>
            <a:r>
              <a:rPr lang="en-US" sz="2000" dirty="0" err="1" smtClean="0"/>
              <a:t>EBSCOhost</a:t>
            </a:r>
            <a:r>
              <a:rPr lang="en-US" sz="2000" dirty="0" smtClean="0"/>
              <a:t>. </a:t>
            </a:r>
          </a:p>
          <a:p>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IV </a:t>
            </a:r>
            <a:r>
              <a:rPr lang="en-US" sz="2000" dirty="0"/>
              <a:t>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with neuropathy or needle phobias</a:t>
            </a:r>
          </a:p>
          <a:p>
            <a:pPr lvl="1"/>
            <a:r>
              <a:rPr lang="en-US" sz="2000" dirty="0" smtClean="0"/>
              <a:t>Renal patients</a:t>
            </a:r>
          </a:p>
          <a:p>
            <a:pPr lvl="1"/>
            <a:r>
              <a:rPr lang="en-US" sz="2000" dirty="0" smtClean="0"/>
              <a:t>Patients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xmlns=""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xmlns=""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xmlns=""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xmlns=""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xmlns=""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1603</TotalTime>
  <Words>5734</Words>
  <Application>Microsoft Office PowerPoint</Application>
  <PresentationFormat>On-screen Show (4:3)</PresentationFormat>
  <Paragraphs>389</Paragraphs>
  <Slides>37</Slides>
  <Notes>35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Relevance of both research articles to the nursing practice </vt:lpstr>
      <vt:lpstr>Relevance of both articles cont.</vt:lpstr>
      <vt:lpstr>Relevance of both articles cont.</vt:lpstr>
      <vt:lpstr>Informed consent process </vt:lpstr>
      <vt:lpstr>Informed process consent </vt:lpstr>
      <vt:lpstr>Research methodology</vt:lpstr>
      <vt:lpstr>Informed consent process </vt:lpstr>
      <vt:lpstr>Research methodology </vt:lpstr>
      <vt:lpstr>Research methodology </vt:lpstr>
      <vt:lpstr>Research methodology </vt:lpstr>
      <vt:lpstr>Research methodology</vt:lpstr>
      <vt:lpstr>Research methodology </vt:lpstr>
      <vt:lpstr>Research methodology</vt:lpstr>
      <vt:lpstr>Conclusion</vt:lpstr>
      <vt:lpstr>Conclusion Cont.</vt:lpstr>
      <vt:lpstr>References</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Sony Customer</cp:lastModifiedBy>
  <cp:revision>88</cp:revision>
  <dcterms:created xsi:type="dcterms:W3CDTF">2011-06-06T22:17:42Z</dcterms:created>
  <dcterms:modified xsi:type="dcterms:W3CDTF">2011-06-12T19:34:59Z</dcterms:modified>
</cp:coreProperties>
</file>