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8"/>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300" r:id="rId20"/>
    <p:sldId id="301" r:id="rId21"/>
    <p:sldId id="302" r:id="rId22"/>
    <p:sldId id="303" r:id="rId23"/>
    <p:sldId id="304" r:id="rId24"/>
    <p:sldId id="282" r:id="rId25"/>
    <p:sldId id="284" r:id="rId26"/>
    <p:sldId id="285" r:id="rId27"/>
    <p:sldId id="286" r:id="rId28"/>
    <p:sldId id="287" r:id="rId29"/>
    <p:sldId id="290" r:id="rId30"/>
    <p:sldId id="291" r:id="rId31"/>
    <p:sldId id="293" r:id="rId32"/>
    <p:sldId id="295" r:id="rId33"/>
    <p:sldId id="296" r:id="rId34"/>
    <p:sldId id="299" r:id="rId35"/>
    <p:sldId id="275" r:id="rId36"/>
    <p:sldId id="29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6" autoAdjust="0"/>
    <p:restoredTop sz="67939" autoAdjust="0"/>
  </p:normalViewPr>
  <p:slideViewPr>
    <p:cSldViewPr snapToGrid="0" snapToObjects="1">
      <p:cViewPr varScale="1">
        <p:scale>
          <a:sx n="49" d="100"/>
          <a:sy n="49" d="100"/>
        </p:scale>
        <p:origin x="-17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6/10/2011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 xmlns:p14="http://schemas.microsoft.com/office/powerpoint/2010/main"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 xmlns:p14="http://schemas.microsoft.com/office/powerpoint/2010/main"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a:t>
            </a:r>
          </a:p>
          <a:p>
            <a:r>
              <a:rPr lang="en-US" sz="1200" baseline="0" dirty="0" smtClean="0"/>
              <a:t>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a:t>
            </a:r>
          </a:p>
          <a:p>
            <a:r>
              <a:rPr lang="en-US" sz="1200" baseline="0" dirty="0" smtClean="0"/>
              <a:t>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 xmlns:p14="http://schemas.microsoft.com/office/powerpoint/2010/main"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baseline="0" dirty="0" err="1" smtClean="0"/>
              <a:t>’s</a:t>
            </a:r>
            <a:r>
              <a:rPr lang="en-US" dirty="0" smtClean="0"/>
              <a:t> study consisted of two components.  The first study</a:t>
            </a:r>
            <a:r>
              <a:rPr lang="en-US" baseline="0" dirty="0" smtClean="0"/>
              <a:t> focused on the pain levels during the </a:t>
            </a:r>
            <a:r>
              <a:rPr lang="en-US" baseline="0" dirty="0" err="1" smtClean="0"/>
              <a:t>intradermal</a:t>
            </a:r>
            <a:r>
              <a:rPr lang="en-US" baseline="0" dirty="0" smtClean="0"/>
              <a:t> injection.  During this injection, </a:t>
            </a:r>
            <a:r>
              <a:rPr lang="en-US" baseline="0" dirty="0" err="1" smtClean="0"/>
              <a:t>lidocaine</a:t>
            </a:r>
            <a:r>
              <a:rPr lang="en-US" baseline="0" dirty="0" smtClean="0"/>
              <a:t> and </a:t>
            </a:r>
            <a:r>
              <a:rPr lang="en-US" baseline="0" dirty="0" err="1" smtClean="0"/>
              <a:t>bacteriostatic</a:t>
            </a:r>
            <a:r>
              <a:rPr lang="en-US" baseline="0" dirty="0" smtClean="0"/>
              <a:t> normal saline were compared.  Participants rated their pain levels during the injection.  However, the participants were not informed as to which they were being injected with.  (</a:t>
            </a:r>
            <a:r>
              <a:rPr lang="en-US" baseline="0" dirty="0" err="1" smtClean="0"/>
              <a:t>Windle</a:t>
            </a:r>
            <a:r>
              <a:rPr lang="en-US" baseline="0" dirty="0" smtClean="0"/>
              <a:t> et al., 2006)</a:t>
            </a:r>
          </a:p>
          <a:p>
            <a:endParaRPr lang="en-US" baseline="0" dirty="0" smtClean="0"/>
          </a:p>
          <a:p>
            <a:r>
              <a:rPr lang="en-US" baseline="0" dirty="0" smtClean="0"/>
              <a:t>When all of the data was collected, it was found that the pain levels were higher when participants were given </a:t>
            </a:r>
            <a:r>
              <a:rPr lang="en-US" baseline="0" dirty="0" err="1" smtClean="0"/>
              <a:t>lidocaine</a:t>
            </a:r>
            <a:r>
              <a:rPr lang="en-US" baseline="0" dirty="0" smtClean="0"/>
              <a:t> for the </a:t>
            </a:r>
            <a:r>
              <a:rPr lang="en-US" baseline="0" dirty="0" err="1" smtClean="0"/>
              <a:t>intradermal</a:t>
            </a:r>
            <a:r>
              <a:rPr lang="en-US" baseline="0" dirty="0" smtClean="0"/>
              <a:t> injection.  Therefore, the </a:t>
            </a:r>
            <a:r>
              <a:rPr lang="en-US" baseline="0" dirty="0" err="1" smtClean="0"/>
              <a:t>bacteriostatic</a:t>
            </a:r>
            <a:r>
              <a:rPr lang="en-US" baseline="0" dirty="0" smtClean="0"/>
              <a:t> normal saline caused less pain when being used for the </a:t>
            </a:r>
            <a:r>
              <a:rPr lang="en-US" baseline="0" dirty="0" err="1" smtClean="0"/>
              <a:t>intradermal</a:t>
            </a:r>
            <a:r>
              <a:rPr lang="en-US" baseline="0" dirty="0" smtClean="0"/>
              <a:t> injection. (</a:t>
            </a:r>
            <a:r>
              <a:rPr lang="en-US" baseline="0" dirty="0" err="1" smtClean="0"/>
              <a:t>Windle</a:t>
            </a:r>
            <a:r>
              <a:rPr lang="en-US" baseline="0" dirty="0" smtClean="0"/>
              <a:t> et al., 2006)</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component of the</a:t>
            </a:r>
            <a:r>
              <a:rPr lang="en-US" baseline="0" dirty="0" smtClean="0"/>
              <a:t> study was comparing pain levels during the actual IV </a:t>
            </a:r>
            <a:r>
              <a:rPr lang="en-US" baseline="0" dirty="0" err="1" smtClean="0"/>
              <a:t>cannulation</a:t>
            </a:r>
            <a:r>
              <a:rPr lang="en-US" baseline="0" dirty="0" smtClean="0"/>
              <a:t>.  During this part, </a:t>
            </a:r>
            <a:r>
              <a:rPr lang="en-US" baseline="0" dirty="0" err="1" smtClean="0"/>
              <a:t>lidocaine</a:t>
            </a:r>
            <a:r>
              <a:rPr lang="en-US" baseline="0" dirty="0" smtClean="0"/>
              <a:t> and </a:t>
            </a:r>
            <a:r>
              <a:rPr lang="en-US" baseline="0" dirty="0" err="1" smtClean="0"/>
              <a:t>bacteriostatic</a:t>
            </a:r>
            <a:r>
              <a:rPr lang="en-US" baseline="0" dirty="0" smtClean="0"/>
              <a:t> normal saline were used again.  Also, some participants were given no anesthesia for the IV </a:t>
            </a:r>
            <a:r>
              <a:rPr lang="en-US" baseline="0" dirty="0" err="1" smtClean="0"/>
              <a:t>cannulation</a:t>
            </a:r>
            <a:r>
              <a:rPr lang="en-US" baseline="0" dirty="0" smtClean="0"/>
              <a:t>.  The results showed that when no anesthesia was give prior to the </a:t>
            </a:r>
            <a:r>
              <a:rPr lang="en-US" baseline="0" dirty="0" err="1" smtClean="0"/>
              <a:t>cannulation</a:t>
            </a:r>
            <a:r>
              <a:rPr lang="en-US" baseline="0" dirty="0" smtClean="0"/>
              <a:t>, pain levels were much higher.  Pain levels were lower when BNS and </a:t>
            </a:r>
            <a:r>
              <a:rPr lang="en-US" baseline="0" dirty="0" err="1" smtClean="0"/>
              <a:t>lidocaine</a:t>
            </a:r>
            <a:r>
              <a:rPr lang="en-US" baseline="0" dirty="0" smtClean="0"/>
              <a:t> were used.  However, there was not a significant difference between pain levels with </a:t>
            </a:r>
            <a:r>
              <a:rPr lang="en-US" baseline="0" dirty="0" err="1" smtClean="0"/>
              <a:t>lidocaine</a:t>
            </a:r>
            <a:r>
              <a:rPr lang="en-US" baseline="0" dirty="0" smtClean="0"/>
              <a:t> and pain levels with BNS.  (</a:t>
            </a:r>
            <a:r>
              <a:rPr lang="en-US" baseline="0" dirty="0" err="1" smtClean="0"/>
              <a:t>Windle</a:t>
            </a:r>
            <a:r>
              <a:rPr lang="en-US" baseline="0" dirty="0" smtClean="0"/>
              <a:t> et al., 2006)</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conducting</a:t>
            </a:r>
            <a:r>
              <a:rPr lang="en-US" baseline="0" dirty="0" smtClean="0"/>
              <a:t> </a:t>
            </a:r>
            <a:r>
              <a:rPr lang="en-US" baseline="0" dirty="0" err="1" smtClean="0"/>
              <a:t>Windle’s</a:t>
            </a:r>
            <a:r>
              <a:rPr lang="en-US" baseline="0" dirty="0" smtClean="0"/>
              <a:t> study, some conclusions were discovered.  It was decided that patients will benefit from the changing of IV starts.  It will cause less pain to the patients and will improve their overall quality of care.  This, in turn, will benefit the hospitals.  (</a:t>
            </a:r>
            <a:r>
              <a:rPr lang="en-US" baseline="0" dirty="0" err="1" smtClean="0"/>
              <a:t>Windle</a:t>
            </a:r>
            <a:r>
              <a:rPr lang="en-US" baseline="0" dirty="0" smtClean="0"/>
              <a:t> et al., 2006)</a:t>
            </a:r>
            <a:endParaRPr lang="en-US" dirty="0" smtClean="0"/>
          </a:p>
          <a:p>
            <a:endParaRPr lang="en-US" dirty="0" smtClean="0"/>
          </a:p>
          <a:p>
            <a:r>
              <a:rPr lang="en-US" dirty="0" smtClean="0"/>
              <a:t>It was proven</a:t>
            </a:r>
            <a:r>
              <a:rPr lang="en-US" baseline="0" dirty="0" smtClean="0"/>
              <a:t> that BNS is cost effective and causes little side effects.  Because it causes less pain, it has the ability to improve patient’s satisfaction and the quality of care they receive.  (</a:t>
            </a:r>
            <a:r>
              <a:rPr lang="en-US" baseline="0" dirty="0" err="1" smtClean="0"/>
              <a:t>Windle</a:t>
            </a:r>
            <a:r>
              <a:rPr lang="en-US" baseline="0" dirty="0" smtClean="0"/>
              <a:t> et al., 2006)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In Ferrell’s study,</a:t>
            </a:r>
            <a:r>
              <a:rPr lang="en-US" sz="1200" baseline="0" dirty="0" smtClean="0"/>
              <a:t> it was found that nurses undergo extreme moral care when providing treatment that is deemed futile.  Nurses also feel they are not doing what is best for the patient because they are providing aggressive care rather than palliative care.  Because a nurse is always supposed to keep the patient’s best interest first, this can cause many emotional feelings.  (Ferrell, 2006)</a:t>
            </a:r>
            <a:endParaRPr lang="en-US" sz="120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It was concluded that</a:t>
            </a:r>
            <a:r>
              <a:rPr lang="en-US" sz="1200" baseline="0" dirty="0" smtClean="0"/>
              <a:t> when providing futile treatment, nurses experience extreme moral distress.  Because of this stress, nurses should be provided with some type of support, such as counseling or spiritual support.  (Ferrell, 2006) </a:t>
            </a:r>
            <a:endParaRPr lang="en-US" sz="1200" dirty="0" smtClean="0"/>
          </a:p>
          <a:p>
            <a:pPr marL="0" inden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(2009)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a:t>
            </a:r>
            <a:r>
              <a:rPr lang="en-US" sz="1200" kern="1200" baseline="0" dirty="0" smtClean="0">
                <a:solidFill>
                  <a:schemeClr val="tx1"/>
                </a:solidFill>
                <a:latin typeface="+mn-lt"/>
                <a:ea typeface="+mn-ea"/>
                <a:cs typeface="+mn-cs"/>
              </a:rPr>
              <a:t>  </a:t>
            </a:r>
            <a:r>
              <a:rPr lang="en-US" dirty="0" smtClean="0"/>
              <a:t>In “Understanding the Moral Distress of Nurses Witnessing Medically</a:t>
            </a:r>
            <a:r>
              <a:rPr lang="en-US" baseline="0" dirty="0" smtClean="0"/>
              <a:t> Futile Care,” the three most relevant secondary sources are by Callahan, Daly, and Ahrens.  Callahan (2003) discusses how advances in medical technology have occurred. “Science and medicine have developed unimaginable treatments” (</a:t>
            </a:r>
            <a:r>
              <a:rPr lang="en-US" baseline="0" dirty="0" err="1" smtClean="0"/>
              <a:t>p</a:t>
            </a:r>
            <a:r>
              <a:rPr lang="en-US" baseline="0" dirty="0" smtClean="0"/>
              <a:t>. 923).  He wrote the balance and the aim of preserving life and making a peaceful death possible is what is important to the patient and the nurse should know this.  “Discourse in the field of ethics has begun to recognize that participation in medically futile efforts undermines the core of nursing practice and creates moral distress that is destructive to individual nurses and to the profession (Daly, 1994, </a:t>
            </a:r>
            <a:r>
              <a:rPr lang="en-US" baseline="0" dirty="0" err="1" smtClean="0"/>
              <a:t>p</a:t>
            </a:r>
            <a:r>
              <a:rPr lang="en-US" baseline="0" dirty="0" smtClean="0"/>
              <a:t>. 922).”  Daly (1994) also wrote decisions regarding life-sustaining treatment, requiring considerable thought by healthcare providers before approaching families to make decisions.  Which is important for nurses to take into consideration because knowing what to say and how to say it can come across to the family that the nurse is knowledgeable about the disease, condition, or surgery and can put the family at ease.  Legal implications is addressed by Ahrens, Yancey, &amp; </a:t>
            </a:r>
            <a:r>
              <a:rPr lang="en-US" baseline="0" dirty="0" err="1" smtClean="0"/>
              <a:t>Kollef</a:t>
            </a:r>
            <a:r>
              <a:rPr lang="en-US" baseline="0" dirty="0" smtClean="0"/>
              <a:t> (2003); states that therapy is introduced, such as placing a patient on a ventilator and then discontinuing the therapy becomes complex with legal implications.  Ahrens et al. (2003) reported results of a study of 43 patients and RN focused on facilitating family communication as compared to 108 patients receiving usual care.  He discovered that “patients in communication intervention groups had shorter ICU stays, shorter hospital stays, and lower costs” (</a:t>
            </a:r>
            <a:r>
              <a:rPr lang="en-US" baseline="0" dirty="0" err="1" smtClean="0"/>
              <a:t>p</a:t>
            </a:r>
            <a:r>
              <a:rPr lang="en-US" baseline="0" dirty="0" smtClean="0"/>
              <a:t>. 924).  These sources are relevant to the article and are relevant to nurses because they show that patients who receive effective communication while their in the hospital may have shorter stays, which result in less money for the hospital, and more room for other incoming patients.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article uses secondary analysis to support this research; which involves studying data collected in another study (Burns and Grove, 2009).</a:t>
            </a:r>
            <a:r>
              <a:rPr lang="en-US" sz="1200" kern="1200" baseline="0" dirty="0" smtClean="0">
                <a:solidFill>
                  <a:schemeClr val="tx1"/>
                </a:solidFill>
                <a:latin typeface="+mn-lt"/>
                <a:ea typeface="+mn-ea"/>
                <a:cs typeface="+mn-cs"/>
              </a:rPr>
              <a:t>  The three most relevant sources used in the article were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McNeil, and Brown.  According to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Sun, and </a:t>
            </a:r>
            <a:r>
              <a:rPr lang="en-US" sz="1200" kern="1200" baseline="0" dirty="0" err="1" smtClean="0">
                <a:solidFill>
                  <a:schemeClr val="tx1"/>
                </a:solidFill>
                <a:latin typeface="+mn-lt"/>
                <a:ea typeface="+mn-ea"/>
                <a:cs typeface="+mn-cs"/>
              </a:rPr>
              <a:t>Vaghadia</a:t>
            </a:r>
            <a:r>
              <a:rPr lang="en-US" sz="1200" kern="1200" baseline="0" dirty="0" smtClean="0">
                <a:solidFill>
                  <a:schemeClr val="tx1"/>
                </a:solidFill>
                <a:latin typeface="+mn-lt"/>
                <a:ea typeface="+mn-ea"/>
                <a:cs typeface="+mn-cs"/>
              </a:rPr>
              <a:t> (2003) they compared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on pain experienced during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injection.  They conducted that BNS was effective and inexpensive to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in decreasing pain associated with the IV administration of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This source is effective for nursing research because this can help nurses know what is less painful for their patients.  McNeil (1998) discusses how comparing anesthetic effects of 0.9%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sodium chloride with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HCL in obtaining IV access.  This was a study of 40 </a:t>
            </a:r>
            <a:r>
              <a:rPr lang="en-US" sz="1200" kern="1200" baseline="0" dirty="0" err="1" smtClean="0">
                <a:solidFill>
                  <a:schemeClr val="tx1"/>
                </a:solidFill>
                <a:latin typeface="+mn-lt"/>
                <a:ea typeface="+mn-ea"/>
                <a:cs typeface="+mn-cs"/>
              </a:rPr>
              <a:t>presurgical</a:t>
            </a:r>
            <a:r>
              <a:rPr lang="en-US" sz="1200" kern="1200" baseline="0" dirty="0" smtClean="0">
                <a:solidFill>
                  <a:schemeClr val="tx1"/>
                </a:solidFill>
                <a:latin typeface="+mn-lt"/>
                <a:ea typeface="+mn-ea"/>
                <a:cs typeface="+mn-cs"/>
              </a:rPr>
              <a:t> adult patients who consented to have two large IV catheters placed; one was pretreated with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other with BNS (McNeil, 1998).  The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had to be the same for both extremities and access had to be achieved on the first attempt (McNeil, 1998).  The findings showed no significant differences in the perceived pain of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pretreated with either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or BNS (McNeil, 1998).  “Therefore, 0.9% sodium chloride containing benzyl alcohol was found to be as effective as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hydrochloride in providing local anesthesia for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253).  Brown (2002) studied registered nurses (RNs) and their choices regarding the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for IV insertion and the challenge of changing practice.  “She concluded that the reasons for not using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were: perception that it made the procedure more difficult, acknowledgement that it wasn’t part of their routine, or they didn’t think to use it”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254).  The RNs who used the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RNs who didn’t stated poor staff knowledge and skill contributed to lack of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(Brown, 2002).  Patients want the best care with the least amount of pain and cost.  Nurses must provide quality care to their patients and offer education to them when they are unsure about information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2006).  These sources are relevant and current to the nursing profession because they are comparing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normal saline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to see what is least painful and inexpensive.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t>
            </a:r>
            <a:r>
              <a:rPr lang="en-US" sz="1200" kern="1200" dirty="0" err="1" smtClean="0">
                <a:solidFill>
                  <a:schemeClr val="tx1"/>
                </a:solidFill>
                <a:latin typeface="+mn-lt"/>
                <a:ea typeface="+mn-ea"/>
                <a:cs typeface="+mn-cs"/>
              </a:rPr>
              <a:t>and</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Groove(2009) page 201 list these factors as important to authenticating the informed consent process. You cant get them all but the more you have the more chances are that informed consent was acquired the ethical way.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 xmlns:p14="http://schemas.microsoft.com/office/powerpoint/2010/main" val="31793488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 xmlns:p14="http://schemas.microsoft.com/office/powerpoint/2010/main" val="41808257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taken from Burns and Groove chapter 2 and provides a general view for the two studies.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 xmlns:p14="http://schemas.microsoft.com/office/powerpoint/2010/main" val="30872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baseline="0" dirty="0" smtClean="0"/>
              <a:t> group was a bit different as they didn’t</a:t>
            </a:r>
            <a:r>
              <a:rPr lang="fr-FR" baseline="0" dirty="0" smtClean="0"/>
              <a:t> </a:t>
            </a:r>
            <a:r>
              <a:rPr lang="en-US" baseline="0" dirty="0" smtClean="0"/>
              <a:t>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 xmlns:p14="http://schemas.microsoft.com/office/powerpoint/2010/main" val="275941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 take into consideration the impact on the nursing profession. So the second and third survey was geared at including that information (Ferrell,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 xmlns:p14="http://schemas.microsoft.com/office/powerpoint/2010/main" val="4066990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 xmlns:p14="http://schemas.microsoft.com/office/powerpoint/2010/main" val="3800202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2009 page 35</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 xmlns:p14="http://schemas.microsoft.com/office/powerpoint/2010/main" val="431735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 xmlns:p14="http://schemas.microsoft.com/office/powerpoint/2010/main"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 xmlns:p14="http://schemas.microsoft.com/office/powerpoint/2010/main"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 xmlns:p14="http://schemas.microsoft.com/office/powerpoint/2010/main"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 xmlns:p14="http://schemas.microsoft.com/office/powerpoint/2010/main"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 xmlns:p14="http://schemas.microsoft.com/office/powerpoint/2010/main"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 xmlns:p14="http://schemas.microsoft.com/office/powerpoint/2010/main"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6/10/2011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6/10/2011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6/10/2011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6/10/2011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6/10/2011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6/10/2011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6/10/2011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6/10/2011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6/10/2011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70000" lnSpcReduction="20000"/>
          </a:bodyPr>
          <a:lstStyle/>
          <a:p>
            <a:r>
              <a:rPr lang="en-US" sz="2400" dirty="0" err="1" smtClean="0"/>
              <a:t>LaShawnna</a:t>
            </a:r>
            <a:r>
              <a:rPr lang="en-US" sz="2400" dirty="0" smtClean="0"/>
              <a:t> Tyler, Jennifer Wang, Jenny Weidner, Kelsey </a:t>
            </a:r>
            <a:r>
              <a:rPr lang="en-US" sz="2400" dirty="0" err="1" smtClean="0"/>
              <a:t>Usselman</a:t>
            </a:r>
            <a:r>
              <a:rPr lang="en-US" sz="2400" dirty="0" smtClean="0"/>
              <a:t>, &amp; </a:t>
            </a:r>
            <a:r>
              <a:rPr lang="en-US" sz="2400" dirty="0" err="1" smtClean="0"/>
              <a:t>Uzoaru</a:t>
            </a:r>
            <a:r>
              <a:rPr lang="en-US" sz="2400" dirty="0" smtClean="0"/>
              <a:t> </a:t>
            </a:r>
            <a:r>
              <a:rPr lang="en-US" sz="2400" dirty="0" err="1" smtClean="0"/>
              <a:t>Weruche</a:t>
            </a:r>
            <a:endParaRPr lang="en-US" sz="2400" dirty="0" smtClean="0"/>
          </a:p>
          <a:p>
            <a:r>
              <a:rPr lang="en-US" sz="2400" dirty="0" smtClean="0"/>
              <a:t>Lakeview College of Nursing</a:t>
            </a:r>
          </a:p>
          <a:p>
            <a:r>
              <a:rPr lang="en-US" sz="2400" dirty="0" smtClean="0"/>
              <a:t>N302-Nursing Research</a:t>
            </a:r>
          </a:p>
          <a:p>
            <a:r>
              <a:rPr lang="en-US" sz="2400" dirty="0" smtClean="0"/>
              <a:t>June 12, 2011</a:t>
            </a:r>
          </a:p>
          <a:p>
            <a:endParaRPr lang="en-US" dirty="0"/>
          </a:p>
        </p:txBody>
      </p:sp>
    </p:spTree>
    <p:extLst>
      <p:ext uri="{BB962C8B-B14F-4D97-AF65-F5344CB8AC3E}">
        <p14:creationId xmlns="" xmlns:p14="http://schemas.microsoft.com/office/powerpoint/2010/main"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 xmlns:p14="http://schemas.microsoft.com/office/powerpoint/2010/main"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 xmlns:p14="http://schemas.microsoft.com/office/powerpoint/2010/main"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a:t>
            </a:r>
            <a:endParaRPr lang="en-US" sz="3200" dirty="0"/>
          </a:p>
        </p:txBody>
      </p:sp>
      <p:sp>
        <p:nvSpPr>
          <p:cNvPr id="3" name="Content Placeholder 2"/>
          <p:cNvSpPr>
            <a:spLocks noGrp="1"/>
          </p:cNvSpPr>
          <p:nvPr>
            <p:ph sz="quarter" idx="1"/>
          </p:nvPr>
        </p:nvSpPr>
        <p:spPr/>
        <p:txBody>
          <a:bodyPr>
            <a:normAutofit/>
          </a:bodyPr>
          <a:lstStyle/>
          <a:p>
            <a:r>
              <a:rPr lang="en-US" dirty="0" smtClean="0"/>
              <a:t>First: pain levels during intradermal injection</a:t>
            </a:r>
          </a:p>
          <a:p>
            <a:pPr>
              <a:buNone/>
            </a:pPr>
            <a:endParaRPr lang="en-US" dirty="0" smtClean="0"/>
          </a:p>
          <a:p>
            <a:r>
              <a:rPr lang="en-US" dirty="0"/>
              <a:t>U</a:t>
            </a:r>
            <a:r>
              <a:rPr lang="en-US" dirty="0" smtClean="0"/>
              <a:t>se of </a:t>
            </a:r>
            <a:r>
              <a:rPr lang="en-US" dirty="0" err="1" smtClean="0"/>
              <a:t>lidocaine</a:t>
            </a:r>
            <a:r>
              <a:rPr lang="en-US" dirty="0" smtClean="0"/>
              <a:t> and BNS (Bacteriostatic normal saline) compared</a:t>
            </a:r>
          </a:p>
          <a:p>
            <a:pPr>
              <a:buNone/>
            </a:pPr>
            <a:endParaRPr lang="en-US" dirty="0" smtClean="0"/>
          </a:p>
          <a:p>
            <a:r>
              <a:rPr lang="en-US" dirty="0" smtClean="0"/>
              <a:t>Pain levels higher using </a:t>
            </a:r>
            <a:r>
              <a:rPr lang="en-US" dirty="0" err="1" smtClean="0"/>
              <a:t>lidocaine</a:t>
            </a:r>
            <a:r>
              <a:rPr lang="en-US" dirty="0" smtClean="0"/>
              <a:t> during intradermal injection </a:t>
            </a:r>
            <a:r>
              <a:rPr lang="en-US" dirty="0" err="1" smtClean="0"/>
              <a:t>vs</a:t>
            </a:r>
            <a:r>
              <a:rPr lang="en-US" dirty="0" smtClean="0"/>
              <a:t> BNS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 </a:t>
            </a:r>
            <a:endParaRPr lang="en-US" sz="3200" dirty="0"/>
          </a:p>
        </p:txBody>
      </p:sp>
      <p:sp>
        <p:nvSpPr>
          <p:cNvPr id="3" name="Content Placeholder 2"/>
          <p:cNvSpPr>
            <a:spLocks noGrp="1"/>
          </p:cNvSpPr>
          <p:nvPr>
            <p:ph sz="quarter" idx="1"/>
          </p:nvPr>
        </p:nvSpPr>
        <p:spPr/>
        <p:txBody>
          <a:bodyPr>
            <a:normAutofit/>
          </a:bodyPr>
          <a:lstStyle/>
          <a:p>
            <a:r>
              <a:rPr lang="en-US" dirty="0" smtClean="0"/>
              <a:t>Second: comparing pain levels during IV </a:t>
            </a:r>
            <a:r>
              <a:rPr lang="en-US" dirty="0" err="1" smtClean="0"/>
              <a:t>cannulation</a:t>
            </a:r>
            <a:endParaRPr lang="en-US" dirty="0" smtClean="0"/>
          </a:p>
          <a:p>
            <a:r>
              <a:rPr lang="en-US" dirty="0" smtClean="0"/>
              <a:t>Methods: </a:t>
            </a:r>
            <a:r>
              <a:rPr lang="en-US" dirty="0" err="1" smtClean="0"/>
              <a:t>Lidocaine</a:t>
            </a:r>
            <a:r>
              <a:rPr lang="en-US" dirty="0" smtClean="0"/>
              <a:t>, BNS, and no anesthesia</a:t>
            </a:r>
          </a:p>
          <a:p>
            <a:r>
              <a:rPr lang="en-US" dirty="0" smtClean="0"/>
              <a:t>Pain levels highest: no anesthesia</a:t>
            </a:r>
          </a:p>
          <a:p>
            <a:r>
              <a:rPr lang="en-US" dirty="0" smtClean="0"/>
              <a:t>No significant difference with pain levels:  </a:t>
            </a:r>
            <a:r>
              <a:rPr lang="en-US" dirty="0" err="1" smtClean="0"/>
              <a:t>lidocaine</a:t>
            </a:r>
            <a:r>
              <a:rPr lang="en-US" dirty="0" smtClean="0"/>
              <a:t> </a:t>
            </a:r>
            <a:r>
              <a:rPr lang="en-US" dirty="0" err="1" smtClean="0"/>
              <a:t>vs</a:t>
            </a:r>
            <a:r>
              <a:rPr lang="en-US" dirty="0" smtClean="0"/>
              <a:t> BNS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a:t>
            </a:r>
            <a:endParaRPr lang="en-US" sz="3200"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Conclusion</a:t>
            </a:r>
            <a:endParaRPr lang="en-US" sz="3200" dirty="0"/>
          </a:p>
        </p:txBody>
      </p:sp>
      <p:sp>
        <p:nvSpPr>
          <p:cNvPr id="3" name="Content Placeholder 2"/>
          <p:cNvSpPr>
            <a:spLocks noGrp="1"/>
          </p:cNvSpPr>
          <p:nvPr>
            <p:ph sz="quarter" idx="1"/>
          </p:nvPr>
        </p:nvSpPr>
        <p:spPr/>
        <p:txBody>
          <a:bodyPr/>
          <a:lstStyle/>
          <a:p>
            <a:r>
              <a:rPr lang="en-US" dirty="0" smtClean="0"/>
              <a:t>Hospital and patient benefit by changing how IVs are started</a:t>
            </a:r>
          </a:p>
          <a:p>
            <a:r>
              <a:rPr lang="en-US" dirty="0" smtClean="0"/>
              <a:t>BNS:</a:t>
            </a:r>
          </a:p>
          <a:p>
            <a:pPr lvl="1"/>
            <a:r>
              <a:rPr lang="en-US" dirty="0" smtClean="0"/>
              <a:t>less pain</a:t>
            </a:r>
          </a:p>
          <a:p>
            <a:pPr lvl="1"/>
            <a:r>
              <a:rPr lang="en-US" dirty="0" smtClean="0"/>
              <a:t>relatively safe to use with little side effects</a:t>
            </a:r>
            <a:endParaRPr lang="en-US" dirty="0"/>
          </a:p>
          <a:p>
            <a:pPr lvl="1"/>
            <a:r>
              <a:rPr lang="en-US" dirty="0" smtClean="0"/>
              <a:t>cost effective intradermal medication</a:t>
            </a:r>
          </a:p>
          <a:p>
            <a:pPr lvl="1"/>
            <a:r>
              <a:rPr lang="en-US" dirty="0" smtClean="0"/>
              <a:t>ability to improve satisfaction and </a:t>
            </a:r>
            <a:r>
              <a:rPr lang="en-US" dirty="0"/>
              <a:t>q</a:t>
            </a:r>
            <a:r>
              <a:rPr lang="en-US" dirty="0" smtClean="0"/>
              <a:t>uality of care for pts.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Findings</a:t>
            </a:r>
            <a:endParaRPr lang="en-US" sz="3200" dirty="0"/>
          </a:p>
        </p:txBody>
      </p:sp>
      <p:sp>
        <p:nvSpPr>
          <p:cNvPr id="3" name="Content Placeholder 2"/>
          <p:cNvSpPr>
            <a:spLocks noGrp="1"/>
          </p:cNvSpPr>
          <p:nvPr>
            <p:ph sz="quarter" idx="1"/>
          </p:nvPr>
        </p:nvSpPr>
        <p:spPr/>
        <p:txBody>
          <a:bodyPr/>
          <a:lstStyle/>
          <a:p>
            <a:r>
              <a:rPr lang="en-US" dirty="0"/>
              <a:t>F</a:t>
            </a:r>
            <a:r>
              <a:rPr lang="en-US" dirty="0" smtClean="0"/>
              <a:t>utile care to patients, nurses confronted with moral distress</a:t>
            </a:r>
          </a:p>
          <a:p>
            <a:endParaRPr lang="en-US" dirty="0" smtClean="0"/>
          </a:p>
          <a:p>
            <a:r>
              <a:rPr lang="en-US" dirty="0" smtClean="0"/>
              <a:t>Nurses providing aggressive care rather than palliative care</a:t>
            </a:r>
          </a:p>
          <a:p>
            <a:endParaRPr lang="en-US" dirty="0" smtClean="0"/>
          </a:p>
          <a:p>
            <a:r>
              <a:rPr lang="en-US" dirty="0" smtClean="0"/>
              <a:t>Feelings of hopelessness, guilt, and powerless were stated by nurses with futile care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Findings</a:t>
            </a:r>
            <a:endParaRPr lang="en-US" sz="3200"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Conclusion</a:t>
            </a:r>
            <a:endParaRPr lang="en-US" sz="3200" dirty="0"/>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interest.</a:t>
            </a:r>
          </a:p>
          <a:p>
            <a:endParaRPr lang="en-US" dirty="0" smtClean="0"/>
          </a:p>
          <a:p>
            <a:r>
              <a:rPr lang="en-US" dirty="0" smtClean="0"/>
              <a:t>Support should be given to nurses in moral distress situations.</a:t>
            </a:r>
            <a:endParaRPr lang="en-US" smtClean="0"/>
          </a:p>
          <a:p>
            <a:endParaRPr lang="en-US" dirty="0" smtClean="0"/>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endParaRPr lang="en-US" sz="3600" dirty="0"/>
          </a:p>
        </p:txBody>
      </p:sp>
      <p:sp>
        <p:nvSpPr>
          <p:cNvPr id="5" name="Content Placeholder 4"/>
          <p:cNvSpPr>
            <a:spLocks noGrp="1"/>
          </p:cNvSpPr>
          <p:nvPr>
            <p:ph sz="quarter" idx="1"/>
          </p:nvPr>
        </p:nvSpPr>
        <p:spPr>
          <a:xfrm>
            <a:off x="457200" y="1417638"/>
            <a:ext cx="8229600" cy="4525963"/>
          </a:xfrm>
        </p:spPr>
        <p:txBody>
          <a:bodyPr>
            <a:normAutofit/>
          </a:bodyPr>
          <a:lstStyle/>
          <a:p>
            <a:endParaRPr lang="en-US" dirty="0" smtClean="0"/>
          </a:p>
          <a:p>
            <a:r>
              <a:rPr lang="en-US" dirty="0" smtClean="0"/>
              <a:t>Callahan (2003) depicts in the media concern regarding healthcare resources.  </a:t>
            </a:r>
          </a:p>
          <a:p>
            <a:endParaRPr lang="en-US" dirty="0" smtClean="0"/>
          </a:p>
          <a:p>
            <a:r>
              <a:rPr lang="en-US" dirty="0" smtClean="0"/>
              <a:t>Daly (1994) recognizes that participation in medically futile undermines the core of nursing.</a:t>
            </a:r>
          </a:p>
          <a:p>
            <a:endParaRPr lang="en-US" dirty="0" smtClean="0"/>
          </a:p>
          <a:p>
            <a:r>
              <a:rPr lang="en-US" dirty="0" smtClean="0"/>
              <a:t>Ahrens et al. (2003) reported that effective communication between healthcare providers and families is a key to resolving conflicts.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sz="2200" b="1" u="sng" dirty="0" smtClean="0"/>
              <a:t>Analysis:</a:t>
            </a:r>
            <a:endParaRPr lang="en-US" sz="2200" dirty="0" smtClean="0"/>
          </a:p>
          <a:p>
            <a:pPr lvl="1"/>
            <a:r>
              <a:rPr lang="en-US" sz="2200" dirty="0" smtClean="0"/>
              <a:t> </a:t>
            </a:r>
            <a:r>
              <a:rPr lang="en-US" sz="2200" dirty="0"/>
              <a:t>R</a:t>
            </a:r>
            <a:r>
              <a:rPr lang="en-US" sz="2200" dirty="0" smtClean="0"/>
              <a:t>esearch </a:t>
            </a:r>
            <a:r>
              <a:rPr lang="en-US" sz="2200" dirty="0"/>
              <a:t>question </a:t>
            </a:r>
            <a:r>
              <a:rPr lang="en-US" sz="2200" dirty="0" smtClean="0"/>
              <a:t>addressed and purpose of articles</a:t>
            </a:r>
          </a:p>
          <a:p>
            <a:pPr lvl="1"/>
            <a:r>
              <a:rPr lang="en-US" sz="2200" dirty="0" smtClean="0"/>
              <a:t> Independent and dependent </a:t>
            </a:r>
            <a:r>
              <a:rPr lang="en-US" sz="2200" dirty="0"/>
              <a:t>variables in the article by Windle et al. (2006</a:t>
            </a:r>
            <a:r>
              <a:rPr lang="en-US" sz="2200" dirty="0" smtClean="0"/>
              <a:t>)</a:t>
            </a:r>
          </a:p>
          <a:p>
            <a:pPr lvl="1"/>
            <a:r>
              <a:rPr lang="en-US" sz="2200" dirty="0" smtClean="0"/>
              <a:t>Articles</a:t>
            </a:r>
            <a:r>
              <a:rPr lang="en-US" sz="2200" dirty="0"/>
              <a:t>’ study </a:t>
            </a:r>
            <a:r>
              <a:rPr lang="en-US" sz="2200" dirty="0" smtClean="0"/>
              <a:t>samples</a:t>
            </a:r>
          </a:p>
          <a:p>
            <a:pPr lvl="1"/>
            <a:r>
              <a:rPr lang="en-US" sz="2200" dirty="0" smtClean="0"/>
              <a:t>How data </a:t>
            </a:r>
            <a:r>
              <a:rPr lang="en-US" sz="2200" dirty="0"/>
              <a:t>collected </a:t>
            </a:r>
            <a:r>
              <a:rPr lang="en-US" sz="2200" dirty="0" smtClean="0"/>
              <a:t>in </a:t>
            </a:r>
            <a:r>
              <a:rPr lang="en-US" sz="2200" dirty="0"/>
              <a:t>research </a:t>
            </a:r>
            <a:r>
              <a:rPr lang="en-US" sz="2200" dirty="0" smtClean="0"/>
              <a:t>studies</a:t>
            </a:r>
          </a:p>
          <a:p>
            <a:pPr lvl="1"/>
            <a:r>
              <a:rPr lang="en-US" sz="2200" dirty="0" smtClean="0"/>
              <a:t>Articles findings; and if answered </a:t>
            </a:r>
            <a:r>
              <a:rPr lang="en-US" sz="2200" dirty="0"/>
              <a:t>research </a:t>
            </a:r>
            <a:r>
              <a:rPr lang="en-US" sz="2200" dirty="0" smtClean="0"/>
              <a:t>question</a:t>
            </a:r>
            <a:endParaRPr lang="en-US" sz="2200" dirty="0"/>
          </a:p>
          <a:p>
            <a:pPr lvl="1"/>
            <a:r>
              <a:rPr lang="en-US" sz="2200" dirty="0" smtClean="0"/>
              <a:t>Article conclusions</a:t>
            </a:r>
            <a:endParaRPr lang="en-US" sz="2200" dirty="0"/>
          </a:p>
          <a:p>
            <a:pPr marL="0" indent="0">
              <a:buNone/>
            </a:pPr>
            <a:r>
              <a:rPr lang="en-US" sz="2200" b="1" u="sng" dirty="0" smtClean="0"/>
              <a:t>Critique:</a:t>
            </a:r>
            <a:endParaRPr lang="en-US" sz="2200" dirty="0" smtClean="0"/>
          </a:p>
          <a:p>
            <a:pPr lvl="1"/>
            <a:r>
              <a:rPr lang="en-US" sz="2200" dirty="0" smtClean="0"/>
              <a:t>Information from </a:t>
            </a:r>
            <a:r>
              <a:rPr lang="en-US" sz="2200" dirty="0"/>
              <a:t>secondary </a:t>
            </a:r>
            <a:r>
              <a:rPr lang="en-US" sz="2200" dirty="0" smtClean="0"/>
              <a:t>sources and relevance of sources</a:t>
            </a:r>
          </a:p>
          <a:p>
            <a:pPr lvl="1"/>
            <a:r>
              <a:rPr lang="en-US" sz="2200" dirty="0"/>
              <a:t>R</a:t>
            </a:r>
            <a:r>
              <a:rPr lang="en-US" sz="2200" dirty="0" smtClean="0"/>
              <a:t>elevance of research </a:t>
            </a:r>
            <a:r>
              <a:rPr lang="en-US" sz="2200" dirty="0"/>
              <a:t>article to nursing </a:t>
            </a:r>
            <a:r>
              <a:rPr lang="en-US" sz="2200" dirty="0" smtClean="0"/>
              <a:t>practice</a:t>
            </a:r>
          </a:p>
          <a:p>
            <a:pPr lvl="1"/>
            <a:r>
              <a:rPr lang="en-US" sz="2200" dirty="0" smtClean="0"/>
              <a:t>Informed </a:t>
            </a:r>
            <a:r>
              <a:rPr lang="en-US" sz="2200" dirty="0"/>
              <a:t>consent </a:t>
            </a:r>
            <a:r>
              <a:rPr lang="en-US" sz="2200" dirty="0" smtClean="0"/>
              <a:t>process and its sufficiency</a:t>
            </a:r>
          </a:p>
          <a:p>
            <a:pPr marL="0" indent="0">
              <a:buNone/>
            </a:pPr>
            <a:r>
              <a:rPr lang="en-US" sz="2200" b="1" u="sng" dirty="0" smtClean="0"/>
              <a:t>Comparison:</a:t>
            </a:r>
          </a:p>
          <a:p>
            <a:pPr lvl="1"/>
            <a:r>
              <a:rPr lang="en-US" sz="2200" dirty="0" smtClean="0"/>
              <a:t>Articles research methodologies (quantitative vs. qualitative)</a:t>
            </a:r>
          </a:p>
          <a:p>
            <a:pPr marL="0" indent="0">
              <a:buNone/>
            </a:pPr>
            <a:endParaRPr lang="en-US" b="1" u="sng" dirty="0" smtClean="0"/>
          </a:p>
        </p:txBody>
      </p:sp>
    </p:spTree>
    <p:extLst>
      <p:ext uri="{BB962C8B-B14F-4D97-AF65-F5344CB8AC3E}">
        <p14:creationId xmlns="" xmlns:p14="http://schemas.microsoft.com/office/powerpoint/2010/main"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sz="quarter" idx="1"/>
          </p:nvPr>
        </p:nvSpPr>
        <p:spPr/>
        <p:txBody>
          <a:bodyPr>
            <a:normAutofit/>
          </a:bodyPr>
          <a:lstStyle/>
          <a:p>
            <a:r>
              <a:rPr lang="en-US" sz="2800" dirty="0" err="1" smtClean="0"/>
              <a:t>Minogue</a:t>
            </a:r>
            <a:r>
              <a:rPr lang="en-US" sz="2800" dirty="0" smtClean="0"/>
              <a:t> et al conducted a study comparing effects of BNS and </a:t>
            </a:r>
            <a:r>
              <a:rPr lang="en-US" sz="2800" dirty="0" err="1" smtClean="0"/>
              <a:t>lidocaine</a:t>
            </a:r>
            <a:r>
              <a:rPr lang="en-US" sz="2800" dirty="0" smtClean="0"/>
              <a:t>.</a:t>
            </a:r>
          </a:p>
          <a:p>
            <a:endParaRPr lang="en-US" sz="2800" dirty="0" smtClean="0"/>
          </a:p>
          <a:p>
            <a:r>
              <a:rPr lang="en-US" sz="2800" dirty="0" err="1" smtClean="0"/>
              <a:t>McNeils</a:t>
            </a:r>
            <a:r>
              <a:rPr lang="en-US" sz="2800" dirty="0" smtClean="0"/>
              <a:t> conducted a study comparing anesthetic effects of 0.9% </a:t>
            </a:r>
            <a:r>
              <a:rPr lang="en-US" sz="2800" dirty="0" err="1" smtClean="0"/>
              <a:t>bacteriostatic</a:t>
            </a:r>
            <a:r>
              <a:rPr lang="en-US" sz="2800" dirty="0" smtClean="0"/>
              <a:t> sodium chloride with 1% </a:t>
            </a:r>
            <a:r>
              <a:rPr lang="en-US" sz="2800" dirty="0" err="1" smtClean="0"/>
              <a:t>lidocaine</a:t>
            </a:r>
            <a:r>
              <a:rPr lang="en-US" sz="2800" dirty="0" smtClean="0"/>
              <a:t>. </a:t>
            </a:r>
          </a:p>
          <a:p>
            <a:endParaRPr lang="en-US" sz="2800" dirty="0" smtClean="0"/>
          </a:p>
          <a:p>
            <a:r>
              <a:rPr lang="en-US" sz="2800" dirty="0" smtClean="0"/>
              <a:t>Brown studied RNs’ choices regarding the use of </a:t>
            </a:r>
            <a:r>
              <a:rPr lang="en-US" sz="2800" dirty="0" err="1" smtClean="0"/>
              <a:t>intradermal</a:t>
            </a:r>
            <a:r>
              <a:rPr lang="en-US" sz="2800" dirty="0" smtClean="0"/>
              <a:t> </a:t>
            </a:r>
            <a:r>
              <a:rPr lang="en-US" sz="2800" dirty="0" err="1" smtClean="0"/>
              <a:t>lidocaine</a:t>
            </a:r>
            <a:r>
              <a:rPr lang="en-US" sz="2800" dirty="0" smtClean="0"/>
              <a:t> for IV insertion.</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 </a:t>
            </a:r>
          </a:p>
          <a:p>
            <a:r>
              <a:rPr lang="en-US" dirty="0" smtClean="0"/>
              <a:t>There </a:t>
            </a:r>
            <a:r>
              <a:rPr lang="en-US" dirty="0"/>
              <a:t>are a few surveys that </a:t>
            </a:r>
            <a:r>
              <a:rPr lang="en-US" dirty="0" smtClean="0"/>
              <a:t>involved </a:t>
            </a:r>
            <a:r>
              <a:rPr lang="en-US" dirty="0"/>
              <a:t>critical care nurses and how </a:t>
            </a:r>
            <a:r>
              <a:rPr lang="en-US" dirty="0" smtClean="0"/>
              <a:t>they </a:t>
            </a:r>
            <a:r>
              <a:rPr lang="en-US" dirty="0"/>
              <a:t>had to go against their conscience.</a:t>
            </a:r>
            <a:r>
              <a:rPr lang="en-US" dirty="0" smtClean="0"/>
              <a:t> </a:t>
            </a:r>
          </a:p>
          <a:p>
            <a:r>
              <a:rPr lang="en-US" dirty="0" smtClean="0"/>
              <a:t>Critical </a:t>
            </a:r>
            <a:r>
              <a:rPr lang="en-US" dirty="0"/>
              <a:t>care </a:t>
            </a:r>
            <a:r>
              <a:rPr lang="en-US" dirty="0" smtClean="0"/>
              <a:t>nurses had </a:t>
            </a:r>
            <a:r>
              <a:rPr lang="en-US" dirty="0"/>
              <a:t>tough end of life</a:t>
            </a:r>
            <a:r>
              <a:rPr lang="en-US" dirty="0" smtClean="0"/>
              <a:t> choices to make with patients and their families. </a:t>
            </a:r>
          </a:p>
          <a:p>
            <a:r>
              <a:rPr lang="en-US" dirty="0" smtClean="0"/>
              <a:t>Disagreements occurred </a:t>
            </a:r>
            <a:r>
              <a:rPr lang="en-US" dirty="0"/>
              <a:t>when the patient is dying and it’s in the hands of the physician and they’re avoiding the patient’s family members (Ferrell, 2006).</a:t>
            </a:r>
            <a:r>
              <a:rPr lang="en-US" dirty="0" smtClean="0"/>
              <a:t> Many nurses didn’t understand situations like 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fontScale="92500"/>
          </a:bodyPr>
          <a:lstStyle/>
          <a:p>
            <a:r>
              <a:rPr lang="en-US" dirty="0" smtClean="0"/>
              <a:t>Nurses </a:t>
            </a:r>
            <a:r>
              <a:rPr lang="en-US" dirty="0"/>
              <a:t>are stuck in the middle to help the patient, the family, and also take orders from the doctor.</a:t>
            </a:r>
            <a:r>
              <a:rPr lang="en-US" dirty="0" smtClean="0"/>
              <a:t> </a:t>
            </a:r>
          </a:p>
          <a:p>
            <a:r>
              <a:rPr lang="en-US" dirty="0" smtClean="0"/>
              <a:t>The </a:t>
            </a:r>
            <a:r>
              <a:rPr lang="en-US" dirty="0"/>
              <a:t>nurse needs to make sure the patient is </a:t>
            </a:r>
            <a:r>
              <a:rPr lang="en-US" dirty="0" smtClean="0"/>
              <a:t>comfortable.  </a:t>
            </a:r>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 </a:t>
            </a:r>
          </a:p>
          <a:p>
            <a:r>
              <a:rPr lang="en-US" dirty="0" err="1" smtClean="0"/>
              <a:t>Bacteriostatic</a:t>
            </a:r>
            <a:r>
              <a:rPr lang="en-US" dirty="0" smtClean="0"/>
              <a:t> normal saline and </a:t>
            </a:r>
            <a:r>
              <a:rPr lang="en-US" dirty="0" err="1" smtClean="0"/>
              <a:t>Lidocaine</a:t>
            </a:r>
            <a:r>
              <a:rPr lang="en-US" dirty="0" smtClean="0"/>
              <a:t> have different effects for patients. </a:t>
            </a:r>
          </a:p>
          <a:p>
            <a:r>
              <a:rPr lang="en-US" dirty="0" err="1" smtClean="0"/>
              <a:t>Lidocaine</a:t>
            </a:r>
            <a:r>
              <a:rPr lang="en-US" dirty="0" smtClean="0"/>
              <a:t> group reported less pain after IV insertion than the BNS group (</a:t>
            </a:r>
            <a:r>
              <a:rPr lang="en-US" dirty="0" err="1" smtClean="0"/>
              <a:t>Windle</a:t>
            </a:r>
            <a:r>
              <a:rPr lang="en-US" dirty="0" smtClean="0"/>
              <a:t> et al, 2006). </a:t>
            </a:r>
          </a:p>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r>
              <a:rPr lang="en-US" dirty="0" smtClean="0"/>
              <a:t>BNS is less expensive than </a:t>
            </a:r>
            <a:r>
              <a:rPr lang="en-US" dirty="0" err="1" smtClean="0"/>
              <a:t>lidocaine</a:t>
            </a:r>
            <a:r>
              <a:rPr lang="en-US" dirty="0" smtClean="0"/>
              <a:t> and has lower adverse effects. </a:t>
            </a:r>
          </a:p>
          <a:p>
            <a:r>
              <a:rPr lang="en-US" dirty="0" smtClean="0"/>
              <a:t>This can change how IVs are started in preoperative areas. </a:t>
            </a:r>
          </a:p>
          <a:p>
            <a:r>
              <a:rPr lang="en-US" dirty="0" smtClean="0"/>
              <a:t>An </a:t>
            </a:r>
            <a:r>
              <a:rPr lang="en-US" dirty="0" err="1" smtClean="0"/>
              <a:t>intradermal</a:t>
            </a:r>
            <a:r>
              <a:rPr lang="en-US" dirty="0" smtClean="0"/>
              <a:t> medication for an IV line insertion should improve overall satisfaction quality of care for all patients.</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disclosure (Burns and Grove, 2009)</a:t>
            </a:r>
          </a:p>
          <a:p>
            <a:pPr lvl="1">
              <a:buNone/>
            </a:pPr>
            <a:endParaRPr lang="en-US" dirty="0" smtClean="0"/>
          </a:p>
          <a:p>
            <a:pPr marL="0" indent="0">
              <a:buNone/>
            </a:pPr>
            <a:endParaRPr lang="en-US" dirty="0"/>
          </a:p>
        </p:txBody>
      </p:sp>
    </p:spTree>
    <p:extLst>
      <p:ext uri="{BB962C8B-B14F-4D97-AF65-F5344CB8AC3E}">
        <p14:creationId xmlns="" xmlns:p14="http://schemas.microsoft.com/office/powerpoint/2010/main" val="716753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process consent </a:t>
            </a:r>
            <a:endParaRPr lang="en-US" dirty="0"/>
          </a:p>
        </p:txBody>
      </p:sp>
      <p:sp>
        <p:nvSpPr>
          <p:cNvPr id="3" name="Content Placeholder 2"/>
          <p:cNvSpPr>
            <a:spLocks noGrp="1"/>
          </p:cNvSpPr>
          <p:nvPr>
            <p:ph idx="1"/>
          </p:nvPr>
        </p:nvSpPr>
        <p:spPr/>
        <p:txBody>
          <a:bodyPr>
            <a:normAutofit/>
          </a:bodyPr>
          <a:lstStyle/>
          <a:p>
            <a:r>
              <a:rPr lang="en-US" dirty="0" smtClean="0"/>
              <a:t>In the article Ferrell (2006) she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 xmlns:p14="http://schemas.microsoft.com/office/powerpoint/2010/main" val="292580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 xmlns:p14="http://schemas.microsoft.com/office/powerpoint/2010/main" val="1079133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document.</a:t>
            </a:r>
          </a:p>
          <a:p>
            <a:r>
              <a:rPr lang="en-US" dirty="0" smtClean="0"/>
              <a:t>They got approval from the nursing research council and the institutional review board. </a:t>
            </a:r>
          </a:p>
          <a:p>
            <a:r>
              <a:rPr lang="en-US" dirty="0" smtClean="0"/>
              <a:t>They had the participants sign an informed consent form.</a:t>
            </a:r>
          </a:p>
          <a:p>
            <a:endParaRPr lang="en-US" dirty="0" smtClean="0"/>
          </a:p>
          <a:p>
            <a:endParaRPr lang="en-US" dirty="0" smtClean="0"/>
          </a:p>
          <a:p>
            <a:endParaRPr lang="en-US" dirty="0" smtClean="0"/>
          </a:p>
          <a:p>
            <a:endParaRPr lang="en-US" dirty="0"/>
          </a:p>
        </p:txBody>
      </p:sp>
    </p:spTree>
    <p:extLst>
      <p:ext uri="{BB962C8B-B14F-4D97-AF65-F5344CB8AC3E}">
        <p14:creationId xmlns="" xmlns:p14="http://schemas.microsoft.com/office/powerpoint/2010/main" val="2009442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lnSpcReduction="10000"/>
          </a:bodyPr>
          <a:lstStyle/>
          <a:p>
            <a:r>
              <a:rPr lang="en-US" dirty="0" smtClean="0"/>
              <a:t>The Ferrell(2006)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program. </a:t>
            </a:r>
          </a:p>
          <a:p>
            <a:r>
              <a:rPr lang="en-US" dirty="0" smtClean="0"/>
              <a:t>A quantitative coding system was used to sort out the information in order to maintain each nurses information. </a:t>
            </a:r>
          </a:p>
          <a:p>
            <a:r>
              <a:rPr lang="en-US" dirty="0" smtClean="0"/>
              <a:t> The researcher used a concise and clear process to get the information for the study.</a:t>
            </a:r>
          </a:p>
        </p:txBody>
      </p:sp>
    </p:spTree>
    <p:extLst>
      <p:ext uri="{BB962C8B-B14F-4D97-AF65-F5344CB8AC3E}">
        <p14:creationId xmlns="" xmlns:p14="http://schemas.microsoft.com/office/powerpoint/2010/main" val="47122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fontScale="92500"/>
          </a:bodyPr>
          <a:lstStyle/>
          <a:p>
            <a:r>
              <a:rPr lang="en-US" dirty="0" smtClean="0"/>
              <a:t>The purpose of the study by </a:t>
            </a:r>
            <a:r>
              <a:rPr lang="en-US" dirty="0" err="1" smtClean="0"/>
              <a:t>Windle</a:t>
            </a:r>
            <a:r>
              <a:rPr lang="en-US" dirty="0" smtClean="0"/>
              <a:t> et al.  (2006) was to determine which of the two methods were more effective by gauging the pain of the patients.</a:t>
            </a:r>
          </a:p>
          <a:p>
            <a:r>
              <a:rPr lang="en-US" dirty="0" smtClean="0"/>
              <a:t> Since it was a quantitative research they used an experimental design in the data collection with two hundred and nineteen participants.</a:t>
            </a:r>
          </a:p>
          <a:p>
            <a:r>
              <a:rPr lang="en-US" dirty="0" smtClean="0"/>
              <a:t>They randomly assigned them into three groups: Normal Saline, </a:t>
            </a:r>
            <a:r>
              <a:rPr lang="en-US" dirty="0" err="1" smtClean="0"/>
              <a:t>Lidocaine</a:t>
            </a:r>
            <a:r>
              <a:rPr lang="en-US" dirty="0" smtClean="0"/>
              <a:t> and no local anesthesia using lottery convenience sampling.</a:t>
            </a:r>
          </a:p>
          <a:p>
            <a:r>
              <a:rPr lang="en-US" dirty="0" smtClean="0"/>
              <a:t>There was clear documentation of the steps taken to gather information </a:t>
            </a:r>
          </a:p>
          <a:p>
            <a:r>
              <a:rPr lang="en-US" dirty="0" smtClean="0"/>
              <a:t>The process used to sort out the data in form of a word processing program. </a:t>
            </a:r>
          </a:p>
        </p:txBody>
      </p:sp>
    </p:spTree>
    <p:extLst>
      <p:ext uri="{BB962C8B-B14F-4D97-AF65-F5344CB8AC3E}">
        <p14:creationId xmlns="" xmlns:p14="http://schemas.microsoft.com/office/powerpoint/2010/main" val="86619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normAutofit/>
          </a:bodyPr>
          <a:lstStyle/>
          <a:p>
            <a:r>
              <a:rPr lang="en-US" sz="2100" dirty="0" err="1" smtClean="0"/>
              <a:t>Windle</a:t>
            </a:r>
            <a:r>
              <a:rPr lang="en-US" sz="2100"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sz="2100" dirty="0" smtClean="0"/>
          </a:p>
          <a:p>
            <a:r>
              <a:rPr lang="en-US" sz="2100"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fontScale="92500"/>
          </a:bodyPr>
          <a:lstStyle/>
          <a:p>
            <a:r>
              <a:rPr lang="en-US" dirty="0" smtClean="0"/>
              <a:t>Informed consent was received from all participants.</a:t>
            </a:r>
          </a:p>
          <a:p>
            <a:r>
              <a:rPr lang="en-US" dirty="0" smtClean="0"/>
              <a:t>Approval from the institutional board was received.</a:t>
            </a:r>
          </a:p>
          <a:p>
            <a:r>
              <a:rPr lang="en-US" dirty="0" smtClean="0"/>
              <a:t>The visual analogue scale was used by the participants to rate their pain.</a:t>
            </a:r>
          </a:p>
          <a:p>
            <a:r>
              <a:rPr lang="en-US" dirty="0" smtClean="0"/>
              <a:t>Perceived pain, age, and gender were the variants and the method used to quantify the differences are descriptive statistics and analysis of variance. </a:t>
            </a:r>
          </a:p>
          <a:p>
            <a:r>
              <a:rPr lang="en-US" dirty="0" smtClean="0"/>
              <a:t>The information was received by randomly sampling by lottery method</a:t>
            </a:r>
          </a:p>
          <a:p>
            <a:r>
              <a:rPr lang="en-US" dirty="0" smtClean="0"/>
              <a:t>There was a strict criteria for selecting participants in the study</a:t>
            </a:r>
          </a:p>
          <a:p>
            <a:r>
              <a:rPr lang="en-US" dirty="0" smtClean="0"/>
              <a:t>The participants counseled regarding the study including their right to be given the same standard of care with participation in the study or not. </a:t>
            </a:r>
          </a:p>
        </p:txBody>
      </p:sp>
    </p:spTree>
    <p:extLst>
      <p:ext uri="{BB962C8B-B14F-4D97-AF65-F5344CB8AC3E}">
        <p14:creationId xmlns="" xmlns:p14="http://schemas.microsoft.com/office/powerpoint/2010/main" val="51094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participants. </a:t>
            </a:r>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used. </a:t>
            </a:r>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variance.  </a:t>
            </a:r>
          </a:p>
          <a:p>
            <a:pPr lvl="1">
              <a:buNone/>
            </a:pPr>
            <a:endParaRPr lang="en-US" dirty="0"/>
          </a:p>
        </p:txBody>
      </p:sp>
    </p:spTree>
    <p:extLst>
      <p:ext uri="{BB962C8B-B14F-4D97-AF65-F5344CB8AC3E}">
        <p14:creationId xmlns="" xmlns:p14="http://schemas.microsoft.com/office/powerpoint/2010/main" val="269212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 xmlns:p14="http://schemas.microsoft.com/office/powerpoint/2010/main" val="119011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2209136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err="1" smtClean="0"/>
              <a:t>Bosk</a:t>
            </a:r>
            <a:r>
              <a:rPr lang="en-US" sz="2000" dirty="0" smtClean="0"/>
              <a:t>, C. (1992) Forgive and remember: managing medical failure. 	Chicago. 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5247" y="335753"/>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292468"/>
            <a:ext cx="8158264"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t>Maxwell, A. (1992) understanding and validity in qualitative</a:t>
            </a:r>
          </a:p>
          <a:p>
            <a:r>
              <a:rPr lang="en-US" sz="2000" dirty="0"/>
              <a:t>	</a:t>
            </a:r>
            <a:r>
              <a:rPr lang="en-US" sz="2000" dirty="0" smtClean="0"/>
              <a:t>research. </a:t>
            </a:r>
            <a:r>
              <a:rPr lang="en-US" sz="2000" i="1" dirty="0" smtClean="0"/>
              <a:t>Harvard educational review. 62</a:t>
            </a:r>
            <a:r>
              <a:rPr lang="en-US" sz="2000" dirty="0" smtClean="0"/>
              <a:t>(3) research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a:t>
            </a:r>
          </a:p>
          <a:p>
            <a:r>
              <a:rPr lang="en-US" sz="2000" dirty="0"/>
              <a:t>	</a:t>
            </a:r>
            <a:r>
              <a:rPr lang="en-US" sz="2000" dirty="0" smtClean="0"/>
              <a:t>from http://www.merriam-webster.com/dictionary/research</a:t>
            </a:r>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a:t>
            </a:r>
          </a:p>
          <a:p>
            <a:r>
              <a:rPr lang="en-US" sz="2000" dirty="0"/>
              <a:t>	</a:t>
            </a:r>
            <a:r>
              <a:rPr lang="en-US" sz="2000" dirty="0" err="1" smtClean="0"/>
              <a:t>Vergara</a:t>
            </a:r>
            <a:r>
              <a:rPr lang="en-US" sz="2000" dirty="0" smtClean="0"/>
              <a:t>, J. (2006). Comparison of bacteriostatic normal saline</a:t>
            </a:r>
          </a:p>
          <a:p>
            <a:r>
              <a:rPr lang="en-US" sz="2000" dirty="0"/>
              <a:t>	</a:t>
            </a:r>
            <a:r>
              <a:rPr lang="en-US" sz="2000" dirty="0" smtClean="0"/>
              <a:t>and </a:t>
            </a:r>
            <a:r>
              <a:rPr lang="en-US" sz="2000" dirty="0" err="1" smtClean="0"/>
              <a:t>lidocaine</a:t>
            </a:r>
            <a:r>
              <a:rPr lang="en-US" sz="2000" dirty="0" smtClean="0"/>
              <a:t> used as intradermal anesthesia for the placement</a:t>
            </a:r>
          </a:p>
          <a:p>
            <a:r>
              <a:rPr lang="en-US" sz="2000" dirty="0"/>
              <a:t>	</a:t>
            </a:r>
            <a:r>
              <a:rPr lang="en-US" sz="2000" dirty="0" smtClean="0"/>
              <a:t>of intravenous lines. </a:t>
            </a:r>
            <a:r>
              <a:rPr lang="en-US" sz="2000" i="1" dirty="0" smtClean="0"/>
              <a:t>Journal of </a:t>
            </a:r>
            <a:r>
              <a:rPr lang="en-US" sz="2000" i="1" dirty="0" err="1" smtClean="0"/>
              <a:t>PeriAnesthesia</a:t>
            </a:r>
            <a:r>
              <a:rPr lang="en-US" sz="2000" i="1" dirty="0" smtClean="0"/>
              <a:t> Nursing, 21(</a:t>
            </a:r>
            <a:r>
              <a:rPr lang="en-US" sz="2000" i="1" smtClean="0"/>
              <a:t>4)</a:t>
            </a:r>
            <a:r>
              <a:rPr lang="en-US" sz="2000" i="1"/>
              <a:t>	</a:t>
            </a:r>
            <a:r>
              <a:rPr lang="en-US" sz="2000" i="1" smtClean="0"/>
              <a:t>251</a:t>
            </a:r>
            <a:r>
              <a:rPr lang="en-US" sz="2000" i="1" dirty="0" smtClean="0"/>
              <a:t>-258.</a:t>
            </a:r>
            <a:r>
              <a:rPr lang="en-US" sz="2000" dirty="0" smtClean="0"/>
              <a:t> Retrieved from: </a:t>
            </a:r>
            <a:r>
              <a:rPr lang="en-US" sz="2000" dirty="0" err="1" smtClean="0"/>
              <a:t>EBSCOhost</a:t>
            </a:r>
            <a:r>
              <a:rPr lang="en-US" sz="2000" dirty="0" smtClean="0"/>
              <a:t>. </a:t>
            </a:r>
          </a:p>
          <a:p>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 xmlns:p14="http://schemas.microsoft.com/office/powerpoint/2010/main"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 xmlns:p14="http://schemas.microsoft.com/office/powerpoint/2010/main"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 xmlns:p14="http://schemas.microsoft.com/office/powerpoint/2010/main"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 xmlns:p14="http://schemas.microsoft.com/office/powerpoint/2010/main"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 xmlns:p14="http://schemas.microsoft.com/office/powerpoint/2010/main"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1479</TotalTime>
  <Words>5415</Words>
  <Application>Microsoft Office PowerPoint</Application>
  <PresentationFormat>On-screen Show (4:3)</PresentationFormat>
  <Paragraphs>371</Paragraphs>
  <Slides>36</Slides>
  <Notes>33</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References</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Sony Customer</cp:lastModifiedBy>
  <cp:revision>80</cp:revision>
  <dcterms:created xsi:type="dcterms:W3CDTF">2011-06-06T22:17:42Z</dcterms:created>
  <dcterms:modified xsi:type="dcterms:W3CDTF">2011-06-11T01:04:35Z</dcterms:modified>
</cp:coreProperties>
</file>