
<file path=[Content_Types].xml><?xml version="1.0" encoding="utf-8"?>
<Types xmlns="http://schemas.openxmlformats.org/package/2006/content-types">
  <Override PartName="/ppt/slideLayouts/slideLayout8.xml" ContentType="application/vnd.openxmlformats-officedocument.presentationml.slideLayout+xml"/>
  <Override PartName="/ppt/notesSlides/notesSlide2.xml" ContentType="application/vnd.openxmlformats-officedocument.presentationml.notesSlide+xml"/>
  <Override PartName="/ppt/notesSlides/notesSlide22.xml" ContentType="application/vnd.openxmlformats-officedocument.presentationml.notesSlide+xml"/>
  <Override PartName="/ppt/notesSlides/notesSlide31.xml" ContentType="application/vnd.openxmlformats-officedocument.presentationml.notesSlide+xml"/>
  <Override PartName="/ppt/notesSlides/notesSlide14.xml" ContentType="application/vnd.openxmlformats-officedocument.presentationml.notesSlide+xml"/>
  <Override PartName="/ppt/notesSlides/notesSlide28.xml" ContentType="application/vnd.openxmlformats-officedocument.presentationml.notesSlide+xml"/>
  <Override PartName="/ppt/slides/slide22.xml" ContentType="application/vnd.openxmlformats-officedocument.presentationml.slide+xml"/>
  <Override PartName="/ppt/slides/slide28.xml" ContentType="application/vnd.openxmlformats-officedocument.presentationml.slide+xml"/>
  <Override PartName="/ppt/theme/theme2.xml" ContentType="application/vnd.openxmlformats-officedocument.theme+xml"/>
  <Override PartName="/ppt/slides/slide2.xml" ContentType="application/vnd.openxmlformats-officedocument.presentationml.slide+xml"/>
  <Override PartName="/ppt/notesSlides/notesSlide11.xml" ContentType="application/vnd.openxmlformats-officedocument.presentationml.notesSlide+xml"/>
  <Override PartName="/ppt/slides/slide30.xml" ContentType="application/vnd.openxmlformats-officedocument.presentationml.slide+xml"/>
  <Override PartName="/ppt/notesSlides/notesSlide9.xml" ContentType="application/vnd.openxmlformats-officedocument.presentationml.notesSlide+xml"/>
  <Override PartName="/ppt/slides/slide35.xml" ContentType="application/vnd.openxmlformats-officedocument.presentationml.slide+xml"/>
  <Override PartName="/ppt/notesSlides/notesSlide25.xml" ContentType="application/vnd.openxmlformats-officedocument.presentationml.notesSlide+xml"/>
  <Override PartName="/ppt/notesSlides/notesSlide27.xml" ContentType="application/vnd.openxmlformats-officedocument.presentationml.notesSlide+xml"/>
  <Override PartName="/docProps/app.xml" ContentType="application/vnd.openxmlformats-officedocument.extended-properties+xml"/>
  <Override PartName="/ppt/slides/slide36.xml" ContentType="application/vnd.openxmlformats-officedocument.presentationml.slide+xml"/>
  <Override PartName="/ppt/slides/slide11.xml" ContentType="application/vnd.openxmlformats-officedocument.presentationml.slide+xml"/>
  <Override PartName="/ppt/slides/slide18.xml" ContentType="application/vnd.openxmlformats-officedocument.presentationml.slide+xml"/>
  <Override PartName="/ppt/notesSlides/notesSlide32.xml" ContentType="application/vnd.openxmlformats-officedocument.presentationml.notesSlide+xml"/>
  <Override PartName="/ppt/notesSlides/notesSlide16.xml" ContentType="application/vnd.openxmlformats-officedocument.presentationml.notesSlide+xml"/>
  <Override PartName="/ppt/notesSlides/notesSlide21.xml" ContentType="application/vnd.openxmlformats-officedocument.presentationml.notesSlide+xml"/>
  <Override PartName="/ppt/slideLayouts/slideLayout3.xml" ContentType="application/vnd.openxmlformats-officedocument.presentationml.slideLayout+xml"/>
  <Override PartName="/ppt/slides/slide21.xml" ContentType="application/vnd.openxmlformats-officedocument.presentationml.slide+xml"/>
  <Override PartName="/ppt/slideLayouts/slideLayout5.xml" ContentType="application/vnd.openxmlformats-officedocument.presentationml.slideLayout+xml"/>
  <Override PartName="/ppt/slides/slide23.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3.xml" ContentType="application/vnd.openxmlformats-officedocument.presentationml.notesSlide+xml"/>
  <Override PartName="/ppt/notesSlides/notesSlide29.xml" ContentType="application/vnd.openxmlformats-officedocument.presentationml.notesSlide+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26.xml" ContentType="application/vnd.openxmlformats-officedocument.presentationml.slide+xml"/>
  <Override PartName="/ppt/slideMasters/slideMaster1.xml" ContentType="application/vnd.openxmlformats-officedocument.presentationml.slideMaster+xml"/>
  <Override PartName="/ppt/viewProps.xml" ContentType="application/vnd.openxmlformats-officedocument.presentationml.viewProps+xml"/>
  <Override PartName="/ppt/notesSlides/notesSlide7.xml" ContentType="application/vnd.openxmlformats-officedocument.presentationml.notesSlide+xml"/>
  <Override PartName="/ppt/notesSlides/notesSlide15.xml" ContentType="application/vnd.openxmlformats-officedocument.presentationml.notesSlide+xml"/>
  <Override PartName="/ppt/slides/slide25.xml" ContentType="application/vnd.openxmlformats-officedocument.presentationml.slide+xml"/>
  <Override PartName="/ppt/notesSlides/notesSlide4.xml" ContentType="application/vnd.openxmlformats-officedocument.presentationml.notesSlide+xml"/>
  <Override PartName="/ppt/notesSlides/notesSlide19.xml" ContentType="application/vnd.openxmlformats-officedocument.presentationml.notesSlide+xml"/>
  <Override PartName="/ppt/slides/slide13.xml" ContentType="application/vnd.openxmlformats-officedocument.presentationml.slide+xml"/>
  <Override PartName="/ppt/slides/slide14.xml" ContentType="application/vnd.openxmlformats-officedocument.presentationml.slide+xml"/>
  <Override PartName="/ppt/notesSlides/notesSlide17.xml" ContentType="application/vnd.openxmlformats-officedocument.presentationml.notesSlide+xml"/>
  <Override PartName="/ppt/notesSlides/notesSlide23.xml" ContentType="application/vnd.openxmlformats-officedocument.presentationml.notesSlide+xml"/>
  <Override PartName="/ppt/slides/slide34.xml" ContentType="application/vnd.openxmlformats-officedocument.presentationml.slide+xml"/>
  <Override PartName="/ppt/notesSlides/notesSlide26.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slides/slide20.xml" ContentType="application/vnd.openxmlformats-officedocument.presentationml.slide+xml"/>
  <Override PartName="/ppt/slides/slide17.xml" ContentType="application/vnd.openxmlformats-officedocument.presentationml.slide+xml"/>
  <Override PartName="/ppt/slideLayouts/slideLayout4.xml" ContentType="application/vnd.openxmlformats-officedocument.presentationml.slideLayout+xml"/>
  <Override PartName="/ppt/notesSlides/notesSlide5.xml" ContentType="application/vnd.openxmlformats-officedocument.presentationml.notesSlide+xml"/>
  <Override PartName="/ppt/slideLayouts/slideLayout2.xml" ContentType="application/vnd.openxmlformats-officedocument.presentationml.slideLayout+xml"/>
  <Override PartName="/ppt/notesSlides/notesSlide13.xml" ContentType="application/vnd.openxmlformats-officedocument.presentationml.notesSlide+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ppt/slides/slide5.xml" ContentType="application/vnd.openxmlformats-officedocument.presentationml.slide+xml"/>
  <Override PartName="/ppt/slides/slide10.xml" ContentType="application/vnd.openxmlformats-officedocument.presentationml.slide+xml"/>
  <Override PartName="/ppt/slideLayouts/slideLayout7.xml" ContentType="application/vnd.openxmlformats-officedocument.presentationml.slideLayout+xml"/>
  <Override PartName="/ppt/slides/slide33.xml" ContentType="application/vnd.openxmlformats-officedocument.presentationml.slide+xml"/>
  <Override PartName="/ppt/presProps.xml" ContentType="application/vnd.openxmlformats-officedocument.presentationml.presProps+xml"/>
  <Default Extension="jpeg" ContentType="image/jpeg"/>
  <Override PartName="/ppt/notesSlides/notesSlide18.xml" ContentType="application/vnd.openxmlformats-officedocument.presentationml.notesSlide+xml"/>
  <Override PartName="/ppt/notesSlides/notesSlide33.xml" ContentType="application/vnd.openxmlformats-officedocument.presentationml.notesSlide+xml"/>
  <Override PartName="/ppt/slides/slide3.xml" ContentType="application/vnd.openxmlformats-officedocument.presentationml.slide+xml"/>
  <Override PartName="/ppt/slides/slide4.xml" ContentType="application/vnd.openxmlformats-officedocument.presentationml.slide+xml"/>
  <Override PartName="/ppt/slides/slide27.xml" ContentType="application/vnd.openxmlformats-officedocument.presentationml.slide+xml"/>
  <Override PartName="/ppt/slideLayouts/slideLayout11.xml" ContentType="application/vnd.openxmlformats-officedocument.presentationml.slideLayout+xml"/>
  <Override PartName="/ppt/notesSlides/notesSlide8.xml" ContentType="application/vnd.openxmlformats-officedocument.presentationml.notesSlide+xml"/>
  <Override PartName="/docProps/core.xml" ContentType="application/vnd.openxmlformats-package.core-properties+xml"/>
  <Override PartName="/ppt/slides/slide8.xml" ContentType="application/vnd.openxmlformats-officedocument.presentationml.slide+xml"/>
  <Override PartName="/ppt/slides/slide31.xml" ContentType="application/vnd.openxmlformats-officedocument.presentationml.slide+xml"/>
  <Override PartName="/ppt/slides/slide15.xml" ContentType="application/vnd.openxmlformats-officedocument.presentationml.slide+xml"/>
  <Default Extension="bin" ContentType="application/vnd.openxmlformats-officedocument.presentationml.printerSettings"/>
  <Override PartName="/ppt/notesSlides/notesSlide10.xml" ContentType="application/vnd.openxmlformats-officedocument.presentationml.notesSlide+xml"/>
  <Default Extension="rels" ContentType="application/vnd.openxmlformats-package.relationships+xml"/>
  <Override PartName="/ppt/slides/slide9.xml" ContentType="application/vnd.openxmlformats-officedocument.presentationml.slide+xml"/>
  <Override PartName="/ppt/notesSlides/notesSlide24.xml" ContentType="application/vnd.openxmlformats-officedocument.presentationml.notesSlide+xml"/>
  <Override PartName="/ppt/slides/slide24.xml" ContentType="application/vnd.openxmlformats-officedocument.presentationml.slide+xml"/>
  <Override PartName="/ppt/slides/slide32.xml" ContentType="application/vnd.openxmlformats-officedocument.presentationml.slide+xml"/>
  <Override PartName="/ppt/notesSlides/notesSlide30.xml" ContentType="application/vnd.openxmlformats-officedocument.presentationml.notesSlide+xml"/>
  <Override PartName="/ppt/slides/slide6.xml" ContentType="application/vnd.openxmlformats-officedocument.presentationml.slide+xml"/>
  <Override PartName="/ppt/slides/slide16.xml" ContentType="application/vnd.openxmlformats-officedocument.presentationml.slide+xml"/>
  <Override PartName="/ppt/notesSlides/notesSlide20.xml" ContentType="application/vnd.openxmlformats-officedocument.presentationml.notesSlide+xml"/>
  <Override PartName="/ppt/slides/slide19.xml" ContentType="application/vnd.openxmlformats-officedocument.presentationml.slide+xml"/>
  <Override PartName="/ppt/slides/slide12.xml" ContentType="application/vnd.openxmlformats-officedocument.presentationml.slide+xml"/>
  <Override PartName="/ppt/slides/slide29.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60" r:id="rId1"/>
  </p:sldMasterIdLst>
  <p:notesMasterIdLst>
    <p:notesMasterId r:id="rId38"/>
  </p:notesMasterIdLst>
  <p:sldIdLst>
    <p:sldId id="256" r:id="rId2"/>
    <p:sldId id="257" r:id="rId3"/>
    <p:sldId id="266" r:id="rId4"/>
    <p:sldId id="267" r:id="rId5"/>
    <p:sldId id="258" r:id="rId6"/>
    <p:sldId id="259" r:id="rId7"/>
    <p:sldId id="261" r:id="rId8"/>
    <p:sldId id="262" r:id="rId9"/>
    <p:sldId id="263" r:id="rId10"/>
    <p:sldId id="265" r:id="rId11"/>
    <p:sldId id="264" r:id="rId12"/>
    <p:sldId id="268" r:id="rId13"/>
    <p:sldId id="269" r:id="rId14"/>
    <p:sldId id="270" r:id="rId15"/>
    <p:sldId id="271" r:id="rId16"/>
    <p:sldId id="272" r:id="rId17"/>
    <p:sldId id="273" r:id="rId18"/>
    <p:sldId id="274" r:id="rId19"/>
    <p:sldId id="276" r:id="rId20"/>
    <p:sldId id="277" r:id="rId21"/>
    <p:sldId id="278" r:id="rId22"/>
    <p:sldId id="279" r:id="rId23"/>
    <p:sldId id="298" r:id="rId24"/>
    <p:sldId id="282" r:id="rId25"/>
    <p:sldId id="284" r:id="rId26"/>
    <p:sldId id="285" r:id="rId27"/>
    <p:sldId id="286" r:id="rId28"/>
    <p:sldId id="287" r:id="rId29"/>
    <p:sldId id="290" r:id="rId30"/>
    <p:sldId id="291" r:id="rId31"/>
    <p:sldId id="293" r:id="rId32"/>
    <p:sldId id="295" r:id="rId33"/>
    <p:sldId id="296" r:id="rId34"/>
    <p:sldId id="299" r:id="rId35"/>
    <p:sldId id="275" r:id="rId36"/>
    <p:sldId id="297" r:id="rId3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extLst>
    <p:ext uri="{E76CE94A-603C-4142-B9EB-6D1370010A27}">
      <p14:discardImageEditData xmlns:mc="http://schemas.openxmlformats.org/markup-compatibility/2006" xmlns:mv="urn:schemas-microsoft-com:mac:vml" xmlns="" xmlns:p14="http://schemas.microsoft.com/office/powerpoint/2010/main" xmlns:p="http://schemas.openxmlformats.org/presentationml/2006/main" xmlns:r="http://schemas.openxmlformats.org/officeDocument/2006/relationships" xmlns:a="http://schemas.openxmlformats.org/drawingml/2006/main" val="0"/>
    </p:ext>
    <p:ext uri="{D31A062A-798A-4329-ABDD-BBA856620510}">
      <p14:defaultImageDpi xmlns:mc="http://schemas.openxmlformats.org/markup-compatibility/2006" xmlns:mv="urn:schemas-microsoft-com:mac:vml" xmlns="" xmlns:p14="http://schemas.microsoft.com/office/powerpoint/2010/main" xmlns:p="http://schemas.openxmlformats.org/presentationml/2006/main" xmlns:r="http://schemas.openxmlformats.org/officeDocument/2006/relationships" xmlns:a="http://schemas.openxmlformats.org/drawingml/2006/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showOutlineIcons="0">
    <p:restoredLeft sz="25746" autoAdjust="0"/>
    <p:restoredTop sz="67939" autoAdjust="0"/>
  </p:normalViewPr>
  <p:slideViewPr>
    <p:cSldViewPr snapToGrid="0" snapToObjects="1">
      <p:cViewPr varScale="1">
        <p:scale>
          <a:sx n="68" d="100"/>
          <a:sy n="68" d="100"/>
        </p:scale>
        <p:origin x="-1080"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5" Type="http://schemas.openxmlformats.org/officeDocument/2006/relationships/slide" Target="slides/slide34.xml"/><Relationship Id="rId31" Type="http://schemas.openxmlformats.org/officeDocument/2006/relationships/slide" Target="slides/slide30.xml"/><Relationship Id="rId34" Type="http://schemas.openxmlformats.org/officeDocument/2006/relationships/slide" Target="slides/slide33.xml"/><Relationship Id="rId39" Type="http://schemas.openxmlformats.org/officeDocument/2006/relationships/printerSettings" Target="printerSettings/printerSettings1.bin"/><Relationship Id="rId40" Type="http://schemas.openxmlformats.org/officeDocument/2006/relationships/presProps" Target="presProps.xml"/><Relationship Id="rId7" Type="http://schemas.openxmlformats.org/officeDocument/2006/relationships/slide" Target="slides/slide6.xml"/><Relationship Id="rId36" Type="http://schemas.openxmlformats.org/officeDocument/2006/relationships/slide" Target="slides/slide35.xml"/><Relationship Id="rId43" Type="http://schemas.openxmlformats.org/officeDocument/2006/relationships/tableStyles" Target="tableStyles.xml"/><Relationship Id="rId1" Type="http://schemas.openxmlformats.org/officeDocument/2006/relationships/slideMaster" Target="slideMasters/slideMaster1.xml"/><Relationship Id="rId24" Type="http://schemas.openxmlformats.org/officeDocument/2006/relationships/slide" Target="slides/slide23.xml"/><Relationship Id="rId25" Type="http://schemas.openxmlformats.org/officeDocument/2006/relationships/slide" Target="slides/slide24.xml"/><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32" Type="http://schemas.openxmlformats.org/officeDocument/2006/relationships/slide" Target="slides/slide31.xml"/><Relationship Id="rId37" Type="http://schemas.openxmlformats.org/officeDocument/2006/relationships/slide" Target="slides/slide36.xml"/><Relationship Id="rId12" Type="http://schemas.openxmlformats.org/officeDocument/2006/relationships/slide" Target="slides/slide11.xml"/><Relationship Id="rId17" Type="http://schemas.openxmlformats.org/officeDocument/2006/relationships/slide" Target="slides/slide16.xml"/><Relationship Id="rId9" Type="http://schemas.openxmlformats.org/officeDocument/2006/relationships/slide" Target="slides/slide8.xml"/><Relationship Id="rId18" Type="http://schemas.openxmlformats.org/officeDocument/2006/relationships/slide" Target="slides/slide17.xml"/><Relationship Id="rId3" Type="http://schemas.openxmlformats.org/officeDocument/2006/relationships/slide" Target="slides/slide2.xml"/><Relationship Id="rId27" Type="http://schemas.openxmlformats.org/officeDocument/2006/relationships/slide" Target="slides/slide26.xml"/><Relationship Id="rId14" Type="http://schemas.openxmlformats.org/officeDocument/2006/relationships/slide" Target="slides/slide13.xml"/><Relationship Id="rId23" Type="http://schemas.openxmlformats.org/officeDocument/2006/relationships/slide" Target="slides/slide22.xml"/><Relationship Id="rId4" Type="http://schemas.openxmlformats.org/officeDocument/2006/relationships/slide" Target="slides/slide3.xml"/><Relationship Id="rId28" Type="http://schemas.openxmlformats.org/officeDocument/2006/relationships/slide" Target="slides/slide27.xml"/><Relationship Id="rId26" Type="http://schemas.openxmlformats.org/officeDocument/2006/relationships/slide" Target="slides/slide25.xml"/><Relationship Id="rId30" Type="http://schemas.openxmlformats.org/officeDocument/2006/relationships/slide" Target="slides/slide29.xml"/><Relationship Id="rId11" Type="http://schemas.openxmlformats.org/officeDocument/2006/relationships/slide" Target="slides/slide10.xml"/><Relationship Id="rId42" Type="http://schemas.openxmlformats.org/officeDocument/2006/relationships/theme" Target="theme/theme1.xml"/><Relationship Id="rId29" Type="http://schemas.openxmlformats.org/officeDocument/2006/relationships/slide" Target="slides/slide28.xml"/><Relationship Id="rId6" Type="http://schemas.openxmlformats.org/officeDocument/2006/relationships/slide" Target="slides/slide5.xml"/><Relationship Id="rId16" Type="http://schemas.openxmlformats.org/officeDocument/2006/relationships/slide" Target="slides/slide15.xml"/><Relationship Id="rId33" Type="http://schemas.openxmlformats.org/officeDocument/2006/relationships/slide" Target="slides/slide32.xml"/><Relationship Id="rId4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19" Type="http://schemas.openxmlformats.org/officeDocument/2006/relationships/slide" Target="slides/slide18.xml"/><Relationship Id="rId38" Type="http://schemas.openxmlformats.org/officeDocument/2006/relationships/notesMaster" Target="notesMasters/notesMaster1.xml"/><Relationship Id="rId20" Type="http://schemas.openxmlformats.org/officeDocument/2006/relationships/slide" Target="slides/slide19.xml"/><Relationship Id="rId22" Type="http://schemas.openxmlformats.org/officeDocument/2006/relationships/slide" Target="slides/slide21.xml"/><Relationship Id="rId21" Type="http://schemas.openxmlformats.org/officeDocument/2006/relationships/slide" Target="slides/slide20.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4BBE60-3C8E-F342-8587-3651BC675071}" type="datetimeFigureOut">
              <a:rPr lang="en-US" smtClean="0"/>
              <a:pPr/>
              <a:t>6/10/11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F909AE-4B74-6E49-A68E-A6D04BF5A1BC}" type="slidenum">
              <a:rPr lang="en-US" smtClean="0"/>
              <a:pPr/>
              <a:t>‹#›</a:t>
            </a:fld>
            <a:endParaRPr lang="en-US" dirty="0"/>
          </a:p>
        </p:txBody>
      </p:sp>
    </p:spTree>
    <p:extLst>
      <p:ext uri="{BB962C8B-B14F-4D97-AF65-F5344CB8AC3E}">
        <p14:creationId xmlns:mc="http://schemas.openxmlformats.org/markup-compatibility/2006" xmlns:mv="urn:schemas-microsoft-com:mac:vml" xmlns="" xmlns:p14="http://schemas.microsoft.com/office/powerpoint/2010/main" xmlns:p="http://schemas.openxmlformats.org/presentationml/2006/main" xmlns:r="http://schemas.openxmlformats.org/officeDocument/2006/relationships" xmlns:a="http://schemas.openxmlformats.org/drawingml/2006/main" val="337671056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a:t>
            </a:fld>
            <a:endParaRPr lang="en-US" dirty="0"/>
          </a:p>
        </p:txBody>
      </p:sp>
    </p:spTree>
    <p:extLst>
      <p:ext uri="{BB962C8B-B14F-4D97-AF65-F5344CB8AC3E}">
        <p14:creationId xmlns:mc="http://schemas.openxmlformats.org/markup-compatibility/2006" xmlns:mv="urn:schemas-microsoft-com:mac:vml" xmlns="" xmlns:p14="http://schemas.microsoft.com/office/powerpoint/2010/main" xmlns:p="http://schemas.openxmlformats.org/presentationml/2006/main" xmlns:r="http://schemas.openxmlformats.org/officeDocument/2006/relationships" xmlns:a="http://schemas.openxmlformats.org/drawingml/2006/main" val="1079221671"/>
      </p:ext>
    </p:extLst>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the first course, 75 of the 123 nurses completed the survey; of them, 51 indicated their permission to share</a:t>
            </a:r>
            <a:r>
              <a:rPr lang="en-US" baseline="0" dirty="0" smtClean="0"/>
              <a:t> their narratives.  As the second course, 75 of the 149 participants completed the survey; of them, 57 provided consent for their narratives to used” (</a:t>
            </a:r>
            <a:r>
              <a:rPr lang="en-US" sz="1200" dirty="0" smtClean="0"/>
              <a:t>Ferrell, B. 2006, p. 925).</a:t>
            </a:r>
            <a:r>
              <a:rPr lang="en-US" sz="1200" baseline="0" dirty="0" smtClean="0"/>
              <a:t>  A</a:t>
            </a:r>
            <a:r>
              <a:rPr lang="en-US" baseline="0" dirty="0" smtClean="0"/>
              <a:t> total of 108 nurse narratives were included in the analysis</a:t>
            </a:r>
            <a:r>
              <a:rPr lang="en-US" sz="1200" dirty="0" smtClean="0"/>
              <a:t>.  The narratives averaged</a:t>
            </a:r>
            <a:r>
              <a:rPr lang="en-US" sz="1200" baseline="0" dirty="0" smtClean="0"/>
              <a:t> about a page typed single space.  The first groups questions consisted of: “Please describe a distressing clinical experience you have as a nurse when witnessed care that you would describe as futile.  How do you believe this experience affected you as a nurse” </a:t>
            </a:r>
            <a:r>
              <a:rPr lang="en-US" baseline="0" dirty="0" smtClean="0"/>
              <a:t>(</a:t>
            </a:r>
            <a:r>
              <a:rPr lang="en-US" sz="1200" dirty="0" smtClean="0"/>
              <a:t>Ferrell, B. 2006, p. 925)?</a:t>
            </a:r>
            <a:r>
              <a:rPr lang="en-US" sz="1200" baseline="0" dirty="0" smtClean="0"/>
              <a:t>  Second groups questions: “Please describe a distressing clinical experience you have had as a nurse when you witnessed care that you would describe as futile.  How do you think this experience affected you as a nurse?  How do these experiences affect the profession of nursing? Were there spiritual/religious factors influencing this clinical situation or your response to it” </a:t>
            </a:r>
            <a:r>
              <a:rPr lang="en-US" baseline="0" dirty="0" smtClean="0"/>
              <a:t>(</a:t>
            </a:r>
            <a:r>
              <a:rPr lang="en-US" sz="1200" dirty="0" smtClean="0"/>
              <a:t>Ferrell, B. 2006, p. 925)?</a:t>
            </a:r>
            <a:r>
              <a:rPr lang="en-US" sz="1200" baseline="0" dirty="0" smtClean="0"/>
              <a:t>  The narratives were “excellent, depictions of instances of moral distress and theological elements that were not cited frequently” </a:t>
            </a:r>
            <a:r>
              <a:rPr lang="en-US" baseline="0" dirty="0" smtClean="0"/>
              <a:t>(</a:t>
            </a:r>
            <a:r>
              <a:rPr lang="en-US" sz="1200" dirty="0" smtClean="0"/>
              <a:t>Ferrell, B. 2006, p. 925).</a:t>
            </a:r>
            <a:endParaRPr lang="en-US" sz="1200" baseline="0"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11</a:t>
            </a:fld>
            <a:endParaRPr lang="en-US" dirty="0"/>
          </a:p>
        </p:txBody>
      </p:sp>
    </p:spTree>
    <p:extLst>
      <p:ext uri="{BB962C8B-B14F-4D97-AF65-F5344CB8AC3E}">
        <p14:creationId xmlns:mc="http://schemas.openxmlformats.org/markup-compatibility/2006" xmlns:mv="urn:schemas-microsoft-com:mac:vml" xmlns="" xmlns:p14="http://schemas.microsoft.com/office/powerpoint/2010/main" xmlns:p="http://schemas.openxmlformats.org/presentationml/2006/main" xmlns:r="http://schemas.openxmlformats.org/officeDocument/2006/relationships" xmlns:a="http://schemas.openxmlformats.org/drawingml/2006/main" val="2547264430"/>
      </p:ext>
    </p:extLst>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13</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15</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16</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17</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18</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According to Burns and Grove (2009) a secondary source summarizes or quotes content from primary sources and the authors are paraphrasing the work. This is relevant to nursing practice because using secondary sources may or may not be available to use. Knowing how to find and use primary sources may help when nurses need direct evidence for their patients.</a:t>
            </a:r>
            <a:r>
              <a:rPr lang="en-US" sz="1200" kern="1200" baseline="0" dirty="0" smtClean="0">
                <a:solidFill>
                  <a:schemeClr val="tx1"/>
                </a:solidFill>
                <a:latin typeface="+mn-lt"/>
                <a:ea typeface="+mn-ea"/>
                <a:cs typeface="+mn-cs"/>
              </a:rPr>
              <a:t>  </a:t>
            </a:r>
            <a:r>
              <a:rPr lang="en-US" dirty="0" smtClean="0"/>
              <a:t>In “Understanding the Moral Distress of Nurses Witnessing Medically</a:t>
            </a:r>
            <a:r>
              <a:rPr lang="en-US" baseline="0" dirty="0" smtClean="0"/>
              <a:t> Futile Care,” the three most relevant secondary sources are by Callahan, Daly, and Ahrens.  Callahan (2003) discusses how advances in medical technology have occurred. “Science and medicine have developed unimaginable treatments” (</a:t>
            </a:r>
            <a:r>
              <a:rPr lang="en-US" baseline="0" dirty="0" err="1" smtClean="0"/>
              <a:t>p</a:t>
            </a:r>
            <a:r>
              <a:rPr lang="en-US" baseline="0" dirty="0" smtClean="0"/>
              <a:t>. 923).  He wrote the balance and the aim of preserving life and making a peaceful death possible is what is important to the patient and the nurse should know this.  “Discourse in the field of ethics has begun to recognize that participation in medically futile efforts undermines the core of nursing practice and creates moral distress that is destructive to individual nurses and to the profession (Daly, 1994, </a:t>
            </a:r>
            <a:r>
              <a:rPr lang="en-US" baseline="0" dirty="0" err="1" smtClean="0"/>
              <a:t>p</a:t>
            </a:r>
            <a:r>
              <a:rPr lang="en-US" baseline="0" dirty="0" smtClean="0"/>
              <a:t>. 922).”  Daly (1994) also wrote decisions regarding life-sustaining treatment, requiring considerable thought by healthcare providers before approaching families to make decisions.  Which is important for nurses to take into consideration because knowing what to say and how to say it can come across to the family that the nurse is knowledgeable about the disease, condition, or surgery and can put the family at ease.  Legal implications is addressed by Ahrens, Yancey, &amp; </a:t>
            </a:r>
            <a:r>
              <a:rPr lang="en-US" baseline="0" dirty="0" err="1" smtClean="0"/>
              <a:t>Kollef</a:t>
            </a:r>
            <a:r>
              <a:rPr lang="en-US" baseline="0" dirty="0" smtClean="0"/>
              <a:t> (2003); states that therapy is introduced, such as placing a patient on a ventilator and then discontinuing the therapy becomes complex with legal implications.  Ahrens et al. (2003) reported results of a study of 43 patients and RN focused on facilitating family communication as compared to 108 patients receiving usual care.  He discovered that “patients in communication intervention groups had shorter ICU stays, shorter hospital stays, and lower costs” (</a:t>
            </a:r>
            <a:r>
              <a:rPr lang="en-US" baseline="0" dirty="0" err="1" smtClean="0"/>
              <a:t>p</a:t>
            </a:r>
            <a:r>
              <a:rPr lang="en-US" baseline="0" dirty="0" smtClean="0"/>
              <a:t>. 924).  These sources are relevant to the article and are relevant to nurses because they show that patients who receive effective communication while their in the hospital may have shorter stays, which result in less money for the hospital, and more room for other incoming patients. </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51F605F0-074C-8F4E-BB29-63013D8DB204}" type="slidenum">
              <a:rPr lang="en-US" smtClean="0"/>
              <a:pPr/>
              <a:t>19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This article uses secondary analysis to support this research; which involves studying data collected in another study (Burns and Grove, 2009).</a:t>
            </a:r>
            <a:r>
              <a:rPr lang="en-US" sz="1200" kern="1200" baseline="0" dirty="0" smtClean="0">
                <a:solidFill>
                  <a:schemeClr val="tx1"/>
                </a:solidFill>
                <a:latin typeface="+mn-lt"/>
                <a:ea typeface="+mn-ea"/>
                <a:cs typeface="+mn-cs"/>
              </a:rPr>
              <a:t>  The three most relevant sources used in the article were </a:t>
            </a:r>
            <a:r>
              <a:rPr lang="en-US" sz="1200" kern="1200" baseline="0" dirty="0" err="1" smtClean="0">
                <a:solidFill>
                  <a:schemeClr val="tx1"/>
                </a:solidFill>
                <a:latin typeface="+mn-lt"/>
                <a:ea typeface="+mn-ea"/>
                <a:cs typeface="+mn-cs"/>
              </a:rPr>
              <a:t>Minogue</a:t>
            </a:r>
            <a:r>
              <a:rPr lang="en-US" sz="1200" kern="1200" baseline="0" dirty="0" smtClean="0">
                <a:solidFill>
                  <a:schemeClr val="tx1"/>
                </a:solidFill>
                <a:latin typeface="+mn-lt"/>
                <a:ea typeface="+mn-ea"/>
                <a:cs typeface="+mn-cs"/>
              </a:rPr>
              <a:t>, McNeil, and Brown.  According to </a:t>
            </a:r>
            <a:r>
              <a:rPr lang="en-US" sz="1200" kern="1200" baseline="0" dirty="0" err="1" smtClean="0">
                <a:solidFill>
                  <a:schemeClr val="tx1"/>
                </a:solidFill>
                <a:latin typeface="+mn-lt"/>
                <a:ea typeface="+mn-ea"/>
                <a:cs typeface="+mn-cs"/>
              </a:rPr>
              <a:t>Minogue</a:t>
            </a:r>
            <a:r>
              <a:rPr lang="en-US" sz="1200" kern="1200" baseline="0" dirty="0" smtClean="0">
                <a:solidFill>
                  <a:schemeClr val="tx1"/>
                </a:solidFill>
                <a:latin typeface="+mn-lt"/>
                <a:ea typeface="+mn-ea"/>
                <a:cs typeface="+mn-cs"/>
              </a:rPr>
              <a:t>, Sun, and </a:t>
            </a:r>
            <a:r>
              <a:rPr lang="en-US" sz="1200" kern="1200" baseline="0" dirty="0" err="1" smtClean="0">
                <a:solidFill>
                  <a:schemeClr val="tx1"/>
                </a:solidFill>
                <a:latin typeface="+mn-lt"/>
                <a:ea typeface="+mn-ea"/>
                <a:cs typeface="+mn-cs"/>
              </a:rPr>
              <a:t>Vaghadia</a:t>
            </a:r>
            <a:r>
              <a:rPr lang="en-US" sz="1200" kern="1200" baseline="0" dirty="0" smtClean="0">
                <a:solidFill>
                  <a:schemeClr val="tx1"/>
                </a:solidFill>
                <a:latin typeface="+mn-lt"/>
                <a:ea typeface="+mn-ea"/>
                <a:cs typeface="+mn-cs"/>
              </a:rPr>
              <a:t> (2003) they compared BNS and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on pain experienced during </a:t>
            </a:r>
            <a:r>
              <a:rPr lang="en-US" sz="1200" kern="1200" baseline="0" dirty="0" err="1" smtClean="0">
                <a:solidFill>
                  <a:schemeClr val="tx1"/>
                </a:solidFill>
                <a:latin typeface="+mn-lt"/>
                <a:ea typeface="+mn-ea"/>
                <a:cs typeface="+mn-cs"/>
              </a:rPr>
              <a:t>propofol</a:t>
            </a:r>
            <a:r>
              <a:rPr lang="en-US" sz="1200" kern="1200" baseline="0" dirty="0" smtClean="0">
                <a:solidFill>
                  <a:schemeClr val="tx1"/>
                </a:solidFill>
                <a:latin typeface="+mn-lt"/>
                <a:ea typeface="+mn-ea"/>
                <a:cs typeface="+mn-cs"/>
              </a:rPr>
              <a:t> injection.  They conducted that BNS was effective and inexpensive to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in decreasing pain associated with the IV administration of </a:t>
            </a:r>
            <a:r>
              <a:rPr lang="en-US" sz="1200" kern="1200" baseline="0" dirty="0" err="1" smtClean="0">
                <a:solidFill>
                  <a:schemeClr val="tx1"/>
                </a:solidFill>
                <a:latin typeface="+mn-lt"/>
                <a:ea typeface="+mn-ea"/>
                <a:cs typeface="+mn-cs"/>
              </a:rPr>
              <a:t>propofol</a:t>
            </a:r>
            <a:r>
              <a:rPr lang="en-US" sz="1200" kern="1200" baseline="0" dirty="0" smtClean="0">
                <a:solidFill>
                  <a:schemeClr val="tx1"/>
                </a:solidFill>
                <a:latin typeface="+mn-lt"/>
                <a:ea typeface="+mn-ea"/>
                <a:cs typeface="+mn-cs"/>
              </a:rPr>
              <a:t>.  This source is effective for nursing research because this can help nurses know what is less painful for their patients.  McNeil (1998) discusses how comparing anesthetic effects of 0.9% </a:t>
            </a:r>
            <a:r>
              <a:rPr lang="en-US" sz="1200" kern="1200" baseline="0" dirty="0" err="1" smtClean="0">
                <a:solidFill>
                  <a:schemeClr val="tx1"/>
                </a:solidFill>
                <a:latin typeface="+mn-lt"/>
                <a:ea typeface="+mn-ea"/>
                <a:cs typeface="+mn-cs"/>
              </a:rPr>
              <a:t>bacteriostatic</a:t>
            </a:r>
            <a:r>
              <a:rPr lang="en-US" sz="1200" kern="1200" baseline="0" dirty="0" smtClean="0">
                <a:solidFill>
                  <a:schemeClr val="tx1"/>
                </a:solidFill>
                <a:latin typeface="+mn-lt"/>
                <a:ea typeface="+mn-ea"/>
                <a:cs typeface="+mn-cs"/>
              </a:rPr>
              <a:t> sodium chloride with 1%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HCL in obtaining IV access.  This was a study of 40 </a:t>
            </a:r>
            <a:r>
              <a:rPr lang="en-US" sz="1200" kern="1200" baseline="0" dirty="0" err="1" smtClean="0">
                <a:solidFill>
                  <a:schemeClr val="tx1"/>
                </a:solidFill>
                <a:latin typeface="+mn-lt"/>
                <a:ea typeface="+mn-ea"/>
                <a:cs typeface="+mn-cs"/>
              </a:rPr>
              <a:t>presurgical</a:t>
            </a:r>
            <a:r>
              <a:rPr lang="en-US" sz="1200" kern="1200" baseline="0" dirty="0" smtClean="0">
                <a:solidFill>
                  <a:schemeClr val="tx1"/>
                </a:solidFill>
                <a:latin typeface="+mn-lt"/>
                <a:ea typeface="+mn-ea"/>
                <a:cs typeface="+mn-cs"/>
              </a:rPr>
              <a:t> adult patients who consented to have two large IV catheters placed; one was pretreated with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and the other with BNS (McNeil, 1998).  The </a:t>
            </a:r>
            <a:r>
              <a:rPr lang="en-US" sz="1200" kern="1200" baseline="0" dirty="0" err="1" smtClean="0">
                <a:solidFill>
                  <a:schemeClr val="tx1"/>
                </a:solidFill>
                <a:latin typeface="+mn-lt"/>
                <a:ea typeface="+mn-ea"/>
                <a:cs typeface="+mn-cs"/>
              </a:rPr>
              <a:t>cannulation</a:t>
            </a:r>
            <a:r>
              <a:rPr lang="en-US" sz="1200" kern="1200" baseline="0" dirty="0" smtClean="0">
                <a:solidFill>
                  <a:schemeClr val="tx1"/>
                </a:solidFill>
                <a:latin typeface="+mn-lt"/>
                <a:ea typeface="+mn-ea"/>
                <a:cs typeface="+mn-cs"/>
              </a:rPr>
              <a:t> had to be the same for both extremities and access had to be achieved on the first attempt (McNeil, 1998).  The findings showed no significant differences in the perceived pain of IV </a:t>
            </a:r>
            <a:r>
              <a:rPr lang="en-US" sz="1200" kern="1200" baseline="0" dirty="0" err="1" smtClean="0">
                <a:solidFill>
                  <a:schemeClr val="tx1"/>
                </a:solidFill>
                <a:latin typeface="+mn-lt"/>
                <a:ea typeface="+mn-ea"/>
                <a:cs typeface="+mn-cs"/>
              </a:rPr>
              <a:t>cannulation</a:t>
            </a:r>
            <a:r>
              <a:rPr lang="en-US" sz="1200" kern="1200" baseline="0" dirty="0" smtClean="0">
                <a:solidFill>
                  <a:schemeClr val="tx1"/>
                </a:solidFill>
                <a:latin typeface="+mn-lt"/>
                <a:ea typeface="+mn-ea"/>
                <a:cs typeface="+mn-cs"/>
              </a:rPr>
              <a:t> pretreated with either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or BNS (McNeil, 1998).  “Therefore, 0.9% sodium chloride containing benzyl alcohol was found to be as effective as 1%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hydrochloride in providing local anesthesia for IV </a:t>
            </a:r>
            <a:r>
              <a:rPr lang="en-US" sz="1200" kern="1200" baseline="0" dirty="0" err="1" smtClean="0">
                <a:solidFill>
                  <a:schemeClr val="tx1"/>
                </a:solidFill>
                <a:latin typeface="+mn-lt"/>
                <a:ea typeface="+mn-ea"/>
                <a:cs typeface="+mn-cs"/>
              </a:rPr>
              <a:t>cannulation</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p</a:t>
            </a:r>
            <a:r>
              <a:rPr lang="en-US" sz="1200" kern="1200" baseline="0" dirty="0" smtClean="0">
                <a:solidFill>
                  <a:schemeClr val="tx1"/>
                </a:solidFill>
                <a:latin typeface="+mn-lt"/>
                <a:ea typeface="+mn-ea"/>
                <a:cs typeface="+mn-cs"/>
              </a:rPr>
              <a:t>. 253).  Brown (2002) studied registered nurses (RNs) and their choices regarding the use of </a:t>
            </a:r>
            <a:r>
              <a:rPr lang="en-US" sz="1200" kern="1200" baseline="0" dirty="0" err="1" smtClean="0">
                <a:solidFill>
                  <a:schemeClr val="tx1"/>
                </a:solidFill>
                <a:latin typeface="+mn-lt"/>
                <a:ea typeface="+mn-ea"/>
                <a:cs typeface="+mn-cs"/>
              </a:rPr>
              <a:t>intradermal</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for IV insertion and the challenge of changing practice.  “She concluded that the reasons for not using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were: perception that it made the procedure more difficult, acknowledgement that it wasn’t part of their routine, or they didn’t think to use it” (</a:t>
            </a:r>
            <a:r>
              <a:rPr lang="en-US" sz="1200" kern="1200" baseline="0" dirty="0" err="1" smtClean="0">
                <a:solidFill>
                  <a:schemeClr val="tx1"/>
                </a:solidFill>
                <a:latin typeface="+mn-lt"/>
                <a:ea typeface="+mn-ea"/>
                <a:cs typeface="+mn-cs"/>
              </a:rPr>
              <a:t>p</a:t>
            </a:r>
            <a:r>
              <a:rPr lang="en-US" sz="1200" kern="1200" baseline="0" dirty="0" smtClean="0">
                <a:solidFill>
                  <a:schemeClr val="tx1"/>
                </a:solidFill>
                <a:latin typeface="+mn-lt"/>
                <a:ea typeface="+mn-ea"/>
                <a:cs typeface="+mn-cs"/>
              </a:rPr>
              <a:t>. 254).  The RNs who used the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and the RNs who didn’t stated poor staff knowledge and skill contributed to lack of use of </a:t>
            </a:r>
            <a:r>
              <a:rPr lang="en-US" sz="1200" kern="1200" baseline="0" dirty="0" err="1" smtClean="0">
                <a:solidFill>
                  <a:schemeClr val="tx1"/>
                </a:solidFill>
                <a:latin typeface="+mn-lt"/>
                <a:ea typeface="+mn-ea"/>
                <a:cs typeface="+mn-cs"/>
              </a:rPr>
              <a:t>intradermal</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(Brown, 2002).  Patients want the best care with the least amount of pain and cost.  Nurses must provide quality care to their patients and offer education to them when they are unsure about information (</a:t>
            </a:r>
            <a:r>
              <a:rPr lang="en-US" sz="1200" kern="1200" baseline="0" dirty="0" err="1"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2006).  These sources are relevant and current to the nursing profession because they are comparing </a:t>
            </a:r>
            <a:r>
              <a:rPr lang="en-US" sz="1200" kern="1200" baseline="0" dirty="0" err="1" smtClean="0">
                <a:solidFill>
                  <a:schemeClr val="tx1"/>
                </a:solidFill>
                <a:latin typeface="+mn-lt"/>
                <a:ea typeface="+mn-ea"/>
                <a:cs typeface="+mn-cs"/>
              </a:rPr>
              <a:t>bacteriostatic</a:t>
            </a:r>
            <a:r>
              <a:rPr lang="en-US" sz="1200" kern="1200" baseline="0" dirty="0" smtClean="0">
                <a:solidFill>
                  <a:schemeClr val="tx1"/>
                </a:solidFill>
                <a:latin typeface="+mn-lt"/>
                <a:ea typeface="+mn-ea"/>
                <a:cs typeface="+mn-cs"/>
              </a:rPr>
              <a:t> normal saline and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to see what is least painful and inexpensive. </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51F605F0-074C-8F4E-BB29-63013D8DB204}"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None/>
            </a:pPr>
            <a:r>
              <a:rPr lang="en-US" sz="1200" b="1" dirty="0" smtClean="0"/>
              <a:t>Discuss the research questions being addressed in each article and why each study was done.</a:t>
            </a:r>
          </a:p>
          <a:p>
            <a:pPr marL="0" indent="0">
              <a:buNone/>
            </a:pPr>
            <a:endParaRPr lang="en-US" sz="1200" b="1" dirty="0" smtClean="0"/>
          </a:p>
          <a:p>
            <a:pPr marL="0" indent="0">
              <a:buNone/>
            </a:pPr>
            <a:r>
              <a:rPr lang="en-US" sz="1200" b="0" dirty="0" smtClean="0"/>
              <a:t>According</a:t>
            </a:r>
            <a:r>
              <a:rPr lang="en-US" sz="1200" b="0" baseline="0" dirty="0" smtClean="0"/>
              <a:t> to </a:t>
            </a:r>
            <a:r>
              <a:rPr lang="en-US" sz="1200" b="0" baseline="0" dirty="0" err="1" smtClean="0"/>
              <a:t>Windle</a:t>
            </a:r>
            <a:r>
              <a:rPr lang="en-US" sz="1200" b="0" baseline="0" dirty="0" smtClean="0"/>
              <a:t>, et el. (2006),  “The purpose of this study was to determine whether a difference existed in pain with </a:t>
            </a:r>
            <a:r>
              <a:rPr lang="en-US" sz="1200" b="0" baseline="0" dirty="0" err="1" smtClean="0"/>
              <a:t>intradermal</a:t>
            </a:r>
            <a:r>
              <a:rPr lang="en-US" sz="1200" b="0" baseline="0" dirty="0" smtClean="0"/>
              <a:t> injection and pain with </a:t>
            </a:r>
            <a:r>
              <a:rPr lang="en-US" sz="1200" b="0" baseline="0" dirty="0" err="1" smtClean="0"/>
              <a:t>venipuncture</a:t>
            </a:r>
            <a:r>
              <a:rPr lang="en-US" sz="1200" b="0" baseline="0" dirty="0" smtClean="0"/>
              <a:t> when </a:t>
            </a:r>
            <a:r>
              <a:rPr lang="en-US" sz="1200" b="0" baseline="0" dirty="0" err="1" smtClean="0"/>
              <a:t>intradermal</a:t>
            </a:r>
            <a:r>
              <a:rPr lang="en-US" sz="1200" b="0" baseline="0" dirty="0" smtClean="0"/>
              <a:t> anesthesia was used” (p. 251). Simply put, the study was done to find the least painful form of </a:t>
            </a:r>
            <a:r>
              <a:rPr lang="en-US" sz="1200" b="0" baseline="0" dirty="0" err="1" smtClean="0"/>
              <a:t>intradermal</a:t>
            </a:r>
            <a:r>
              <a:rPr lang="en-US" sz="1200" b="0" baseline="0" dirty="0" smtClean="0"/>
              <a:t> anesthesia, or possibly even the absence of anesthetics when placing an intravenous line. </a:t>
            </a:r>
          </a:p>
          <a:p>
            <a:pPr marL="0" indent="0">
              <a:buNone/>
            </a:pPr>
            <a:endParaRPr lang="en-US" sz="1200" b="0" baseline="0" dirty="0" smtClean="0"/>
          </a:p>
          <a:p>
            <a:pPr marL="0" indent="0">
              <a:buNone/>
            </a:pPr>
            <a:r>
              <a:rPr lang="en-US" sz="1200" b="0" dirty="0" smtClean="0"/>
              <a:t>According to Ferrell (2006), the purpose of this article is</a:t>
            </a:r>
            <a:r>
              <a:rPr lang="en-US" sz="1200" b="0" baseline="0" dirty="0" smtClean="0"/>
              <a:t> “to explore the topic of moral distress in nurses related to witnessing futile care” (p. 922). </a:t>
            </a:r>
            <a:endParaRPr lang="en-US" sz="1200" b="0" dirty="0" smtClean="0"/>
          </a:p>
        </p:txBody>
      </p:sp>
      <p:sp>
        <p:nvSpPr>
          <p:cNvPr id="4" name="Slide Number Placeholder 3"/>
          <p:cNvSpPr>
            <a:spLocks noGrp="1"/>
          </p:cNvSpPr>
          <p:nvPr>
            <p:ph type="sldNum" sz="quarter" idx="10"/>
          </p:nvPr>
        </p:nvSpPr>
        <p:spPr/>
        <p:txBody>
          <a:bodyPr/>
          <a:lstStyle/>
          <a:p>
            <a:fld id="{02F909AE-4B74-6E49-A68E-A6D04BF5A1BC}" type="slidenum">
              <a:rPr lang="en-US" smtClean="0"/>
              <a:pPr/>
              <a:t>3</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Ferrell</a:t>
            </a:r>
            <a:r>
              <a:rPr lang="en-US" baseline="0" dirty="0" smtClean="0"/>
              <a:t> (2006) discusses how issues relating to futile treatment can be identified and related to nursing practice. Futile can be defined, as it is in the Merriam-Webster dictionary as “incapable of producing any result; ineffective; useless; not successful” (Futile, </a:t>
            </a:r>
            <a:r>
              <a:rPr lang="en-US" baseline="0" dirty="0" err="1" smtClean="0"/>
              <a:t>n.d</a:t>
            </a:r>
            <a:r>
              <a:rPr lang="en-US" baseline="0" dirty="0" smtClean="0"/>
              <a:t>.). </a:t>
            </a:r>
            <a:r>
              <a:rPr lang="en-US" sz="1200" kern="1200" dirty="0" smtClean="0">
                <a:solidFill>
                  <a:schemeClr val="tx1"/>
                </a:solidFill>
                <a:latin typeface="+mn-lt"/>
                <a:ea typeface="+mn-ea"/>
                <a:cs typeface="+mn-cs"/>
              </a:rPr>
              <a:t>There are a few surveys that involve 906 critical care nurses and how they sometimes had to go against their conscience. This mainly applies to critical care nursing because of the tough end of life obstacles the patients go through and the nurses who are there to help them through it. The most disagreements occur when the patient is dying and it’s in the hands of the physician and they’re avoiding the patient’s family members (Ferrell, 2006).</a:t>
            </a:r>
            <a:r>
              <a:rPr lang="en-US" dirty="0" smtClean="0"/>
              <a:t> </a:t>
            </a:r>
            <a:endParaRPr lang="en-US" baseline="0" dirty="0" smtClean="0"/>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51F605F0-074C-8F4E-BB29-63013D8DB204}" type="slidenum">
              <a:rPr lang="en-US" smtClean="0"/>
              <a:pPr/>
              <a:t>21</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nurse needs to make sure the patient is comfortable in what they want and what is best for him or her. In many cases this happens everyday to nurses and conducting research and surveys about it can help nurses learn the best ways to help patients and their families further question the physician and what they feel the need to do.</a:t>
            </a:r>
          </a:p>
          <a:p>
            <a:r>
              <a:rPr lang="en-US" sz="1200" kern="1200" dirty="0" smtClean="0">
                <a:solidFill>
                  <a:schemeClr val="tx1"/>
                </a:solidFill>
                <a:latin typeface="+mn-lt"/>
                <a:ea typeface="+mn-ea"/>
                <a:cs typeface="+mn-cs"/>
              </a:rPr>
              <a:t> </a:t>
            </a:r>
          </a:p>
          <a:p>
            <a:r>
              <a:rPr lang="en-US" dirty="0" err="1" smtClean="0"/>
              <a:t>Windle</a:t>
            </a:r>
            <a:r>
              <a:rPr lang="en-US" dirty="0" smtClean="0"/>
              <a:t>, Kwan,</a:t>
            </a:r>
            <a:r>
              <a:rPr lang="en-US" baseline="0" dirty="0" smtClean="0"/>
              <a:t> Warwick, </a:t>
            </a:r>
            <a:r>
              <a:rPr lang="en-US" baseline="0" dirty="0" err="1" smtClean="0"/>
              <a:t>Sibayan</a:t>
            </a:r>
            <a:r>
              <a:rPr lang="en-US" baseline="0" dirty="0" smtClean="0"/>
              <a:t>, Espiritu, and </a:t>
            </a:r>
            <a:r>
              <a:rPr lang="en-US" baseline="0" dirty="0" err="1" smtClean="0"/>
              <a:t>Vergara</a:t>
            </a:r>
            <a:r>
              <a:rPr lang="en-US" baseline="0" dirty="0" smtClean="0"/>
              <a:t> </a:t>
            </a:r>
            <a:r>
              <a:rPr lang="en-US" baseline="0" dirty="0" err="1" smtClean="0"/>
              <a:t>disucss</a:t>
            </a:r>
            <a:r>
              <a:rPr lang="en-US" baseline="0" dirty="0" smtClean="0"/>
              <a:t> (2006) how making the comparison of </a:t>
            </a:r>
            <a:r>
              <a:rPr lang="en-US" baseline="0" dirty="0" err="1" smtClean="0"/>
              <a:t>Bacteriostatic</a:t>
            </a:r>
            <a:r>
              <a:rPr lang="en-US" baseline="0" dirty="0" smtClean="0"/>
              <a:t> normal saline and </a:t>
            </a:r>
            <a:r>
              <a:rPr lang="en-US" baseline="0" dirty="0" err="1" smtClean="0"/>
              <a:t>Lidocaine</a:t>
            </a:r>
            <a:r>
              <a:rPr lang="en-US" baseline="0" dirty="0" smtClean="0"/>
              <a:t> are different and how the nursing practice can benefit from this. </a:t>
            </a:r>
            <a:r>
              <a:rPr lang="en-US" sz="1200" kern="1200" dirty="0" smtClean="0">
                <a:solidFill>
                  <a:schemeClr val="tx1"/>
                </a:solidFill>
                <a:latin typeface="+mn-lt"/>
                <a:ea typeface="+mn-ea"/>
                <a:cs typeface="+mn-cs"/>
              </a:rPr>
              <a:t>Research has concluded that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group reported less pain after IV insertion than the BNS group. Also the BNS group reported less pain on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injection than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t>
            </a:r>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51F605F0-074C-8F4E-BB29-63013D8DB204}" type="slidenum">
              <a:rPr lang="en-US" smtClean="0"/>
              <a:pPr/>
              <a:t>22</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BNS group reported less pain on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injection than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Results also showed that BNS is less expensive than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and has lower adverse effects and should be considered an option for local anesthetic for IV insertion hospital wide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This can change how IVs are started in preoperative areas and can be beneficial to the patient and the hospital. According to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BNS is also safe and cost effective; and </a:t>
            </a:r>
            <a:r>
              <a:rPr lang="en-US" sz="1200" kern="1200" dirty="0" err="1" smtClean="0">
                <a:solidFill>
                  <a:schemeClr val="tx1"/>
                </a:solidFill>
                <a:latin typeface="+mn-lt"/>
                <a:ea typeface="+mn-ea"/>
                <a:cs typeface="+mn-cs"/>
              </a:rPr>
              <a:t>and</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medication for an IV line insertion should improve overall satisfaction quality of care for all patients. </a:t>
            </a: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51F605F0-074C-8F4E-BB29-63013D8DB204}" type="slidenum">
              <a:rPr lang="en-US" smtClean="0"/>
              <a:pPr/>
              <a:t>23</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Generally Burns and</a:t>
            </a:r>
            <a:r>
              <a:rPr lang="en-US" baseline="0" dirty="0" smtClean="0"/>
              <a:t> Groove(2009) page 201 list these factors as important to authenticating the informed consent process. You cant get them all but the more you have the more chances are that informed consent was acquired the ethical way. </a:t>
            </a:r>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24</a:t>
            </a:fld>
            <a:endParaRPr lang="en-US"/>
          </a:p>
        </p:txBody>
      </p:sp>
    </p:spTree>
    <p:extLst>
      <p:ext uri="{BB962C8B-B14F-4D97-AF65-F5344CB8AC3E}">
        <p14:creationId xmlns:mc="http://schemas.openxmlformats.org/markup-compatibility/2006" xmlns:mv="urn:schemas-microsoft-com:mac:vml" xmlns="" xmlns:p14="http://schemas.microsoft.com/office/powerpoint/2010/main" xmlns:p="http://schemas.openxmlformats.org/presentationml/2006/main" xmlns:r="http://schemas.openxmlformats.org/officeDocument/2006/relationships" xmlns:a="http://schemas.openxmlformats.org/drawingml/2006/main" val="3179348867"/>
      </p:ext>
    </p:extLst>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just lists the the steps</a:t>
            </a:r>
            <a:r>
              <a:rPr lang="en-US" baseline="0" dirty="0" smtClean="0"/>
              <a:t> taken to acquire the informed consent from the nurses who took part in the study. The author Ferrell stated that the nurses were educated about the whole process and only those who gave permission for their work to be used were actually used in the study. </a:t>
            </a:r>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25</a:t>
            </a:fld>
            <a:endParaRPr lang="en-US"/>
          </a:p>
        </p:txBody>
      </p:sp>
    </p:spTree>
    <p:extLst>
      <p:ext uri="{BB962C8B-B14F-4D97-AF65-F5344CB8AC3E}">
        <p14:creationId xmlns:mc="http://schemas.openxmlformats.org/markup-compatibility/2006" xmlns:mv="urn:schemas-microsoft-com:mac:vml" xmlns="" xmlns:p14="http://schemas.microsoft.com/office/powerpoint/2010/main" xmlns:p="http://schemas.openxmlformats.org/presentationml/2006/main" xmlns:r="http://schemas.openxmlformats.org/officeDocument/2006/relationships" xmlns:a="http://schemas.openxmlformats.org/drawingml/2006/main" val="4180825786"/>
      </p:ext>
    </p:extLst>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break down of the major differences between the two studies was gotten from Burns and Groove chapter 2 and provides a general view for the two studies. </a:t>
            </a:r>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26</a:t>
            </a:fld>
            <a:endParaRPr lang="en-US"/>
          </a:p>
        </p:txBody>
      </p:sp>
    </p:spTree>
    <p:extLst>
      <p:ext uri="{BB962C8B-B14F-4D97-AF65-F5344CB8AC3E}">
        <p14:creationId xmlns:mc="http://schemas.openxmlformats.org/markup-compatibility/2006" xmlns:mv="urn:schemas-microsoft-com:mac:vml" xmlns="" xmlns:p14="http://schemas.microsoft.com/office/powerpoint/2010/main" xmlns:p="http://schemas.openxmlformats.org/presentationml/2006/main" xmlns:r="http://schemas.openxmlformats.org/officeDocument/2006/relationships" xmlns:a="http://schemas.openxmlformats.org/drawingml/2006/main" val="3087232341"/>
      </p:ext>
    </p:extLst>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t>
            </a:r>
            <a:r>
              <a:rPr lang="en-US" dirty="0" err="1" smtClean="0"/>
              <a:t>Windle</a:t>
            </a:r>
            <a:r>
              <a:rPr lang="en-US" baseline="0" dirty="0" smtClean="0"/>
              <a:t> group was a bit different as they didn't</a:t>
            </a:r>
            <a:r>
              <a:rPr lang="fr-FR" baseline="0" dirty="0" smtClean="0"/>
              <a:t>’</a:t>
            </a:r>
            <a:r>
              <a:rPr lang="en-US" baseline="0" dirty="0" smtClean="0"/>
              <a:t>t get into details about the process followed during the research but getting approval from the two body’s might help the validity of their research as they would always look out for the safety of the participant. It would have helped thought if they stated the process used to get the consent. </a:t>
            </a:r>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27</a:t>
            </a:fld>
            <a:endParaRPr lang="en-US"/>
          </a:p>
        </p:txBody>
      </p:sp>
    </p:spTree>
    <p:extLst>
      <p:ext uri="{BB962C8B-B14F-4D97-AF65-F5344CB8AC3E}">
        <p14:creationId xmlns:mc="http://schemas.openxmlformats.org/markup-compatibility/2006" xmlns:mv="urn:schemas-microsoft-com:mac:vml" xmlns="" xmlns:p14="http://schemas.microsoft.com/office/powerpoint/2010/main" xmlns:p="http://schemas.openxmlformats.org/presentationml/2006/main" xmlns:r="http://schemas.openxmlformats.org/officeDocument/2006/relationships" xmlns:a="http://schemas.openxmlformats.org/drawingml/2006/main" val="2759410338"/>
      </p:ext>
    </p:extLst>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According to the study there was concise information gathering</a:t>
            </a:r>
            <a:r>
              <a:rPr lang="en-US" baseline="0" dirty="0" smtClean="0"/>
              <a:t> and extra time was taken to fix possible errors in the research process as the researcher changed her survey when it was discovered that the participants didn't</a:t>
            </a:r>
            <a:r>
              <a:rPr lang="fr-FR" baseline="0" dirty="0" smtClean="0"/>
              <a:t>’</a:t>
            </a:r>
            <a:r>
              <a:rPr lang="en-US" baseline="0" dirty="0" smtClean="0"/>
              <a:t>t take into consideration the impact on the nursing profession. So the second and third survey was geared at including that information (Ferrell, 2006) </a:t>
            </a:r>
            <a:endParaRPr lang="en-US" dirty="0" smtClean="0"/>
          </a:p>
          <a:p>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28</a:t>
            </a:fld>
            <a:endParaRPr lang="en-US"/>
          </a:p>
        </p:txBody>
      </p:sp>
    </p:spTree>
    <p:extLst>
      <p:ext uri="{BB962C8B-B14F-4D97-AF65-F5344CB8AC3E}">
        <p14:creationId xmlns:mc="http://schemas.openxmlformats.org/markup-compatibility/2006" xmlns:mv="urn:schemas-microsoft-com:mac:vml" xmlns="" xmlns:p14="http://schemas.microsoft.com/office/powerpoint/2010/main" xmlns:p="http://schemas.openxmlformats.org/presentationml/2006/main" xmlns:r="http://schemas.openxmlformats.org/officeDocument/2006/relationships" xmlns:a="http://schemas.openxmlformats.org/drawingml/2006/main" val="4066990031"/>
      </p:ext>
    </p:extLst>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 quantitative research</a:t>
            </a:r>
            <a:r>
              <a:rPr lang="en-US" baseline="0" dirty="0" smtClean="0"/>
              <a:t> paper and as such was more precise in its research process. It was more of a quasi experimental research as opposed to a correlational one. </a:t>
            </a:r>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29</a:t>
            </a:fld>
            <a:endParaRPr lang="en-US"/>
          </a:p>
        </p:txBody>
      </p:sp>
    </p:spTree>
    <p:extLst>
      <p:ext uri="{BB962C8B-B14F-4D97-AF65-F5344CB8AC3E}">
        <p14:creationId xmlns:mc="http://schemas.openxmlformats.org/markup-compatibility/2006" xmlns:mv="urn:schemas-microsoft-com:mac:vml" xmlns="" xmlns:p14="http://schemas.microsoft.com/office/powerpoint/2010/main" xmlns:p="http://schemas.openxmlformats.org/presentationml/2006/main" xmlns:r="http://schemas.openxmlformats.org/officeDocument/2006/relationships" xmlns:a="http://schemas.openxmlformats.org/drawingml/2006/main" val="3800202330"/>
      </p:ext>
    </p:extLst>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These methods and steps</a:t>
            </a:r>
            <a:r>
              <a:rPr lang="en-US" baseline="0" dirty="0" smtClean="0"/>
              <a:t> taken during the research help to validate the results as it makes it more precise with less interpretation errors from the researchers. </a:t>
            </a:r>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30</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b="1" dirty="0" smtClean="0"/>
              <a:t>Discuss</a:t>
            </a:r>
            <a:r>
              <a:rPr lang="en-US" sz="1200" b="1" baseline="0" dirty="0" smtClean="0"/>
              <a:t> the independent and dependent variables in the article by </a:t>
            </a:r>
            <a:r>
              <a:rPr lang="en-US" sz="1200" b="1" baseline="0" dirty="0" err="1" smtClean="0"/>
              <a:t>Windle</a:t>
            </a:r>
            <a:r>
              <a:rPr lang="en-US" sz="1200" b="1" baseline="0" dirty="0" smtClean="0"/>
              <a:t> et al. (2006).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b="1"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b="0" baseline="0" dirty="0" smtClean="0"/>
              <a:t>According to Burns and Groves (2009), an independent variable is defined as “treatment, intervention, or experimental activity that is manipulated or varied by the researcher to create an effect on the dependent variable” (p. 703). The dependent variable is defined as the “response, behavior, or outcome that is predicted and measured in research” (Burns &amp; Groves, 2009, p. 696). In this case, </a:t>
            </a:r>
            <a:r>
              <a:rPr lang="en-US" sz="1200" b="0" baseline="0" dirty="0" err="1" smtClean="0"/>
              <a:t>Windle’s</a:t>
            </a:r>
            <a:r>
              <a:rPr lang="en-US" sz="1200" b="0" baseline="0" dirty="0" smtClean="0"/>
              <a:t> independent variables are the types of </a:t>
            </a:r>
            <a:r>
              <a:rPr lang="en-US" sz="1200" b="0" baseline="0" dirty="0" err="1" smtClean="0"/>
              <a:t>intradermal</a:t>
            </a:r>
            <a:r>
              <a:rPr lang="en-US" sz="1200" b="0" baseline="0" dirty="0" smtClean="0"/>
              <a:t> anesthesia used for intravenous line placement—</a:t>
            </a:r>
            <a:r>
              <a:rPr lang="en-US" sz="1200" b="0" baseline="0" dirty="0" err="1" smtClean="0"/>
              <a:t>lidocaine</a:t>
            </a:r>
            <a:r>
              <a:rPr lang="en-US" sz="1200" b="0" baseline="0" dirty="0" smtClean="0"/>
              <a:t>, </a:t>
            </a:r>
            <a:r>
              <a:rPr lang="en-US" sz="1200" b="0" baseline="0" dirty="0" err="1" smtClean="0"/>
              <a:t>bacteriostatic</a:t>
            </a:r>
            <a:r>
              <a:rPr lang="en-US" sz="1200" b="0" baseline="0" dirty="0" smtClean="0"/>
              <a:t> normal saline, or no local anesthetic. The dependent variable, which changed based on the independent variable, was the pain or discomfort level that was measured by using a modified visual analog scale. </a:t>
            </a:r>
            <a:endParaRPr lang="en-US" sz="1200" b="0"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smtClean="0"/>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References: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Burns, N., &amp; Grove, S. (2009). </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 practice of nursing research: Appraisal, synthesis, and generation of evidence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a:t>
            </a:r>
            <a:r>
              <a:rPr kumimoji="0" lang="en-US" sz="12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th</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Ed.)</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St. Louis, MO:</a:t>
            </a:r>
            <a:r>
              <a:rPr kumimoji="0" lang="en-US" sz="12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Elsevier 	Saunders.</a:t>
            </a:r>
            <a:endParaRPr lang="en-US" sz="1200" b="1"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err="1" smtClean="0"/>
              <a:t>Windle</a:t>
            </a:r>
            <a:r>
              <a:rPr lang="en-US" sz="1200" dirty="0" smtClean="0"/>
              <a:t>, P., Kwan, M., </a:t>
            </a:r>
            <a:r>
              <a:rPr lang="en-US" sz="1200" dirty="0" err="1" smtClean="0"/>
              <a:t>Warmick</a:t>
            </a:r>
            <a:r>
              <a:rPr lang="en-US" sz="1200" dirty="0" smtClean="0"/>
              <a:t>, H., </a:t>
            </a:r>
            <a:r>
              <a:rPr lang="en-US" sz="1200" dirty="0" err="1" smtClean="0"/>
              <a:t>Sibayan</a:t>
            </a:r>
            <a:r>
              <a:rPr lang="en-US" sz="1200" dirty="0" smtClean="0"/>
              <a:t>, A., Espiritu, C., &amp; </a:t>
            </a:r>
            <a:r>
              <a:rPr lang="en-US" sz="1200" dirty="0" err="1" smtClean="0"/>
              <a:t>Vergara</a:t>
            </a:r>
            <a:r>
              <a:rPr lang="en-US" sz="1200" dirty="0" smtClean="0"/>
              <a:t>, J</a:t>
            </a:r>
            <a:r>
              <a:rPr lang="en-US" sz="1200" baseline="0" dirty="0" smtClean="0"/>
              <a:t> </a:t>
            </a:r>
            <a:r>
              <a:rPr lang="en-US" sz="1200" dirty="0" smtClean="0"/>
              <a:t>(2006). Comparison of </a:t>
            </a:r>
            <a:r>
              <a:rPr lang="en-US" sz="1200" dirty="0" err="1" smtClean="0"/>
              <a:t>bacteriostatic</a:t>
            </a:r>
            <a:r>
              <a:rPr lang="en-US" sz="1200" dirty="0" smtClean="0"/>
              <a:t> normal saline and </a:t>
            </a:r>
            <a:r>
              <a:rPr lang="en-US" sz="1200" dirty="0" err="1" smtClean="0"/>
              <a:t>lidocaine</a:t>
            </a:r>
            <a:r>
              <a:rPr lang="en-US" sz="1200" dirty="0" smtClean="0"/>
              <a:t> used as</a:t>
            </a:r>
            <a:r>
              <a:rPr lang="en-US" sz="1200" baseline="0" dirty="0" smtClean="0"/>
              <a:t> 		</a:t>
            </a:r>
            <a:r>
              <a:rPr lang="en-US" sz="1200" dirty="0" err="1" smtClean="0"/>
              <a:t>intradermal</a:t>
            </a:r>
            <a:r>
              <a:rPr lang="en-US" sz="1200" dirty="0" smtClean="0"/>
              <a:t> anesthesia for the</a:t>
            </a:r>
            <a:r>
              <a:rPr lang="en-US" sz="1200" baseline="0" dirty="0" smtClean="0"/>
              <a:t> </a:t>
            </a:r>
            <a:r>
              <a:rPr lang="en-US" sz="1200" dirty="0" smtClean="0"/>
              <a:t>placement of intravenous lines. </a:t>
            </a:r>
            <a:r>
              <a:rPr lang="en-US" sz="1200" i="1" dirty="0" smtClean="0"/>
              <a:t>Journal of </a:t>
            </a:r>
            <a:r>
              <a:rPr lang="en-US" sz="1200" i="1" dirty="0" err="1" smtClean="0"/>
              <a:t>PeriAnesthesia</a:t>
            </a:r>
            <a:r>
              <a:rPr lang="en-US" sz="1200" i="1" dirty="0" smtClean="0"/>
              <a:t> Nursing, 21(4), 251-258.</a:t>
            </a:r>
            <a:r>
              <a:rPr lang="en-US" sz="1200" dirty="0" smtClean="0"/>
              <a:t> Retrieved from: 		</a:t>
            </a:r>
            <a:r>
              <a:rPr lang="en-US" sz="1200" dirty="0" err="1" smtClean="0"/>
              <a:t>EBSCOhost</a:t>
            </a:r>
            <a:r>
              <a:rPr lang="en-US" sz="120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4</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Rigor is the strive for excellence in research and involves</a:t>
            </a:r>
            <a:r>
              <a:rPr lang="en-US" baseline="0" dirty="0" smtClean="0"/>
              <a:t> </a:t>
            </a:r>
            <a:r>
              <a:rPr lang="en-US" baseline="0" dirty="0" err="1" smtClean="0"/>
              <a:t>disicpline</a:t>
            </a:r>
            <a:r>
              <a:rPr lang="en-US" baseline="0" dirty="0" smtClean="0"/>
              <a:t>, </a:t>
            </a:r>
            <a:r>
              <a:rPr lang="en-US" baseline="0" dirty="0" err="1" smtClean="0"/>
              <a:t>scruplous</a:t>
            </a:r>
            <a:r>
              <a:rPr lang="en-US" baseline="0" dirty="0" smtClean="0"/>
              <a:t> adherence to detail and strict accuracy (Burns and groove, 2009) page 35. </a:t>
            </a:r>
            <a:r>
              <a:rPr lang="en-US" baseline="0" dirty="0" err="1" smtClean="0"/>
              <a:t>Levene’s</a:t>
            </a:r>
            <a:r>
              <a:rPr lang="en-US" baseline="0" dirty="0" smtClean="0"/>
              <a:t> test of equality is </a:t>
            </a:r>
            <a:r>
              <a:rPr lang="en-US" dirty="0" smtClean="0"/>
              <a:t>inferential statistic used to assess the equality of variances in different samples. This</a:t>
            </a:r>
            <a:r>
              <a:rPr lang="en-US" baseline="0" dirty="0" smtClean="0"/>
              <a:t> shows dedication to detail as the researchers went back to set a higher level to reduce the ration of error from the test.   </a:t>
            </a:r>
            <a:endParaRPr lang="en-US" dirty="0" smtClean="0"/>
          </a:p>
        </p:txBody>
      </p:sp>
      <p:sp>
        <p:nvSpPr>
          <p:cNvPr id="4" name="Slide Number Placeholder 3"/>
          <p:cNvSpPr>
            <a:spLocks noGrp="1"/>
          </p:cNvSpPr>
          <p:nvPr>
            <p:ph type="sldNum" sz="quarter" idx="10"/>
          </p:nvPr>
        </p:nvSpPr>
        <p:spPr/>
        <p:txBody>
          <a:bodyPr/>
          <a:lstStyle/>
          <a:p>
            <a:fld id="{02F909AE-4B74-6E49-A68E-A6D04BF5A1BC}" type="slidenum">
              <a:rPr lang="en-US" smtClean="0"/>
              <a:pPr/>
              <a:t>31</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Control in a research program occurs</a:t>
            </a:r>
            <a:r>
              <a:rPr lang="en-US" baseline="0" dirty="0" smtClean="0"/>
              <a:t> when the researcher imposes rules to decrease the possibility of error and thus increases the probability that study’s finding are an accurate reflection of reality. Burns and Groove 2009 page 35</a:t>
            </a:r>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32</a:t>
            </a:fld>
            <a:endParaRPr lang="en-US"/>
          </a:p>
        </p:txBody>
      </p:sp>
    </p:spTree>
    <p:extLst>
      <p:ext uri="{BB962C8B-B14F-4D97-AF65-F5344CB8AC3E}">
        <p14:creationId xmlns:mc="http://schemas.openxmlformats.org/markup-compatibility/2006" xmlns:mv="urn:schemas-microsoft-com:mac:vml" xmlns="" xmlns:p14="http://schemas.microsoft.com/office/powerpoint/2010/main" xmlns:p="http://schemas.openxmlformats.org/presentationml/2006/main" xmlns:r="http://schemas.openxmlformats.org/officeDocument/2006/relationships" xmlns:a="http://schemas.openxmlformats.org/drawingml/2006/main" val="43173506"/>
      </p:ext>
    </p:extLst>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Research. (</a:t>
            </a:r>
            <a:r>
              <a:rPr lang="en-US" sz="1200" kern="1200" dirty="0" err="1" smtClean="0">
                <a:solidFill>
                  <a:schemeClr val="tx1"/>
                </a:solidFill>
                <a:latin typeface="+mn-lt"/>
                <a:ea typeface="+mn-ea"/>
                <a:cs typeface="+mn-cs"/>
              </a:rPr>
              <a:t>n.d</a:t>
            </a:r>
            <a:r>
              <a:rPr lang="en-US" sz="1200" kern="1200" dirty="0" smtClean="0">
                <a:solidFill>
                  <a:schemeClr val="tx1"/>
                </a:solidFill>
                <a:latin typeface="+mn-lt"/>
                <a:ea typeface="+mn-ea"/>
                <a:cs typeface="+mn-cs"/>
              </a:rPr>
              <a:t>.) In </a:t>
            </a:r>
            <a:r>
              <a:rPr lang="en-US" sz="1200" i="1" kern="1200" dirty="0" smtClean="0">
                <a:solidFill>
                  <a:schemeClr val="tx1"/>
                </a:solidFill>
                <a:latin typeface="+mn-lt"/>
                <a:ea typeface="+mn-ea"/>
                <a:cs typeface="+mn-cs"/>
              </a:rPr>
              <a:t>Merriam-Webster Dictionary online. Retrieved from </a:t>
            </a:r>
          </a:p>
          <a:p>
            <a:r>
              <a:rPr lang="en-US" sz="1200" i="1" kern="1200" dirty="0" smtClean="0">
                <a:solidFill>
                  <a:schemeClr val="tx1"/>
                </a:solidFill>
                <a:latin typeface="+mn-lt"/>
                <a:ea typeface="+mn-ea"/>
                <a:cs typeface="+mn-cs"/>
              </a:rPr>
              <a:t>               http://www.merriam-webster.com/dictionary/research</a:t>
            </a:r>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35</a:t>
            </a:fld>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Callahan, D. (2003). Living and dying with medical technology. Critical Care</a:t>
            </a:r>
          </a:p>
          <a:p>
            <a:r>
              <a:rPr lang="en-US" baseline="0" dirty="0" smtClean="0"/>
              <a:t>                Medicine, 31(5, Suppl.), S344-S346.</a:t>
            </a:r>
          </a:p>
          <a:p>
            <a:endParaRPr lang="en-US" baseline="0" dirty="0" smtClean="0"/>
          </a:p>
          <a:p>
            <a:r>
              <a:rPr lang="en-US" baseline="0" dirty="0" smtClean="0"/>
              <a:t>Daly, B.J. (1994). Futility. AACN Clinical Issues in Critical Care Nursing,</a:t>
            </a:r>
          </a:p>
          <a:p>
            <a:r>
              <a:rPr lang="en-US" baseline="0" dirty="0" smtClean="0"/>
              <a:t>              5, 77-85.</a:t>
            </a:r>
          </a:p>
          <a:p>
            <a:endParaRPr lang="en-US" baseline="0" dirty="0" smtClean="0"/>
          </a:p>
          <a:p>
            <a:r>
              <a:rPr lang="en-US" baseline="0" dirty="0" smtClean="0"/>
              <a:t>McNeil, K. </a:t>
            </a:r>
            <a:r>
              <a:rPr lang="en-US" baseline="0" dirty="0" err="1" smtClean="0"/>
              <a:t>Intradermal</a:t>
            </a:r>
            <a:r>
              <a:rPr lang="en-US" baseline="0" dirty="0" smtClean="0"/>
              <a:t> </a:t>
            </a:r>
            <a:r>
              <a:rPr lang="en-US" baseline="0" dirty="0" err="1" smtClean="0"/>
              <a:t>bacteriostatic</a:t>
            </a:r>
            <a:r>
              <a:rPr lang="en-US" baseline="0" dirty="0" smtClean="0"/>
              <a:t> 0.9% sodium chloride </a:t>
            </a:r>
          </a:p>
          <a:p>
            <a:r>
              <a:rPr lang="en-US" baseline="0" dirty="0" smtClean="0"/>
              <a:t>             containing the preservative benzyl alcohol compared</a:t>
            </a:r>
          </a:p>
          <a:p>
            <a:r>
              <a:rPr lang="en-US" baseline="0" dirty="0" smtClean="0"/>
              <a:t>             with </a:t>
            </a:r>
            <a:r>
              <a:rPr lang="en-US" baseline="0" dirty="0" err="1" smtClean="0"/>
              <a:t>intradermal</a:t>
            </a:r>
            <a:r>
              <a:rPr lang="en-US" baseline="0" dirty="0" smtClean="0"/>
              <a:t> </a:t>
            </a:r>
            <a:r>
              <a:rPr lang="en-US" baseline="0" dirty="0" err="1" smtClean="0"/>
              <a:t>Lidocaine</a:t>
            </a:r>
            <a:r>
              <a:rPr lang="en-US" baseline="0" dirty="0" smtClean="0"/>
              <a:t> hydrochloride 1% for attenuation</a:t>
            </a:r>
          </a:p>
          <a:p>
            <a:r>
              <a:rPr lang="en-US" baseline="0" dirty="0" smtClean="0"/>
              <a:t>             of intravenous </a:t>
            </a:r>
            <a:r>
              <a:rPr lang="en-US" baseline="0" dirty="0" err="1" smtClean="0"/>
              <a:t>cannulation</a:t>
            </a:r>
            <a:r>
              <a:rPr lang="en-US" baseline="0" dirty="0" smtClean="0"/>
              <a:t> pain. AANA J. 1998;66:583-585.</a:t>
            </a:r>
          </a:p>
          <a:p>
            <a:endParaRPr lang="en-US" baseline="0" dirty="0" smtClean="0"/>
          </a:p>
          <a:p>
            <a:r>
              <a:rPr lang="en-US" baseline="0" dirty="0" err="1" smtClean="0"/>
              <a:t>Minogue</a:t>
            </a:r>
            <a:r>
              <a:rPr lang="en-US" baseline="0" dirty="0" smtClean="0"/>
              <a:t>, S.C., Sun D., </a:t>
            </a:r>
            <a:r>
              <a:rPr lang="en-US" baseline="0" dirty="0" err="1" smtClean="0"/>
              <a:t>Vaghadia</a:t>
            </a:r>
            <a:r>
              <a:rPr lang="en-US" baseline="0" dirty="0" smtClean="0"/>
              <a:t>, H. An </a:t>
            </a:r>
            <a:r>
              <a:rPr lang="en-US" baseline="0" dirty="0" err="1" smtClean="0"/>
              <a:t>investiagation</a:t>
            </a:r>
            <a:r>
              <a:rPr lang="en-US" baseline="0" dirty="0" smtClean="0"/>
              <a:t> of the effects</a:t>
            </a:r>
          </a:p>
          <a:p>
            <a:r>
              <a:rPr lang="en-US" baseline="0" dirty="0" smtClean="0"/>
              <a:t>                of </a:t>
            </a:r>
            <a:r>
              <a:rPr lang="en-US" baseline="0" dirty="0" err="1" smtClean="0"/>
              <a:t>bacteriostatic</a:t>
            </a:r>
            <a:r>
              <a:rPr lang="en-US" baseline="0" dirty="0" smtClean="0"/>
              <a:t> saline on the modification of pain experienced</a:t>
            </a:r>
          </a:p>
          <a:p>
            <a:r>
              <a:rPr lang="en-US" baseline="0" dirty="0" smtClean="0"/>
              <a:t>                during </a:t>
            </a:r>
            <a:r>
              <a:rPr lang="en-US" baseline="0" dirty="0" err="1" smtClean="0"/>
              <a:t>propofol</a:t>
            </a:r>
            <a:r>
              <a:rPr lang="en-US" baseline="0" dirty="0" smtClean="0"/>
              <a:t> injection. </a:t>
            </a:r>
            <a:r>
              <a:rPr lang="en-US" baseline="0" smtClean="0"/>
              <a:t>ASA Abstracts 2003.</a:t>
            </a:r>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36</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b="0" baseline="0" dirty="0" smtClean="0"/>
              <a:t>According to Burns and Groves (2009), </a:t>
            </a:r>
            <a:r>
              <a:rPr lang="en-US" sz="1200" b="0" kern="1200" dirty="0" smtClean="0">
                <a:solidFill>
                  <a:schemeClr val="tx1"/>
                </a:solidFill>
                <a:effectLst/>
                <a:latin typeface="+mn-lt"/>
                <a:ea typeface="+mn-ea"/>
                <a:cs typeface="+mn-cs"/>
              </a:rPr>
              <a:t>“Random samples are more likely</a:t>
            </a:r>
            <a:r>
              <a:rPr lang="en-US" sz="1200" b="0" kern="1200" baseline="0" dirty="0" smtClean="0">
                <a:solidFill>
                  <a:schemeClr val="tx1"/>
                </a:solidFill>
                <a:effectLst/>
                <a:latin typeface="+mn-lt"/>
                <a:ea typeface="+mn-ea"/>
                <a:cs typeface="+mn-cs"/>
              </a:rPr>
              <a:t> to represent the population than are samples obtained with nonprobability sampling” (</a:t>
            </a:r>
            <a:r>
              <a:rPr lang="en-US" sz="1200" b="0" kern="1200" dirty="0" smtClean="0">
                <a:solidFill>
                  <a:schemeClr val="tx1"/>
                </a:solidFill>
                <a:effectLst/>
                <a:latin typeface="+mn-lt"/>
                <a:ea typeface="+mn-ea"/>
                <a:cs typeface="+mn-cs"/>
              </a:rPr>
              <a:t>p. 349).</a:t>
            </a:r>
            <a:r>
              <a:rPr lang="en-US" sz="1200" b="0"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Lottery method of simple random sampling is</a:t>
            </a:r>
            <a:r>
              <a:rPr lang="en-US" sz="1200" b="0" kern="1200" baseline="0" dirty="0" smtClean="0">
                <a:solidFill>
                  <a:schemeClr val="tx1"/>
                </a:solidFill>
                <a:effectLst/>
                <a:latin typeface="+mn-lt"/>
                <a:ea typeface="+mn-ea"/>
                <a:cs typeface="+mn-cs"/>
              </a:rPr>
              <a:t> done by taking ping pong balls and writing the total number of available participants and then take the select number of balls or people needed for the sample.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normalizeH="0" baseline="0" dirty="0" smtClean="0">
              <a:ln>
                <a:noFill/>
              </a:ln>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F909AE-4B74-6E49-A68E-A6D04BF5A1BC}" type="slidenum">
              <a:rPr lang="en-US" smtClean="0"/>
              <a:pPr/>
              <a:t>5</a:t>
            </a:fld>
            <a:endParaRPr lang="en-US" dirty="0"/>
          </a:p>
        </p:txBody>
      </p:sp>
    </p:spTree>
    <p:extLst>
      <p:ext uri="{BB962C8B-B14F-4D97-AF65-F5344CB8AC3E}">
        <p14:creationId xmlns:mc="http://schemas.openxmlformats.org/markup-compatibility/2006" xmlns:mv="urn:schemas-microsoft-com:mac:vml" xmlns="" xmlns:p14="http://schemas.microsoft.com/office/powerpoint/2010/main" xmlns:p="http://schemas.openxmlformats.org/presentationml/2006/main" xmlns:r="http://schemas.openxmlformats.org/officeDocument/2006/relationships" xmlns:a="http://schemas.openxmlformats.org/drawingml/2006/main" val="1140234304"/>
      </p:ext>
    </p:extLst>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sample size was sufficient for the study because “it was large enough to identify relationship among variables or to determine differences between groups” with the results </a:t>
            </a:r>
            <a:r>
              <a:rPr lang="en-US" sz="1200" b="0" kern="1200" baseline="0" dirty="0" smtClean="0">
                <a:solidFill>
                  <a:schemeClr val="tx1"/>
                </a:solidFill>
                <a:effectLst/>
                <a:latin typeface="+mn-lt"/>
                <a:ea typeface="+mn-ea"/>
                <a:cs typeface="+mn-cs"/>
              </a:rPr>
              <a:t>(</a:t>
            </a:r>
            <a:r>
              <a:rPr lang="en-US" sz="1200" b="0" kern="1200" dirty="0" smtClean="0">
                <a:solidFill>
                  <a:schemeClr val="tx1"/>
                </a:solidFill>
                <a:effectLst/>
                <a:latin typeface="+mn-lt"/>
                <a:ea typeface="+mn-ea"/>
                <a:cs typeface="+mn-cs"/>
              </a:rPr>
              <a:t>Burns &amp; Grove, 2009, p. 349).</a:t>
            </a:r>
            <a:r>
              <a:rPr lang="en-US" sz="1200" b="0" kern="1200" baseline="0" dirty="0" smtClean="0">
                <a:solidFill>
                  <a:schemeClr val="tx1"/>
                </a:solidFill>
                <a:effectLst/>
                <a:latin typeface="+mn-lt"/>
                <a:ea typeface="+mn-ea"/>
                <a:cs typeface="+mn-cs"/>
              </a:rPr>
              <a:t>  Since the scope of the study has a clear focus a large amount of participants is not necessarily needed, since a focused study usually has a focused data collection.  The purpose of the study is to “determine whether a difference existed in pain with intradermal injection and pain with venipuncture when intradermal anesthesia was used” (Windle et al., 2006, p. 251).  Since “the topic of the study is clear and the participants can easily discuss it, fewer individuals are needed to obtain data” </a:t>
            </a:r>
            <a:r>
              <a:rPr lang="fr-FR" sz="1200" kern="1200" baseline="0" dirty="0" smtClean="0">
                <a:solidFill>
                  <a:schemeClr val="tx1"/>
                </a:solidFill>
                <a:latin typeface="+mn-lt"/>
                <a:ea typeface="+mn-ea"/>
                <a:cs typeface="+mn-cs"/>
              </a:rPr>
              <a:t>(</a:t>
            </a:r>
            <a:r>
              <a:rPr lang="en-US" sz="1200" b="0" kern="1200" dirty="0" smtClean="0">
                <a:solidFill>
                  <a:schemeClr val="tx1"/>
                </a:solidFill>
                <a:effectLst/>
                <a:latin typeface="+mn-lt"/>
                <a:ea typeface="+mn-ea"/>
                <a:cs typeface="+mn-cs"/>
              </a:rPr>
              <a:t>Burns &amp; Grove, 2009, p. 349).  A total of subjects</a:t>
            </a:r>
            <a:r>
              <a:rPr lang="en-US" sz="1200" b="0"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with intradermal</a:t>
            </a:r>
            <a:r>
              <a:rPr lang="en-US" sz="1200" b="0" kern="1200" baseline="0" dirty="0" smtClean="0">
                <a:solidFill>
                  <a:schemeClr val="tx1"/>
                </a:solidFill>
                <a:effectLst/>
                <a:latin typeface="+mn-lt"/>
                <a:ea typeface="+mn-ea"/>
                <a:cs typeface="+mn-cs"/>
              </a:rPr>
              <a:t> injections was 139 (44.6%male and 55.4% female) (Windle et al., 2006).  While the “second component of the study analyzed pain during IV cannulation and consisted of 197 subjects, 43.1% were males and 56.9% females” (Windle et al., 2006, p. 256).</a:t>
            </a:r>
          </a:p>
        </p:txBody>
      </p:sp>
      <p:sp>
        <p:nvSpPr>
          <p:cNvPr id="4" name="Slide Number Placeholder 3"/>
          <p:cNvSpPr>
            <a:spLocks noGrp="1"/>
          </p:cNvSpPr>
          <p:nvPr>
            <p:ph type="sldNum" sz="quarter" idx="10"/>
          </p:nvPr>
        </p:nvSpPr>
        <p:spPr/>
        <p:txBody>
          <a:bodyPr/>
          <a:lstStyle/>
          <a:p>
            <a:fld id="{02F909AE-4B74-6E49-A68E-A6D04BF5A1BC}" type="slidenum">
              <a:rPr lang="en-US" smtClean="0"/>
              <a:pPr/>
              <a:t>6</a:t>
            </a:fld>
            <a:endParaRPr lang="en-US" dirty="0"/>
          </a:p>
        </p:txBody>
      </p:sp>
    </p:spTree>
    <p:extLst>
      <p:ext uri="{BB962C8B-B14F-4D97-AF65-F5344CB8AC3E}">
        <p14:creationId xmlns:mc="http://schemas.openxmlformats.org/markup-compatibility/2006" xmlns:mv="urn:schemas-microsoft-com:mac:vml" xmlns="" xmlns:p14="http://schemas.microsoft.com/office/powerpoint/2010/main" xmlns:p="http://schemas.openxmlformats.org/presentationml/2006/main" xmlns:r="http://schemas.openxmlformats.org/officeDocument/2006/relationships" xmlns:a="http://schemas.openxmlformats.org/drawingml/2006/main" val="1227808638"/>
      </p:ext>
    </p:extLst>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 0-</a:t>
            </a:r>
            <a:r>
              <a:rPr lang="en-US" baseline="0" dirty="0" smtClean="0"/>
              <a:t> to 100- mm modified visual analog scale (MVAS) was used to evaluate the pain associated with the local anesthetic at two points: (1) immediately after intradermal injection and (2) a minute after IV cannulation” (</a:t>
            </a:r>
            <a:r>
              <a:rPr lang="en-US" sz="1200" b="0" kern="1200" baseline="0" dirty="0" smtClean="0">
                <a:solidFill>
                  <a:schemeClr val="tx1"/>
                </a:solidFill>
                <a:effectLst/>
                <a:latin typeface="+mn-lt"/>
                <a:ea typeface="+mn-ea"/>
                <a:cs typeface="+mn-cs"/>
              </a:rPr>
              <a:t>Windle et al., 2006, p. 255).  “The investigators were trained on how to educate the subjects on the MVAS, and a script was prepared.  The MVAS was explained to each subject before IV cannulation” (Windle et al., 2006, p. 255).  The subjects used the MVAS by “drawing a vertical line on the first line on the MVAS best representing the pain they experience” (Windle et al., 2006, p. 255).  The patients a minute after the IV cannulation drew a second vertical line to indicate their present pain level (Windle et al., 2006). </a:t>
            </a:r>
          </a:p>
        </p:txBody>
      </p:sp>
      <p:sp>
        <p:nvSpPr>
          <p:cNvPr id="4" name="Slide Number Placeholder 3"/>
          <p:cNvSpPr>
            <a:spLocks noGrp="1"/>
          </p:cNvSpPr>
          <p:nvPr>
            <p:ph type="sldNum" sz="quarter" idx="10"/>
          </p:nvPr>
        </p:nvSpPr>
        <p:spPr/>
        <p:txBody>
          <a:bodyPr/>
          <a:lstStyle/>
          <a:p>
            <a:fld id="{02F909AE-4B74-6E49-A68E-A6D04BF5A1BC}" type="slidenum">
              <a:rPr lang="en-US" smtClean="0"/>
              <a:pPr/>
              <a:t>7</a:t>
            </a:fld>
            <a:endParaRPr lang="en-US" dirty="0"/>
          </a:p>
        </p:txBody>
      </p:sp>
    </p:spTree>
    <p:extLst>
      <p:ext uri="{BB962C8B-B14F-4D97-AF65-F5344CB8AC3E}">
        <p14:creationId xmlns:mc="http://schemas.openxmlformats.org/markup-compatibility/2006" xmlns:mv="urn:schemas-microsoft-com:mac:vml" xmlns="" xmlns:p14="http://schemas.microsoft.com/office/powerpoint/2010/main" xmlns:p="http://schemas.openxmlformats.org/presentationml/2006/main" xmlns:r="http://schemas.openxmlformats.org/officeDocument/2006/relationships" xmlns:a="http://schemas.openxmlformats.org/drawingml/2006/main" val="1860808076"/>
      </p:ext>
    </p:extLst>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narratives wrote by the nurses were “coded to identify quantitatively the elements of the experience of moral distress as well as to obtaining qualitative examples” (</a:t>
            </a:r>
            <a:r>
              <a:rPr lang="en-US" sz="1200" dirty="0" smtClean="0"/>
              <a:t>Ferrell, B. 2006, p. 925).  Nurses</a:t>
            </a:r>
            <a:r>
              <a:rPr lang="en-US" sz="1200" baseline="0" dirty="0" smtClean="0"/>
              <a:t> were participating in two end-of-life nursing education courses when sharing their narratives related to ethical issues in end-of-life care </a:t>
            </a:r>
            <a:r>
              <a:rPr lang="en-US" baseline="0" dirty="0" smtClean="0"/>
              <a:t>(</a:t>
            </a:r>
            <a:r>
              <a:rPr lang="en-US" sz="1200" dirty="0" smtClean="0"/>
              <a:t>Ferrell, B. 2006).  Out of the two courses the nurses had a total of 108 nurse narratives to be included in analysis </a:t>
            </a:r>
            <a:r>
              <a:rPr lang="en-US" baseline="0" dirty="0" smtClean="0"/>
              <a:t>(</a:t>
            </a:r>
            <a:r>
              <a:rPr lang="en-US" sz="1200" dirty="0" smtClean="0"/>
              <a:t>Ferrell, B. 2006).</a:t>
            </a:r>
            <a:r>
              <a:rPr lang="en-US" sz="1200" baseline="0" dirty="0" smtClean="0"/>
              <a:t>  All of the narratives were “typed with an identification number attached to ensure that the responses across questions remained intact for each nurse”</a:t>
            </a:r>
            <a:r>
              <a:rPr lang="en-US" sz="1200" dirty="0" smtClean="0"/>
              <a:t> </a:t>
            </a:r>
            <a:r>
              <a:rPr lang="en-US" baseline="0" dirty="0" smtClean="0"/>
              <a:t>(</a:t>
            </a:r>
            <a:r>
              <a:rPr lang="en-US" sz="1200" dirty="0" smtClean="0"/>
              <a:t>Ferrell, B. 2006,</a:t>
            </a:r>
            <a:r>
              <a:rPr lang="en-US" sz="1200" baseline="0" dirty="0" smtClean="0"/>
              <a:t> p. 925).  “The narratives were coded to identify the setting in which conflict occurred, the type of conflict, those involved in conflict, cultural factors, patient’s diagnosis, and the nursing response or emotion” </a:t>
            </a:r>
            <a:r>
              <a:rPr lang="en-US" baseline="0" dirty="0" smtClean="0"/>
              <a:t>(</a:t>
            </a:r>
            <a:r>
              <a:rPr lang="en-US" sz="1200" dirty="0" smtClean="0"/>
              <a:t>Ferrell, B. 2006, p. 925).</a:t>
            </a:r>
            <a:r>
              <a:rPr lang="en-US" sz="1200" baseline="0" dirty="0" smtClean="0"/>
              <a:t>  </a:t>
            </a:r>
            <a:r>
              <a:rPr lang="en-US" sz="1200" b="0" baseline="0" dirty="0" smtClean="0"/>
              <a:t>According to Burns and Groves (2009), </a:t>
            </a:r>
            <a:r>
              <a:rPr lang="en-US" sz="1200" dirty="0" smtClean="0"/>
              <a:t>“Theoretical</a:t>
            </a:r>
            <a:r>
              <a:rPr lang="en-US" sz="1200" baseline="0" dirty="0" smtClean="0"/>
              <a:t> sampling is used in grounded theory research to advance the development of a selected theory throughout the research process” (</a:t>
            </a:r>
            <a:r>
              <a:rPr lang="en-US" sz="1200" b="0" kern="1200" dirty="0" smtClean="0">
                <a:solidFill>
                  <a:schemeClr val="tx1"/>
                </a:solidFill>
                <a:effectLst/>
                <a:latin typeface="+mn-lt"/>
                <a:ea typeface="+mn-ea"/>
                <a:cs typeface="+mn-cs"/>
              </a:rPr>
              <a:t>p. 356).   The researcher gathers</a:t>
            </a:r>
            <a:r>
              <a:rPr lang="en-US" sz="1200" b="0" kern="1200" baseline="0" dirty="0" smtClean="0">
                <a:solidFill>
                  <a:schemeClr val="tx1"/>
                </a:solidFill>
                <a:effectLst/>
                <a:latin typeface="+mn-lt"/>
                <a:ea typeface="+mn-ea"/>
                <a:cs typeface="+mn-cs"/>
              </a:rPr>
              <a:t> data from any individual that can provide relevant date for theory generation.  The data becomes relevant if it can “saturate the theoretical codes in the study needed for theory generation” </a:t>
            </a:r>
            <a:r>
              <a:rPr lang="en-US" sz="1200" baseline="0" dirty="0" smtClean="0"/>
              <a:t>(</a:t>
            </a:r>
            <a:r>
              <a:rPr lang="en-US" sz="1200" b="0" kern="1200" dirty="0" smtClean="0">
                <a:solidFill>
                  <a:schemeClr val="tx1"/>
                </a:solidFill>
                <a:effectLst/>
                <a:latin typeface="+mn-lt"/>
                <a:ea typeface="+mn-ea"/>
                <a:cs typeface="+mn-cs"/>
              </a:rPr>
              <a:t>Burns&amp;Grove, 2009, p. 356). “Diversity in the sample is encouraged so</a:t>
            </a:r>
            <a:r>
              <a:rPr lang="en-US" sz="1200" b="0" kern="1200" baseline="0" dirty="0" smtClean="0">
                <a:solidFill>
                  <a:schemeClr val="tx1"/>
                </a:solidFill>
                <a:effectLst/>
                <a:latin typeface="+mn-lt"/>
                <a:ea typeface="+mn-ea"/>
                <a:cs typeface="+mn-cs"/>
              </a:rPr>
              <a:t> the theory developed covers a wide range of behavior in varied situations” </a:t>
            </a:r>
            <a:r>
              <a:rPr lang="en-US" sz="1200" baseline="0" dirty="0" smtClean="0"/>
              <a:t>(</a:t>
            </a:r>
            <a:r>
              <a:rPr lang="en-US" sz="1200" b="0" kern="1200" dirty="0" smtClean="0">
                <a:solidFill>
                  <a:schemeClr val="tx1"/>
                </a:solidFill>
                <a:effectLst/>
                <a:latin typeface="+mn-lt"/>
                <a:ea typeface="+mn-ea"/>
                <a:cs typeface="+mn-cs"/>
              </a:rPr>
              <a:t>Burns&amp;Grove, 2009, p. 356).</a:t>
            </a:r>
          </a:p>
        </p:txBody>
      </p:sp>
      <p:sp>
        <p:nvSpPr>
          <p:cNvPr id="4" name="Slide Number Placeholder 3"/>
          <p:cNvSpPr>
            <a:spLocks noGrp="1"/>
          </p:cNvSpPr>
          <p:nvPr>
            <p:ph type="sldNum" sz="quarter" idx="10"/>
          </p:nvPr>
        </p:nvSpPr>
        <p:spPr/>
        <p:txBody>
          <a:bodyPr/>
          <a:lstStyle/>
          <a:p>
            <a:fld id="{02F909AE-4B74-6E49-A68E-A6D04BF5A1BC}" type="slidenum">
              <a:rPr lang="en-US" smtClean="0"/>
              <a:pPr/>
              <a:t>8</a:t>
            </a:fld>
            <a:endParaRPr lang="en-US" dirty="0"/>
          </a:p>
        </p:txBody>
      </p:sp>
    </p:spTree>
    <p:extLst>
      <p:ext uri="{BB962C8B-B14F-4D97-AF65-F5344CB8AC3E}">
        <p14:creationId xmlns:mc="http://schemas.openxmlformats.org/markup-compatibility/2006" xmlns:mv="urn:schemas-microsoft-com:mac:vml" xmlns="" xmlns:p14="http://schemas.microsoft.com/office/powerpoint/2010/main" xmlns:p="http://schemas.openxmlformats.org/presentationml/2006/main" xmlns:r="http://schemas.openxmlformats.org/officeDocument/2006/relationships" xmlns:a="http://schemas.openxmlformats.org/drawingml/2006/main" val="1737240505"/>
      </p:ext>
    </p:extLst>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9</a:t>
            </a:fld>
            <a:endParaRPr lang="en-US" dirty="0"/>
          </a:p>
        </p:txBody>
      </p:sp>
    </p:spTree>
    <p:extLst>
      <p:ext uri="{BB962C8B-B14F-4D97-AF65-F5344CB8AC3E}">
        <p14:creationId xmlns:mc="http://schemas.openxmlformats.org/markup-compatibility/2006" xmlns:mv="urn:schemas-microsoft-com:mac:vml" xmlns="" xmlns:p14="http://schemas.microsoft.com/office/powerpoint/2010/main" xmlns:p="http://schemas.openxmlformats.org/presentationml/2006/main" xmlns:r="http://schemas.openxmlformats.org/officeDocument/2006/relationships" xmlns:a="http://schemas.openxmlformats.org/drawingml/2006/main" val="3805221718"/>
      </p:ext>
    </p:extLst>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the numbers of variables under a study</a:t>
            </a:r>
            <a:r>
              <a:rPr lang="en-US" baseline="0" dirty="0" smtClean="0"/>
              <a:t> grows, the needed sample size may also increase”</a:t>
            </a:r>
            <a:r>
              <a:rPr lang="en-US" sz="1200" baseline="0" dirty="0" smtClean="0"/>
              <a:t> (</a:t>
            </a:r>
            <a:r>
              <a:rPr lang="en-US" sz="1200" b="0" kern="1200" dirty="0" smtClean="0">
                <a:solidFill>
                  <a:schemeClr val="tx1"/>
                </a:solidFill>
                <a:effectLst/>
                <a:latin typeface="+mn-lt"/>
                <a:ea typeface="+mn-ea"/>
                <a:cs typeface="+mn-cs"/>
              </a:rPr>
              <a:t>Burns &amp; Grove, 2009, p. 360). </a:t>
            </a:r>
            <a:r>
              <a:rPr lang="en-US" sz="1200" b="0" baseline="0" dirty="0" smtClean="0"/>
              <a:t>According to Ferrell (2006),</a:t>
            </a:r>
            <a:r>
              <a:rPr lang="en-US" sz="1200" b="0" kern="1200" dirty="0" smtClean="0">
                <a:solidFill>
                  <a:schemeClr val="tx1"/>
                </a:solidFill>
                <a:effectLst/>
                <a:latin typeface="+mn-lt"/>
                <a:ea typeface="+mn-ea"/>
                <a:cs typeface="+mn-cs"/>
              </a:rPr>
              <a:t>  “The</a:t>
            </a:r>
            <a:r>
              <a:rPr lang="en-US" sz="1200" b="0" kern="1200" baseline="0" dirty="0" smtClean="0">
                <a:solidFill>
                  <a:schemeClr val="tx1"/>
                </a:solidFill>
                <a:effectLst/>
                <a:latin typeface="+mn-lt"/>
                <a:ea typeface="+mn-ea"/>
                <a:cs typeface="+mn-cs"/>
              </a:rPr>
              <a:t> purpose of the article is to explore more fully the impact on nurses of witnessing treatment deemed to be futile”</a:t>
            </a:r>
            <a:r>
              <a:rPr lang="en-US" sz="1200" b="0" kern="1200" dirty="0" smtClean="0">
                <a:solidFill>
                  <a:schemeClr val="tx1"/>
                </a:solidFill>
                <a:effectLst/>
                <a:latin typeface="+mn-lt"/>
                <a:ea typeface="+mn-ea"/>
                <a:cs typeface="+mn-cs"/>
              </a:rPr>
              <a:t> (</a:t>
            </a:r>
            <a:r>
              <a:rPr lang="en-US" sz="1200" dirty="0" smtClean="0"/>
              <a:t>p. 923).</a:t>
            </a:r>
            <a:r>
              <a:rPr lang="en-US" sz="1200" baseline="0" dirty="0" smtClean="0"/>
              <a:t>  </a:t>
            </a:r>
            <a:r>
              <a:rPr lang="en-US" sz="1200" dirty="0" smtClean="0"/>
              <a:t>The variables in the study described the sample, which</a:t>
            </a:r>
            <a:r>
              <a:rPr lang="en-US" sz="1200" baseline="0" dirty="0" smtClean="0"/>
              <a:t> doesn’t cause a problem in the terms of power of the study.  However, not all the variables were describing the sample, so the sample size could have increased without an issue (</a:t>
            </a:r>
            <a:r>
              <a:rPr lang="en-US" sz="1200" b="0" kern="1200" dirty="0" smtClean="0">
                <a:solidFill>
                  <a:schemeClr val="tx1"/>
                </a:solidFill>
                <a:effectLst/>
                <a:latin typeface="+mn-lt"/>
                <a:ea typeface="+mn-ea"/>
                <a:cs typeface="+mn-cs"/>
              </a:rPr>
              <a:t>Burns &amp; Grove, 2009).  “Sometimes researchers have</a:t>
            </a:r>
            <a:r>
              <a:rPr lang="en-US" sz="1200" b="0" kern="1200" baseline="0" dirty="0" smtClean="0">
                <a:solidFill>
                  <a:schemeClr val="tx1"/>
                </a:solidFill>
                <a:effectLst/>
                <a:latin typeface="+mn-lt"/>
                <a:ea typeface="+mn-ea"/>
                <a:cs typeface="+mn-cs"/>
              </a:rPr>
              <a:t> obtained sufficient sample sizes for the primary analyses, but failed to plan for analyses involving subgroups, such as analyzing the data by age categories or by ethnic groups, which require a larger sample size” </a:t>
            </a:r>
            <a:r>
              <a:rPr lang="en-US" sz="1200" baseline="0" dirty="0" smtClean="0"/>
              <a:t>(</a:t>
            </a:r>
            <a:r>
              <a:rPr lang="en-US" sz="1200" b="0" kern="1200" dirty="0" smtClean="0">
                <a:solidFill>
                  <a:schemeClr val="tx1"/>
                </a:solidFill>
                <a:effectLst/>
                <a:latin typeface="+mn-lt"/>
                <a:ea typeface="+mn-ea"/>
                <a:cs typeface="+mn-cs"/>
              </a:rPr>
              <a:t>Burns &amp; Grove, 2009, p. 360).</a:t>
            </a:r>
            <a:r>
              <a:rPr lang="en-US" sz="1200" b="0" kern="1200" baseline="0" dirty="0" smtClean="0">
                <a:solidFill>
                  <a:schemeClr val="tx1"/>
                </a:solidFill>
                <a:effectLst/>
                <a:latin typeface="+mn-lt"/>
                <a:ea typeface="+mn-ea"/>
                <a:cs typeface="+mn-cs"/>
              </a:rPr>
              <a:t>  Between the two end-of-life courses there was a difference between the two groups when mentioning culture, so if there had been more participants there possibly culture would hold more of a part when gathering quantitative information from the narratives.  “The topic is difficult to define and awkward for people to discuss, however, you will probably need more participants to saturate the data” (</a:t>
            </a:r>
            <a:r>
              <a:rPr lang="en-US" sz="1200" b="0" kern="1200" dirty="0" smtClean="0">
                <a:solidFill>
                  <a:schemeClr val="tx1"/>
                </a:solidFill>
                <a:effectLst/>
                <a:latin typeface="+mn-lt"/>
                <a:ea typeface="+mn-ea"/>
                <a:cs typeface="+mn-cs"/>
              </a:rPr>
              <a:t>Burns &amp; Grove, 2009, p. 361).</a:t>
            </a:r>
            <a:r>
              <a:rPr lang="en-US" sz="1200" b="0"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However, quality data was obtained from “articulate, well-informed, and communicative participants</a:t>
            </a:r>
            <a:r>
              <a:rPr lang="en-US" sz="1200" b="0" kern="1200" baseline="0" dirty="0" smtClean="0">
                <a:solidFill>
                  <a:schemeClr val="tx1"/>
                </a:solidFill>
                <a:effectLst/>
                <a:latin typeface="+mn-lt"/>
                <a:ea typeface="+mn-ea"/>
                <a:cs typeface="+mn-cs"/>
              </a:rPr>
              <a:t> and the quality of information obtained from the document review influences the sample size” (</a:t>
            </a:r>
            <a:r>
              <a:rPr lang="en-US" sz="1200" b="0" kern="1200" dirty="0" smtClean="0">
                <a:solidFill>
                  <a:schemeClr val="tx1"/>
                </a:solidFill>
                <a:effectLst/>
                <a:latin typeface="+mn-lt"/>
                <a:ea typeface="+mn-ea"/>
                <a:cs typeface="+mn-cs"/>
              </a:rPr>
              <a:t>Burns &amp; Grove, 2009, p. 361).</a:t>
            </a:r>
            <a:r>
              <a:rPr lang="en-US" sz="1200" b="0" kern="1200" baseline="0" dirty="0" smtClean="0">
                <a:solidFill>
                  <a:schemeClr val="tx1"/>
                </a:solidFill>
                <a:effectLst/>
                <a:latin typeface="+mn-lt"/>
                <a:ea typeface="+mn-ea"/>
                <a:cs typeface="+mn-cs"/>
              </a:rPr>
              <a:t>  So, “the higher the quality and richness of the data, the few participants you will need to saturate the data in the area of study” (</a:t>
            </a:r>
            <a:r>
              <a:rPr lang="en-US" sz="1200" b="0" kern="1200" dirty="0" smtClean="0">
                <a:solidFill>
                  <a:schemeClr val="tx1"/>
                </a:solidFill>
                <a:effectLst/>
                <a:latin typeface="+mn-lt"/>
                <a:ea typeface="+mn-ea"/>
                <a:cs typeface="+mn-cs"/>
              </a:rPr>
              <a:t>Burns &amp; Grove, 2009, p. 361).</a:t>
            </a:r>
            <a:r>
              <a:rPr lang="en-US" sz="1200" b="0" kern="1200" baseline="0" dirty="0" smtClean="0">
                <a:solidFill>
                  <a:schemeClr val="tx1"/>
                </a:solidFill>
                <a:effectLst/>
                <a:latin typeface="+mn-lt"/>
                <a:ea typeface="+mn-ea"/>
                <a:cs typeface="+mn-cs"/>
              </a:rPr>
              <a:t>  As noted the sample size could have been increase, but also the richness of the data allowed for fewer participants.</a:t>
            </a:r>
          </a:p>
        </p:txBody>
      </p:sp>
      <p:sp>
        <p:nvSpPr>
          <p:cNvPr id="4" name="Slide Number Placeholder 3"/>
          <p:cNvSpPr>
            <a:spLocks noGrp="1"/>
          </p:cNvSpPr>
          <p:nvPr>
            <p:ph type="sldNum" sz="quarter" idx="10"/>
          </p:nvPr>
        </p:nvSpPr>
        <p:spPr/>
        <p:txBody>
          <a:bodyPr/>
          <a:lstStyle/>
          <a:p>
            <a:fld id="{02F909AE-4B74-6E49-A68E-A6D04BF5A1BC}" type="slidenum">
              <a:rPr lang="en-US" smtClean="0"/>
              <a:pPr/>
              <a:t>10</a:t>
            </a:fld>
            <a:endParaRPr lang="en-US" dirty="0"/>
          </a:p>
        </p:txBody>
      </p:sp>
    </p:spTree>
    <p:extLst>
      <p:ext uri="{BB962C8B-B14F-4D97-AF65-F5344CB8AC3E}">
        <p14:creationId xmlns:mc="http://schemas.openxmlformats.org/markup-compatibility/2006" xmlns:mv="urn:schemas-microsoft-com:mac:vml" xmlns="" xmlns:p14="http://schemas.microsoft.com/office/powerpoint/2010/main" xmlns:p="http://schemas.openxmlformats.org/presentationml/2006/main" xmlns:r="http://schemas.openxmlformats.org/officeDocument/2006/relationships" xmlns:a="http://schemas.openxmlformats.org/drawingml/2006/main" val="2339997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7E28A91C-517E-834F-83E8-6FD40E9DA300}" type="datetimeFigureOut">
              <a:rPr lang="en-US" smtClean="0"/>
              <a:pPr/>
              <a:t>6/10/11</a:t>
            </a:fld>
            <a:endParaRPr lang="en-US" dirty="0"/>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dirty="0"/>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70052C7A-7AB5-D443-A83C-7A7D1B2EC8C5}"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28A91C-517E-834F-83E8-6FD40E9DA300}" type="datetimeFigureOut">
              <a:rPr lang="en-US" smtClean="0"/>
              <a:pPr/>
              <a:t>6/10/11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052C7A-7AB5-D443-A83C-7A7D1B2EC8C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28A91C-517E-834F-83E8-6FD40E9DA300}" type="datetimeFigureOut">
              <a:rPr lang="en-US" smtClean="0"/>
              <a:pPr/>
              <a:t>6/10/11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052C7A-7AB5-D443-A83C-7A7D1B2EC8C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7E28A91C-517E-834F-83E8-6FD40E9DA300}" type="datetimeFigureOut">
              <a:rPr lang="en-US" smtClean="0"/>
              <a:pPr/>
              <a:t>6/10/11</a:t>
            </a:fld>
            <a:endParaRPr lang="en-US" dirty="0"/>
          </a:p>
        </p:txBody>
      </p:sp>
      <p:sp>
        <p:nvSpPr>
          <p:cNvPr id="9" name="Slide Number Placeholder 8"/>
          <p:cNvSpPr>
            <a:spLocks noGrp="1"/>
          </p:cNvSpPr>
          <p:nvPr>
            <p:ph type="sldNum" sz="quarter" idx="15"/>
          </p:nvPr>
        </p:nvSpPr>
        <p:spPr/>
        <p:txBody>
          <a:bodyPr rtlCol="0"/>
          <a:lstStyle/>
          <a:p>
            <a:fld id="{70052C7A-7AB5-D443-A83C-7A7D1B2EC8C5}" type="slidenum">
              <a:rPr lang="en-US" smtClean="0"/>
              <a:pPr/>
              <a:t>‹#›</a:t>
            </a:fld>
            <a:endParaRPr lang="en-US" dirty="0"/>
          </a:p>
        </p:txBody>
      </p:sp>
      <p:sp>
        <p:nvSpPr>
          <p:cNvPr id="10" name="Footer Placeholder 9"/>
          <p:cNvSpPr>
            <a:spLocks noGrp="1"/>
          </p:cNvSpPr>
          <p:nvPr>
            <p:ph type="ftr" sz="quarter" idx="16"/>
          </p:nvPr>
        </p:nvSpPr>
        <p:spPr/>
        <p:txBody>
          <a:bodyPr rtlCol="0"/>
          <a:lstStyle/>
          <a:p>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7E28A91C-517E-834F-83E8-6FD40E9DA300}" type="datetimeFigureOut">
              <a:rPr lang="en-US" smtClean="0"/>
              <a:pPr/>
              <a:t>6/10/11</a:t>
            </a:fld>
            <a:endParaRPr lang="en-US" dirty="0"/>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dirty="0"/>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70052C7A-7AB5-D443-A83C-7A7D1B2EC8C5}"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E28A91C-517E-834F-83E8-6FD40E9DA300}" type="datetimeFigureOut">
              <a:rPr lang="en-US" smtClean="0"/>
              <a:pPr/>
              <a:t>6/10/11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052C7A-7AB5-D443-A83C-7A7D1B2EC8C5}" type="slidenum">
              <a:rPr lang="en-US" smtClean="0"/>
              <a:pPr/>
              <a:t>‹#›</a:t>
            </a:fld>
            <a:endParaRPr lang="en-US" dirty="0"/>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7E28A91C-517E-834F-83E8-6FD40E9DA300}" type="datetimeFigureOut">
              <a:rPr lang="en-US" smtClean="0"/>
              <a:pPr/>
              <a:t>6/10/11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0052C7A-7AB5-D443-A83C-7A7D1B2EC8C5}" type="slidenum">
              <a:rPr lang="en-US" smtClean="0"/>
              <a:pPr/>
              <a:t>‹#›</a:t>
            </a:fld>
            <a:endParaRPr lang="en-US" dirty="0"/>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7E28A91C-517E-834F-83E8-6FD40E9DA300}" type="datetimeFigureOut">
              <a:rPr lang="en-US" smtClean="0"/>
              <a:pPr/>
              <a:t>6/10/11</a:t>
            </a:fld>
            <a:endParaRPr lang="en-US" dirty="0"/>
          </a:p>
        </p:txBody>
      </p:sp>
      <p:sp>
        <p:nvSpPr>
          <p:cNvPr id="7" name="Slide Number Placeholder 6"/>
          <p:cNvSpPr>
            <a:spLocks noGrp="1"/>
          </p:cNvSpPr>
          <p:nvPr>
            <p:ph type="sldNum" sz="quarter" idx="11"/>
          </p:nvPr>
        </p:nvSpPr>
        <p:spPr/>
        <p:txBody>
          <a:bodyPr rtlCol="0"/>
          <a:lstStyle/>
          <a:p>
            <a:fld id="{70052C7A-7AB5-D443-A83C-7A7D1B2EC8C5}" type="slidenum">
              <a:rPr lang="en-US" smtClean="0"/>
              <a:pPr/>
              <a:t>‹#›</a:t>
            </a:fld>
            <a:endParaRPr lang="en-US" dirty="0"/>
          </a:p>
        </p:txBody>
      </p:sp>
      <p:sp>
        <p:nvSpPr>
          <p:cNvPr id="8" name="Footer Placeholder 7"/>
          <p:cNvSpPr>
            <a:spLocks noGrp="1"/>
          </p:cNvSpPr>
          <p:nvPr>
            <p:ph type="ftr" sz="quarter" idx="12"/>
          </p:nvPr>
        </p:nvSpPr>
        <p:spPr/>
        <p:txBody>
          <a:bodyPr rtlCol="0"/>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28A91C-517E-834F-83E8-6FD40E9DA300}" type="datetimeFigureOut">
              <a:rPr lang="en-US" smtClean="0"/>
              <a:pPr/>
              <a:t>6/10/11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0052C7A-7AB5-D443-A83C-7A7D1B2EC8C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7E28A91C-517E-834F-83E8-6FD40E9DA300}" type="datetimeFigureOut">
              <a:rPr lang="en-US" smtClean="0"/>
              <a:pPr/>
              <a:t>6/10/11</a:t>
            </a:fld>
            <a:endParaRPr lang="en-US" dirty="0"/>
          </a:p>
        </p:txBody>
      </p:sp>
      <p:sp>
        <p:nvSpPr>
          <p:cNvPr id="22" name="Slide Number Placeholder 21"/>
          <p:cNvSpPr>
            <a:spLocks noGrp="1"/>
          </p:cNvSpPr>
          <p:nvPr>
            <p:ph type="sldNum" sz="quarter" idx="15"/>
          </p:nvPr>
        </p:nvSpPr>
        <p:spPr/>
        <p:txBody>
          <a:bodyPr rtlCol="0"/>
          <a:lstStyle/>
          <a:p>
            <a:fld id="{70052C7A-7AB5-D443-A83C-7A7D1B2EC8C5}" type="slidenum">
              <a:rPr lang="en-US" smtClean="0"/>
              <a:pPr/>
              <a:t>‹#›</a:t>
            </a:fld>
            <a:endParaRPr lang="en-US" dirty="0"/>
          </a:p>
        </p:txBody>
      </p:sp>
      <p:sp>
        <p:nvSpPr>
          <p:cNvPr id="23" name="Footer Placeholder 22"/>
          <p:cNvSpPr>
            <a:spLocks noGrp="1"/>
          </p:cNvSpPr>
          <p:nvPr>
            <p:ph type="ftr" sz="quarter" idx="16"/>
          </p:nvPr>
        </p:nvSpPr>
        <p:spPr/>
        <p:txBody>
          <a:bodyPr rtlCol="0"/>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7E28A91C-517E-834F-83E8-6FD40E9DA300}" type="datetimeFigureOut">
              <a:rPr lang="en-US" smtClean="0"/>
              <a:pPr/>
              <a:t>6/10/11</a:t>
            </a:fld>
            <a:endParaRPr lang="en-US" dirty="0"/>
          </a:p>
        </p:txBody>
      </p:sp>
      <p:sp>
        <p:nvSpPr>
          <p:cNvPr id="18" name="Slide Number Placeholder 17"/>
          <p:cNvSpPr>
            <a:spLocks noGrp="1"/>
          </p:cNvSpPr>
          <p:nvPr>
            <p:ph type="sldNum" sz="quarter" idx="11"/>
          </p:nvPr>
        </p:nvSpPr>
        <p:spPr/>
        <p:txBody>
          <a:bodyPr rtlCol="0"/>
          <a:lstStyle/>
          <a:p>
            <a:fld id="{70052C7A-7AB5-D443-A83C-7A7D1B2EC8C5}" type="slidenum">
              <a:rPr lang="en-US" smtClean="0"/>
              <a:pPr/>
              <a:t>‹#›</a:t>
            </a:fld>
            <a:endParaRPr lang="en-US" dirty="0"/>
          </a:p>
        </p:txBody>
      </p:sp>
      <p:sp>
        <p:nvSpPr>
          <p:cNvPr id="21" name="Footer Placeholder 20"/>
          <p:cNvSpPr>
            <a:spLocks noGrp="1"/>
          </p:cNvSpPr>
          <p:nvPr>
            <p:ph type="ftr" sz="quarter" idx="12"/>
          </p:nvPr>
        </p:nvSpPr>
        <p:spPr/>
        <p:txBody>
          <a:bodyPr rtlCol="0"/>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7E28A91C-517E-834F-83E8-6FD40E9DA300}" type="datetimeFigureOut">
              <a:rPr lang="en-US" smtClean="0"/>
              <a:pPr/>
              <a:t>6/10/11</a:t>
            </a:fld>
            <a:endParaRPr lang="en-US" dirty="0"/>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dirty="0"/>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0052C7A-7AB5-D443-A83C-7A7D1B2EC8C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2928730"/>
            <a:ext cx="6172200" cy="1894362"/>
          </a:xfrm>
        </p:spPr>
        <p:txBody>
          <a:bodyPr/>
          <a:lstStyle/>
          <a:p>
            <a:r>
              <a:rPr lang="en-US" b="1" dirty="0"/>
              <a:t>Identifying &amp; Critiquing Research Articles	</a:t>
            </a:r>
            <a:r>
              <a:rPr lang="en-US" dirty="0" smtClean="0">
                <a:effectLst/>
              </a:rPr>
              <a:t> </a:t>
            </a:r>
            <a:endParaRPr lang="en-US" dirty="0"/>
          </a:p>
        </p:txBody>
      </p:sp>
      <p:sp>
        <p:nvSpPr>
          <p:cNvPr id="3" name="Subtitle 2"/>
          <p:cNvSpPr>
            <a:spLocks noGrp="1"/>
          </p:cNvSpPr>
          <p:nvPr>
            <p:ph type="subTitle" idx="1"/>
          </p:nvPr>
        </p:nvSpPr>
        <p:spPr/>
        <p:txBody>
          <a:bodyPr>
            <a:normAutofit fontScale="85000" lnSpcReduction="20000"/>
          </a:bodyPr>
          <a:lstStyle/>
          <a:p>
            <a:r>
              <a:rPr lang="en-US" sz="2000" dirty="0" err="1" smtClean="0"/>
              <a:t>LaShawnna</a:t>
            </a:r>
            <a:r>
              <a:rPr lang="en-US" sz="2000" dirty="0" smtClean="0"/>
              <a:t> Tyler, Jennifer Wang, Jenny Weidner, Kelsey </a:t>
            </a:r>
            <a:r>
              <a:rPr lang="en-US" sz="2000" dirty="0" err="1" smtClean="0"/>
              <a:t>Usselman</a:t>
            </a:r>
            <a:r>
              <a:rPr lang="en-US" sz="2000" dirty="0" smtClean="0"/>
              <a:t>, &amp; </a:t>
            </a:r>
            <a:r>
              <a:rPr lang="en-US" sz="2000" dirty="0" err="1" smtClean="0"/>
              <a:t>Uzoaru</a:t>
            </a:r>
            <a:r>
              <a:rPr lang="en-US" sz="2000" dirty="0" smtClean="0"/>
              <a:t> </a:t>
            </a:r>
            <a:r>
              <a:rPr lang="en-US" sz="2000" dirty="0" err="1" smtClean="0"/>
              <a:t>Weruche</a:t>
            </a:r>
            <a:endParaRPr lang="en-US" sz="2000" dirty="0" smtClean="0"/>
          </a:p>
          <a:p>
            <a:r>
              <a:rPr lang="en-US" sz="2000" dirty="0" smtClean="0"/>
              <a:t>Lakeview College of Nursing</a:t>
            </a:r>
          </a:p>
          <a:p>
            <a:r>
              <a:rPr lang="en-US" sz="2000" dirty="0" smtClean="0"/>
              <a:t>N302-Nursing Research</a:t>
            </a:r>
          </a:p>
          <a:p>
            <a:r>
              <a:rPr lang="en-US" sz="2000" dirty="0" smtClean="0"/>
              <a:t>June 12, 2011</a:t>
            </a:r>
          </a:p>
          <a:p>
            <a:endParaRPr lang="en-US" dirty="0"/>
          </a:p>
        </p:txBody>
      </p:sp>
    </p:spTree>
    <p:extLst>
      <p:ext uri="{BB962C8B-B14F-4D97-AF65-F5344CB8AC3E}">
        <p14:creationId xmlns:mc="http://schemas.openxmlformats.org/markup-compatibility/2006" xmlns:mv="urn:schemas-microsoft-com:mac:vml" xmlns="" xmlns:p14="http://schemas.microsoft.com/office/powerpoint/2010/main" xmlns:p="http://schemas.openxmlformats.org/presentationml/2006/main" xmlns:r="http://schemas.openxmlformats.org/officeDocument/2006/relationships" xmlns:a="http://schemas.openxmlformats.org/drawingml/2006/main" val="378508052"/>
      </p:ext>
    </p:extLst>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size from Ferrell article cont.</a:t>
            </a:r>
            <a:endParaRPr lang="en-US" sz="3600" dirty="0"/>
          </a:p>
        </p:txBody>
      </p:sp>
      <p:sp>
        <p:nvSpPr>
          <p:cNvPr id="3" name="Content Placeholder 2"/>
          <p:cNvSpPr>
            <a:spLocks noGrp="1"/>
          </p:cNvSpPr>
          <p:nvPr>
            <p:ph sz="quarter" idx="1"/>
          </p:nvPr>
        </p:nvSpPr>
        <p:spPr/>
        <p:txBody>
          <a:bodyPr>
            <a:normAutofit/>
          </a:bodyPr>
          <a:lstStyle/>
          <a:p>
            <a:r>
              <a:rPr lang="en-US" sz="2000" dirty="0" smtClean="0"/>
              <a:t>Many variables : Quantitative information</a:t>
            </a:r>
          </a:p>
          <a:p>
            <a:r>
              <a:rPr lang="en-US" sz="2000" dirty="0" smtClean="0"/>
              <a:t>Study size sufficient</a:t>
            </a:r>
            <a:endParaRPr lang="en-US" sz="2000" dirty="0"/>
          </a:p>
          <a:p>
            <a:pPr lvl="1"/>
            <a:r>
              <a:rPr lang="en-US" sz="2000" dirty="0" smtClean="0"/>
              <a:t> more participants/subjects could be used</a:t>
            </a:r>
          </a:p>
          <a:p>
            <a:r>
              <a:rPr lang="en-US" sz="2400" dirty="0" smtClean="0"/>
              <a:t>Culture variable not mentioned enough</a:t>
            </a:r>
          </a:p>
          <a:p>
            <a:pPr lvl="1"/>
            <a:r>
              <a:rPr lang="en-US" sz="2000" dirty="0" smtClean="0"/>
              <a:t>More participants/subjects could be used</a:t>
            </a:r>
          </a:p>
          <a:p>
            <a:r>
              <a:rPr lang="en-US" sz="2400" dirty="0" smtClean="0"/>
              <a:t>Topic difficult to define</a:t>
            </a:r>
          </a:p>
          <a:p>
            <a:pPr lvl="1"/>
            <a:r>
              <a:rPr lang="en-US" sz="2000" dirty="0" smtClean="0"/>
              <a:t>More participants/subjects could be used</a:t>
            </a:r>
          </a:p>
          <a:p>
            <a:r>
              <a:rPr lang="en-US" sz="2400" dirty="0" smtClean="0"/>
              <a:t>Quality information obtained from narrative</a:t>
            </a:r>
          </a:p>
          <a:p>
            <a:pPr lvl="1"/>
            <a:r>
              <a:rPr lang="en-US" sz="2000" dirty="0" smtClean="0"/>
              <a:t>Fewer participants needed to saturate data</a:t>
            </a:r>
          </a:p>
        </p:txBody>
      </p:sp>
    </p:spTree>
    <p:extLst>
      <p:ext uri="{BB962C8B-B14F-4D97-AF65-F5344CB8AC3E}">
        <p14:creationId xmlns:mc="http://schemas.openxmlformats.org/markup-compatibility/2006" xmlns:mv="urn:schemas-microsoft-com:mac:vml" xmlns="" xmlns:p14="http://schemas.microsoft.com/office/powerpoint/2010/main" xmlns:p="http://schemas.openxmlformats.org/presentationml/2006/main" xmlns:r="http://schemas.openxmlformats.org/officeDocument/2006/relationships" xmlns:a="http://schemas.openxmlformats.org/drawingml/2006/main" val="1300154815"/>
      </p:ext>
    </p:extLst>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How data was collected Ferrell article</a:t>
            </a:r>
            <a:endParaRPr lang="en-US" sz="3600" dirty="0"/>
          </a:p>
        </p:txBody>
      </p:sp>
      <p:sp>
        <p:nvSpPr>
          <p:cNvPr id="3" name="Content Placeholder 2"/>
          <p:cNvSpPr>
            <a:spLocks noGrp="1"/>
          </p:cNvSpPr>
          <p:nvPr>
            <p:ph sz="quarter" idx="1"/>
          </p:nvPr>
        </p:nvSpPr>
        <p:spPr/>
        <p:txBody>
          <a:bodyPr>
            <a:normAutofit/>
          </a:bodyPr>
          <a:lstStyle/>
          <a:p>
            <a:r>
              <a:rPr lang="en-US" sz="2000" dirty="0" smtClean="0"/>
              <a:t>Analysis of narratives from 108 nurses </a:t>
            </a:r>
          </a:p>
          <a:p>
            <a:pPr lvl="1"/>
            <a:r>
              <a:rPr lang="en-US" sz="2000" dirty="0" smtClean="0"/>
              <a:t>Consent given from nurses</a:t>
            </a:r>
          </a:p>
          <a:p>
            <a:r>
              <a:rPr lang="en-US" sz="2000" dirty="0" smtClean="0"/>
              <a:t>The survey changed slight for second group </a:t>
            </a:r>
          </a:p>
          <a:p>
            <a:r>
              <a:rPr lang="en-US" sz="2000" dirty="0" smtClean="0"/>
              <a:t>Group 1:</a:t>
            </a:r>
          </a:p>
          <a:p>
            <a:pPr marL="800100" lvl="1" indent="-342900">
              <a:buAutoNum type="arabicParenR"/>
            </a:pPr>
            <a:r>
              <a:rPr lang="en-US" sz="1600" dirty="0" smtClean="0"/>
              <a:t>Personal experience described as futile</a:t>
            </a:r>
          </a:p>
          <a:p>
            <a:pPr marL="800100" lvl="1" indent="-342900">
              <a:buAutoNum type="arabicParenR"/>
            </a:pPr>
            <a:r>
              <a:rPr lang="en-US" sz="1600" dirty="0" smtClean="0"/>
              <a:t>How experience affected nurse</a:t>
            </a:r>
          </a:p>
          <a:p>
            <a:pPr marL="400050"/>
            <a:r>
              <a:rPr lang="en-US" sz="2000" dirty="0" smtClean="0"/>
              <a:t>Group 2:</a:t>
            </a:r>
          </a:p>
          <a:p>
            <a:pPr marL="800100" lvl="1" indent="-342900">
              <a:buAutoNum type="arabicParenR"/>
            </a:pPr>
            <a:r>
              <a:rPr lang="en-US" sz="1600" dirty="0" smtClean="0"/>
              <a:t>Distressing personal experience described as futile</a:t>
            </a:r>
            <a:endParaRPr lang="en-US" sz="1600" dirty="0"/>
          </a:p>
          <a:p>
            <a:pPr marL="800100" lvl="1" indent="-342900">
              <a:buAutoNum type="arabicParenR"/>
            </a:pPr>
            <a:r>
              <a:rPr lang="en-US" sz="1600" dirty="0" smtClean="0"/>
              <a:t>How experience affected nurse</a:t>
            </a:r>
          </a:p>
          <a:p>
            <a:pPr marL="800100" lvl="1" indent="-342900">
              <a:buAutoNum type="arabicParenR"/>
            </a:pPr>
            <a:r>
              <a:rPr lang="en-US" sz="1600" dirty="0" smtClean="0"/>
              <a:t>Experience affected profession nursing</a:t>
            </a:r>
          </a:p>
          <a:p>
            <a:pPr marL="800100" lvl="1" indent="-342900">
              <a:buAutoNum type="arabicParenR"/>
            </a:pPr>
            <a:r>
              <a:rPr lang="en-US" sz="1600" dirty="0" smtClean="0"/>
              <a:t>Spiritual/religious factors influence</a:t>
            </a:r>
          </a:p>
        </p:txBody>
      </p:sp>
    </p:spTree>
    <p:extLst>
      <p:ext uri="{BB962C8B-B14F-4D97-AF65-F5344CB8AC3E}">
        <p14:creationId xmlns:mc="http://schemas.openxmlformats.org/markup-compatibility/2006" xmlns:mv="urn:schemas-microsoft-com:mac:vml" xmlns="" xmlns:p14="http://schemas.microsoft.com/office/powerpoint/2010/main" xmlns:p="http://schemas.openxmlformats.org/presentationml/2006/main" xmlns:r="http://schemas.openxmlformats.org/officeDocument/2006/relationships" xmlns:a="http://schemas.openxmlformats.org/drawingml/2006/main" val="446279399"/>
      </p:ext>
    </p:extLst>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Windle’s</a:t>
            </a:r>
            <a:r>
              <a:rPr lang="en-US" dirty="0" smtClean="0"/>
              <a:t> Findings</a:t>
            </a:r>
            <a:endParaRPr lang="en-US" dirty="0"/>
          </a:p>
        </p:txBody>
      </p:sp>
      <p:sp>
        <p:nvSpPr>
          <p:cNvPr id="3" name="Content Placeholder 2"/>
          <p:cNvSpPr>
            <a:spLocks noGrp="1"/>
          </p:cNvSpPr>
          <p:nvPr>
            <p:ph sz="quarter" idx="1"/>
          </p:nvPr>
        </p:nvSpPr>
        <p:spPr/>
        <p:txBody>
          <a:bodyPr>
            <a:normAutofit/>
          </a:bodyPr>
          <a:lstStyle/>
          <a:p>
            <a:r>
              <a:rPr lang="en-US" dirty="0" smtClean="0"/>
              <a:t>The first component of </a:t>
            </a:r>
            <a:r>
              <a:rPr lang="en-US" dirty="0" err="1" smtClean="0"/>
              <a:t>Windle’s</a:t>
            </a:r>
            <a:r>
              <a:rPr lang="en-US" dirty="0" smtClean="0"/>
              <a:t> study consisted of pain levels during the </a:t>
            </a:r>
            <a:r>
              <a:rPr lang="en-US" dirty="0" err="1" smtClean="0"/>
              <a:t>intradermal</a:t>
            </a:r>
            <a:r>
              <a:rPr lang="en-US" dirty="0" smtClean="0"/>
              <a:t> injection.</a:t>
            </a:r>
          </a:p>
          <a:p>
            <a:r>
              <a:rPr lang="en-US" dirty="0" smtClean="0"/>
              <a:t>The use of </a:t>
            </a:r>
            <a:r>
              <a:rPr lang="en-US" dirty="0" err="1" smtClean="0"/>
              <a:t>lidocaine</a:t>
            </a:r>
            <a:r>
              <a:rPr lang="en-US" dirty="0" smtClean="0"/>
              <a:t> and BNS were compared.</a:t>
            </a:r>
          </a:p>
          <a:p>
            <a:r>
              <a:rPr lang="en-US" dirty="0" smtClean="0"/>
              <a:t>The findings indicated that the pain levels were higher when using </a:t>
            </a:r>
            <a:r>
              <a:rPr lang="en-US" dirty="0" err="1" smtClean="0"/>
              <a:t>lidocaine</a:t>
            </a:r>
            <a:r>
              <a:rPr lang="en-US" dirty="0"/>
              <a:t> </a:t>
            </a:r>
            <a:r>
              <a:rPr lang="en-US" dirty="0" smtClean="0"/>
              <a:t>during the </a:t>
            </a:r>
            <a:r>
              <a:rPr lang="en-US" dirty="0" err="1" smtClean="0"/>
              <a:t>intradermal</a:t>
            </a:r>
            <a:r>
              <a:rPr lang="en-US" dirty="0" smtClean="0"/>
              <a:t> injection that those that received BNS.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Windle’s</a:t>
            </a:r>
            <a:r>
              <a:rPr lang="en-US" dirty="0" smtClean="0"/>
              <a:t> Findings </a:t>
            </a:r>
            <a:endParaRPr lang="en-US" dirty="0"/>
          </a:p>
        </p:txBody>
      </p:sp>
      <p:sp>
        <p:nvSpPr>
          <p:cNvPr id="3" name="Content Placeholder 2"/>
          <p:cNvSpPr>
            <a:spLocks noGrp="1"/>
          </p:cNvSpPr>
          <p:nvPr>
            <p:ph sz="quarter" idx="1"/>
          </p:nvPr>
        </p:nvSpPr>
        <p:spPr/>
        <p:txBody>
          <a:bodyPr>
            <a:normAutofit/>
          </a:bodyPr>
          <a:lstStyle/>
          <a:p>
            <a:r>
              <a:rPr lang="en-US" dirty="0" smtClean="0"/>
              <a:t>The second component was comparing pain levels during IV </a:t>
            </a:r>
            <a:r>
              <a:rPr lang="en-US" dirty="0" err="1" smtClean="0"/>
              <a:t>cannulation</a:t>
            </a:r>
            <a:r>
              <a:rPr lang="en-US" dirty="0" smtClean="0"/>
              <a:t>.</a:t>
            </a:r>
          </a:p>
          <a:p>
            <a:r>
              <a:rPr lang="en-US" dirty="0" err="1" smtClean="0"/>
              <a:t>Lidocaine</a:t>
            </a:r>
            <a:r>
              <a:rPr lang="en-US" dirty="0" smtClean="0"/>
              <a:t>, BNS, and no anesthesia were the methods used.</a:t>
            </a:r>
          </a:p>
          <a:p>
            <a:r>
              <a:rPr lang="en-US" dirty="0" smtClean="0"/>
              <a:t>Pain levels were higher for individuals that did not have anesthesia.</a:t>
            </a:r>
          </a:p>
          <a:p>
            <a:r>
              <a:rPr lang="en-US" dirty="0" smtClean="0"/>
              <a:t>There was not a significant difference in the pain levels when using </a:t>
            </a:r>
            <a:r>
              <a:rPr lang="en-US" dirty="0" err="1" smtClean="0"/>
              <a:t>lidocaine</a:t>
            </a:r>
            <a:r>
              <a:rPr lang="en-US" dirty="0" smtClean="0"/>
              <a:t> or BNS. </a:t>
            </a: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Windle’s</a:t>
            </a:r>
            <a:r>
              <a:rPr lang="en-US" dirty="0" smtClean="0"/>
              <a:t> Findings</a:t>
            </a:r>
            <a:endParaRPr lang="en-US" dirty="0"/>
          </a:p>
        </p:txBody>
      </p:sp>
      <p:sp>
        <p:nvSpPr>
          <p:cNvPr id="3" name="Content Placeholder 2"/>
          <p:cNvSpPr>
            <a:spLocks noGrp="1"/>
          </p:cNvSpPr>
          <p:nvPr>
            <p:ph sz="quarter" idx="1"/>
          </p:nvPr>
        </p:nvSpPr>
        <p:spPr>
          <a:xfrm>
            <a:off x="457200" y="1828800"/>
            <a:ext cx="8229600" cy="4297363"/>
          </a:xfrm>
        </p:spPr>
        <p:txBody>
          <a:bodyPr/>
          <a:lstStyle/>
          <a:p>
            <a:r>
              <a:rPr lang="en-US" dirty="0"/>
              <a:t>R</a:t>
            </a:r>
            <a:r>
              <a:rPr lang="en-US" dirty="0" smtClean="0"/>
              <a:t>esearch Question: </a:t>
            </a:r>
          </a:p>
          <a:p>
            <a:pPr lvl="1"/>
            <a:r>
              <a:rPr lang="en-US" dirty="0"/>
              <a:t>T</a:t>
            </a:r>
            <a:r>
              <a:rPr lang="en-US" dirty="0" smtClean="0"/>
              <a:t>o decide which method would cause less pain.  </a:t>
            </a:r>
          </a:p>
          <a:p>
            <a:pPr lvl="1">
              <a:buNone/>
            </a:pPr>
            <a:endParaRPr lang="en-US" dirty="0" smtClean="0"/>
          </a:p>
          <a:p>
            <a:r>
              <a:rPr lang="en-US" dirty="0" smtClean="0"/>
              <a:t>Answer:</a:t>
            </a:r>
          </a:p>
          <a:p>
            <a:pPr lvl="1"/>
            <a:r>
              <a:rPr lang="en-US" dirty="0" smtClean="0"/>
              <a:t>Pain levels were lower with BNS then with the use of </a:t>
            </a:r>
            <a:r>
              <a:rPr lang="en-US" dirty="0" err="1" smtClean="0"/>
              <a:t>lidocaine</a:t>
            </a:r>
            <a:r>
              <a:rPr lang="en-US" dirty="0" smtClean="0"/>
              <a:t>.</a:t>
            </a:r>
          </a:p>
          <a:p>
            <a:endParaRPr lang="en-US" dirty="0" smtClean="0"/>
          </a:p>
          <a:p>
            <a:endParaRPr lang="en-US"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Windle’s</a:t>
            </a:r>
            <a:r>
              <a:rPr lang="en-US" dirty="0" smtClean="0"/>
              <a:t> Conclusion</a:t>
            </a:r>
            <a:endParaRPr lang="en-US" dirty="0"/>
          </a:p>
        </p:txBody>
      </p:sp>
      <p:sp>
        <p:nvSpPr>
          <p:cNvPr id="3" name="Content Placeholder 2"/>
          <p:cNvSpPr>
            <a:spLocks noGrp="1"/>
          </p:cNvSpPr>
          <p:nvPr>
            <p:ph sz="quarter" idx="1"/>
          </p:nvPr>
        </p:nvSpPr>
        <p:spPr/>
        <p:txBody>
          <a:bodyPr/>
          <a:lstStyle/>
          <a:p>
            <a:r>
              <a:rPr lang="en-US" dirty="0" smtClean="0"/>
              <a:t>Both the hospital and patient will benefit from changing how IVs are started.</a:t>
            </a:r>
          </a:p>
          <a:p>
            <a:r>
              <a:rPr lang="en-US" dirty="0" smtClean="0"/>
              <a:t>BNS proved to cause less pain and is relatively safe to use with little side effects.</a:t>
            </a:r>
          </a:p>
          <a:p>
            <a:r>
              <a:rPr lang="en-US" dirty="0" smtClean="0"/>
              <a:t>BNS is a cost effective </a:t>
            </a:r>
            <a:r>
              <a:rPr lang="en-US" dirty="0" err="1" smtClean="0"/>
              <a:t>intradermal</a:t>
            </a:r>
            <a:r>
              <a:rPr lang="en-US" dirty="0" smtClean="0"/>
              <a:t> medication and has the ability to improve satisfaction and </a:t>
            </a:r>
            <a:r>
              <a:rPr lang="en-US" dirty="0"/>
              <a:t>q</a:t>
            </a:r>
            <a:r>
              <a:rPr lang="en-US" dirty="0" smtClean="0"/>
              <a:t>uality of care for many patients.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Ferrell’s Findings</a:t>
            </a:r>
            <a:endParaRPr lang="en-US" dirty="0"/>
          </a:p>
        </p:txBody>
      </p:sp>
      <p:sp>
        <p:nvSpPr>
          <p:cNvPr id="3" name="Content Placeholder 2"/>
          <p:cNvSpPr>
            <a:spLocks noGrp="1"/>
          </p:cNvSpPr>
          <p:nvPr>
            <p:ph sz="quarter" idx="1"/>
          </p:nvPr>
        </p:nvSpPr>
        <p:spPr/>
        <p:txBody>
          <a:bodyPr/>
          <a:lstStyle/>
          <a:p>
            <a:r>
              <a:rPr lang="en-US" dirty="0" smtClean="0"/>
              <a:t>When providing futile care to patients, nurses are confronted with moral distress.</a:t>
            </a:r>
          </a:p>
          <a:p>
            <a:r>
              <a:rPr lang="en-US" dirty="0" smtClean="0"/>
              <a:t>Nurses feel they are not doing what is best for the patient because they are providing aggressive care rather than palliative care.</a:t>
            </a:r>
          </a:p>
          <a:p>
            <a:r>
              <a:rPr lang="en-US" dirty="0" smtClean="0"/>
              <a:t>Feelings of hopelessness, guilt, and powerless were among many stated by nurses when providing care deemed futile.</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Ferrell’s Findings</a:t>
            </a:r>
            <a:endParaRPr lang="en-US" dirty="0"/>
          </a:p>
        </p:txBody>
      </p:sp>
      <p:sp>
        <p:nvSpPr>
          <p:cNvPr id="3" name="Content Placeholder 2"/>
          <p:cNvSpPr>
            <a:spLocks noGrp="1"/>
          </p:cNvSpPr>
          <p:nvPr>
            <p:ph sz="quarter" idx="1"/>
          </p:nvPr>
        </p:nvSpPr>
        <p:spPr/>
        <p:txBody>
          <a:bodyPr>
            <a:normAutofit/>
          </a:bodyPr>
          <a:lstStyle/>
          <a:p>
            <a:r>
              <a:rPr lang="en-US" dirty="0"/>
              <a:t>R</a:t>
            </a:r>
            <a:r>
              <a:rPr lang="en-US" dirty="0" smtClean="0"/>
              <a:t>esearch </a:t>
            </a:r>
            <a:r>
              <a:rPr lang="en-US" dirty="0"/>
              <a:t>Q</a:t>
            </a:r>
            <a:r>
              <a:rPr lang="en-US" dirty="0" smtClean="0"/>
              <a:t>uestion :</a:t>
            </a:r>
          </a:p>
          <a:p>
            <a:pPr lvl="1"/>
            <a:r>
              <a:rPr lang="en-US" dirty="0"/>
              <a:t>T</a:t>
            </a:r>
            <a:r>
              <a:rPr lang="en-US" dirty="0" smtClean="0"/>
              <a:t>o discover the moral distress on nurses when the treatment being provided was deemed to be futile. </a:t>
            </a:r>
          </a:p>
          <a:p>
            <a:r>
              <a:rPr lang="en-US" dirty="0" smtClean="0"/>
              <a:t> Answer:</a:t>
            </a:r>
          </a:p>
          <a:p>
            <a:pPr lvl="1"/>
            <a:r>
              <a:rPr lang="en-US" dirty="0" smtClean="0"/>
              <a:t>It was found that nurses do suffer a great deal of moral distress when futile treatment is provided.</a:t>
            </a:r>
          </a:p>
          <a:p>
            <a:pPr lvl="1"/>
            <a:r>
              <a:rPr lang="en-US" dirty="0" smtClean="0"/>
              <a:t>It was not discovered what should be done about the moral distress.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Ferrell’s Conclusion</a:t>
            </a:r>
            <a:endParaRPr lang="en-US" dirty="0"/>
          </a:p>
        </p:txBody>
      </p:sp>
      <p:sp>
        <p:nvSpPr>
          <p:cNvPr id="3" name="Content Placeholder 2"/>
          <p:cNvSpPr>
            <a:spLocks noGrp="1"/>
          </p:cNvSpPr>
          <p:nvPr>
            <p:ph sz="quarter" idx="1"/>
          </p:nvPr>
        </p:nvSpPr>
        <p:spPr/>
        <p:txBody>
          <a:bodyPr/>
          <a:lstStyle/>
          <a:p>
            <a:r>
              <a:rPr lang="en-US" dirty="0" smtClean="0"/>
              <a:t>Nurses undergo extreme moral distress when providing care that is not in the patient’s best interest.</a:t>
            </a:r>
          </a:p>
          <a:p>
            <a:r>
              <a:rPr lang="en-US" dirty="0" smtClean="0"/>
              <a:t>Support should be given to nurses in moral distress situations.</a:t>
            </a:r>
          </a:p>
          <a:p>
            <a:r>
              <a:rPr lang="en-US" dirty="0" smtClean="0"/>
              <a:t>Spiritual support should  be a consideration to provide to nurses dealing with such distress.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3600" dirty="0" smtClean="0"/>
              <a:t>Secondary sources </a:t>
            </a:r>
            <a:r>
              <a:rPr lang="en-US" sz="3600" dirty="0"/>
              <a:t>that are relevant and current</a:t>
            </a:r>
            <a:r>
              <a:rPr lang="en-US" sz="3600" dirty="0" smtClean="0"/>
              <a:t> </a:t>
            </a:r>
            <a:endParaRPr lang="en-US" sz="3600" dirty="0"/>
          </a:p>
        </p:txBody>
      </p:sp>
      <p:sp>
        <p:nvSpPr>
          <p:cNvPr id="5" name="Content Placeholder 4"/>
          <p:cNvSpPr>
            <a:spLocks noGrp="1"/>
          </p:cNvSpPr>
          <p:nvPr>
            <p:ph sz="quarter" idx="1"/>
          </p:nvPr>
        </p:nvSpPr>
        <p:spPr>
          <a:xfrm>
            <a:off x="457200" y="1417638"/>
            <a:ext cx="8229600" cy="4525963"/>
          </a:xfrm>
        </p:spPr>
        <p:txBody>
          <a:bodyPr>
            <a:normAutofit/>
          </a:bodyPr>
          <a:lstStyle/>
          <a:p>
            <a:endParaRPr lang="en-US" dirty="0" smtClean="0"/>
          </a:p>
          <a:p>
            <a:r>
              <a:rPr lang="en-US" dirty="0" smtClean="0"/>
              <a:t>Callahan (2003) depicts in the media concern regarding healthcare resources.  </a:t>
            </a:r>
          </a:p>
          <a:p>
            <a:endParaRPr lang="en-US" dirty="0" smtClean="0"/>
          </a:p>
          <a:p>
            <a:r>
              <a:rPr lang="en-US" dirty="0" smtClean="0"/>
              <a:t>Daly (1994) recognizes that participation in medically futile undermines the core of nursing.</a:t>
            </a:r>
          </a:p>
          <a:p>
            <a:endParaRPr lang="en-US" dirty="0" smtClean="0"/>
          </a:p>
          <a:p>
            <a:r>
              <a:rPr lang="en-US" dirty="0" smtClean="0"/>
              <a:t>Ahrens et al. (2003) reported that effective communication between healthcare providers and families is a key to resolving conflicts. </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Objectives</a:t>
            </a:r>
            <a:endParaRPr lang="en-US" sz="3600" dirty="0"/>
          </a:p>
        </p:txBody>
      </p:sp>
      <p:sp>
        <p:nvSpPr>
          <p:cNvPr id="3" name="Content Placeholder 2"/>
          <p:cNvSpPr>
            <a:spLocks noGrp="1"/>
          </p:cNvSpPr>
          <p:nvPr>
            <p:ph sz="quarter" idx="1"/>
          </p:nvPr>
        </p:nvSpPr>
        <p:spPr/>
        <p:txBody>
          <a:bodyPr>
            <a:normAutofit fontScale="92500" lnSpcReduction="20000"/>
          </a:bodyPr>
          <a:lstStyle/>
          <a:p>
            <a:pPr marL="0" indent="0">
              <a:buNone/>
            </a:pPr>
            <a:r>
              <a:rPr lang="en-US" b="1" u="sng" dirty="0" smtClean="0"/>
              <a:t>Analysis:</a:t>
            </a:r>
            <a:endParaRPr lang="en-US" dirty="0" smtClean="0"/>
          </a:p>
          <a:p>
            <a:pPr lvl="1"/>
            <a:r>
              <a:rPr lang="en-US" dirty="0" smtClean="0"/>
              <a:t> </a:t>
            </a:r>
            <a:r>
              <a:rPr lang="en-US" dirty="0"/>
              <a:t>R</a:t>
            </a:r>
            <a:r>
              <a:rPr lang="en-US" dirty="0" smtClean="0"/>
              <a:t>esearch </a:t>
            </a:r>
            <a:r>
              <a:rPr lang="en-US" dirty="0"/>
              <a:t>question </a:t>
            </a:r>
            <a:r>
              <a:rPr lang="en-US" dirty="0" smtClean="0"/>
              <a:t>addressed and purpose of articles</a:t>
            </a:r>
          </a:p>
          <a:p>
            <a:pPr lvl="1"/>
            <a:r>
              <a:rPr lang="en-US" dirty="0" smtClean="0"/>
              <a:t> Independent and dependent </a:t>
            </a:r>
            <a:r>
              <a:rPr lang="en-US" dirty="0"/>
              <a:t>variables in the article by Windle et al. (2006</a:t>
            </a:r>
            <a:r>
              <a:rPr lang="en-US" dirty="0" smtClean="0"/>
              <a:t>)</a:t>
            </a:r>
          </a:p>
          <a:p>
            <a:pPr lvl="1"/>
            <a:r>
              <a:rPr lang="en-US" dirty="0" smtClean="0"/>
              <a:t>Articles</a:t>
            </a:r>
            <a:r>
              <a:rPr lang="en-US" dirty="0"/>
              <a:t>’ study </a:t>
            </a:r>
            <a:r>
              <a:rPr lang="en-US" dirty="0" smtClean="0"/>
              <a:t>samples</a:t>
            </a:r>
          </a:p>
          <a:p>
            <a:pPr lvl="1"/>
            <a:r>
              <a:rPr lang="en-US" dirty="0" smtClean="0"/>
              <a:t>How </a:t>
            </a:r>
            <a:r>
              <a:rPr lang="en-US" dirty="0"/>
              <a:t>data was collected </a:t>
            </a:r>
            <a:r>
              <a:rPr lang="en-US" dirty="0" smtClean="0"/>
              <a:t>in </a:t>
            </a:r>
            <a:r>
              <a:rPr lang="en-US" dirty="0"/>
              <a:t>research </a:t>
            </a:r>
            <a:r>
              <a:rPr lang="en-US" dirty="0" smtClean="0"/>
              <a:t>studies</a:t>
            </a:r>
          </a:p>
          <a:p>
            <a:pPr lvl="1"/>
            <a:r>
              <a:rPr lang="en-US" dirty="0" smtClean="0"/>
              <a:t>Articles findings; and if answered </a:t>
            </a:r>
            <a:r>
              <a:rPr lang="en-US" dirty="0"/>
              <a:t>research </a:t>
            </a:r>
            <a:r>
              <a:rPr lang="en-US" dirty="0" smtClean="0"/>
              <a:t>question</a:t>
            </a:r>
            <a:endParaRPr lang="en-US" dirty="0"/>
          </a:p>
          <a:p>
            <a:pPr lvl="1"/>
            <a:r>
              <a:rPr lang="en-US" dirty="0" smtClean="0"/>
              <a:t>Article conclusions</a:t>
            </a:r>
            <a:endParaRPr lang="en-US" dirty="0"/>
          </a:p>
          <a:p>
            <a:pPr marL="0" indent="0">
              <a:buNone/>
            </a:pPr>
            <a:r>
              <a:rPr lang="en-US" b="1" u="sng" dirty="0" smtClean="0"/>
              <a:t>Critique:</a:t>
            </a:r>
            <a:endParaRPr lang="en-US" dirty="0" smtClean="0"/>
          </a:p>
          <a:p>
            <a:pPr lvl="1"/>
            <a:r>
              <a:rPr lang="en-US" dirty="0" smtClean="0"/>
              <a:t>Information from </a:t>
            </a:r>
            <a:r>
              <a:rPr lang="en-US" dirty="0"/>
              <a:t>secondary </a:t>
            </a:r>
            <a:r>
              <a:rPr lang="en-US" dirty="0" smtClean="0"/>
              <a:t>sources and relevance of sources</a:t>
            </a:r>
          </a:p>
          <a:p>
            <a:pPr lvl="1"/>
            <a:r>
              <a:rPr lang="en-US" dirty="0"/>
              <a:t>R</a:t>
            </a:r>
            <a:r>
              <a:rPr lang="en-US" dirty="0" smtClean="0"/>
              <a:t>elevance of research </a:t>
            </a:r>
            <a:r>
              <a:rPr lang="en-US" dirty="0"/>
              <a:t>article to nursing </a:t>
            </a:r>
            <a:r>
              <a:rPr lang="en-US" dirty="0" smtClean="0"/>
              <a:t>practice</a:t>
            </a:r>
          </a:p>
          <a:p>
            <a:pPr lvl="1"/>
            <a:r>
              <a:rPr lang="en-US" dirty="0" smtClean="0"/>
              <a:t>Informed </a:t>
            </a:r>
            <a:r>
              <a:rPr lang="en-US" dirty="0"/>
              <a:t>consent </a:t>
            </a:r>
            <a:r>
              <a:rPr lang="en-US" dirty="0" smtClean="0"/>
              <a:t>process and its sufficiency</a:t>
            </a:r>
          </a:p>
          <a:p>
            <a:pPr marL="0" indent="0">
              <a:buNone/>
            </a:pPr>
            <a:r>
              <a:rPr lang="en-US" b="1" u="sng" dirty="0" smtClean="0"/>
              <a:t>Comparison:</a:t>
            </a:r>
          </a:p>
          <a:p>
            <a:pPr lvl="1"/>
            <a:r>
              <a:rPr lang="en-US" dirty="0" smtClean="0"/>
              <a:t>Articles research methodologies (quantitative vs. qualitative)</a:t>
            </a:r>
          </a:p>
          <a:p>
            <a:pPr marL="0" indent="0">
              <a:buNone/>
            </a:pPr>
            <a:endParaRPr lang="en-US" b="1" u="sng" dirty="0" smtClean="0"/>
          </a:p>
        </p:txBody>
      </p:sp>
    </p:spTree>
    <p:extLst>
      <p:ext uri="{BB962C8B-B14F-4D97-AF65-F5344CB8AC3E}">
        <p14:creationId xmlns:mc="http://schemas.openxmlformats.org/markup-compatibility/2006" xmlns:mv="urn:schemas-microsoft-com:mac:vml" xmlns="" xmlns:p14="http://schemas.microsoft.com/office/powerpoint/2010/main" xmlns:p="http://schemas.openxmlformats.org/presentationml/2006/main" xmlns:r="http://schemas.openxmlformats.org/officeDocument/2006/relationships" xmlns:a="http://schemas.openxmlformats.org/drawingml/2006/main" val="1764427081"/>
      </p:ext>
    </p:extLst>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Secondary sources cont.</a:t>
            </a:r>
            <a:endParaRPr lang="en-US" sz="3600" dirty="0"/>
          </a:p>
        </p:txBody>
      </p:sp>
      <p:sp>
        <p:nvSpPr>
          <p:cNvPr id="3" name="Content Placeholder 2"/>
          <p:cNvSpPr>
            <a:spLocks noGrp="1"/>
          </p:cNvSpPr>
          <p:nvPr>
            <p:ph sz="quarter" idx="1"/>
          </p:nvPr>
        </p:nvSpPr>
        <p:spPr/>
        <p:txBody>
          <a:bodyPr>
            <a:normAutofit/>
          </a:bodyPr>
          <a:lstStyle/>
          <a:p>
            <a:r>
              <a:rPr lang="en-US" sz="2800" dirty="0" err="1" smtClean="0"/>
              <a:t>Minogue</a:t>
            </a:r>
            <a:r>
              <a:rPr lang="en-US" sz="2800" dirty="0" smtClean="0"/>
              <a:t> et al conducted a study comparing effects of BNS and </a:t>
            </a:r>
            <a:r>
              <a:rPr lang="en-US" sz="2800" dirty="0" err="1" smtClean="0"/>
              <a:t>lidocaine</a:t>
            </a:r>
            <a:r>
              <a:rPr lang="en-US" sz="2800" dirty="0" smtClean="0"/>
              <a:t>.</a:t>
            </a:r>
          </a:p>
          <a:p>
            <a:endParaRPr lang="en-US" sz="2800" dirty="0" smtClean="0"/>
          </a:p>
          <a:p>
            <a:r>
              <a:rPr lang="en-US" sz="2800" dirty="0" err="1" smtClean="0"/>
              <a:t>McNeils</a:t>
            </a:r>
            <a:r>
              <a:rPr lang="en-US" sz="2800" dirty="0" smtClean="0"/>
              <a:t> conducted a study comparing anesthetic effects of 0.9% </a:t>
            </a:r>
            <a:r>
              <a:rPr lang="en-US" sz="2800" dirty="0" err="1" smtClean="0"/>
              <a:t>bacteriostatic</a:t>
            </a:r>
            <a:r>
              <a:rPr lang="en-US" sz="2800" dirty="0" smtClean="0"/>
              <a:t> sodium chloride with 1% </a:t>
            </a:r>
            <a:r>
              <a:rPr lang="en-US" sz="2800" dirty="0" err="1" smtClean="0"/>
              <a:t>lidocaine</a:t>
            </a:r>
            <a:r>
              <a:rPr lang="en-US" sz="2800" dirty="0" smtClean="0"/>
              <a:t>. </a:t>
            </a:r>
          </a:p>
          <a:p>
            <a:endParaRPr lang="en-US" sz="2800" dirty="0" smtClean="0"/>
          </a:p>
          <a:p>
            <a:r>
              <a:rPr lang="en-US" sz="2800" dirty="0" smtClean="0"/>
              <a:t>Brown studied RNs’ choices regarding the use of </a:t>
            </a:r>
            <a:r>
              <a:rPr lang="en-US" sz="2800" dirty="0" err="1" smtClean="0"/>
              <a:t>intradermal</a:t>
            </a:r>
            <a:r>
              <a:rPr lang="en-US" sz="2800" dirty="0" smtClean="0"/>
              <a:t> </a:t>
            </a:r>
            <a:r>
              <a:rPr lang="en-US" sz="2800" dirty="0" err="1" smtClean="0"/>
              <a:t>lidocaine</a:t>
            </a:r>
            <a:r>
              <a:rPr lang="en-US" sz="2800" dirty="0" smtClean="0"/>
              <a:t> for IV insertion.</a:t>
            </a:r>
            <a:r>
              <a:rPr lang="en-US" sz="2400" dirty="0" smtClean="0"/>
              <a:t> </a:t>
            </a:r>
            <a:endParaRPr lang="en-US" sz="2400" dirty="0"/>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467600" cy="1143000"/>
          </a:xfrm>
        </p:spPr>
        <p:txBody>
          <a:bodyPr>
            <a:noAutofit/>
          </a:bodyPr>
          <a:lstStyle/>
          <a:p>
            <a:r>
              <a:rPr lang="en-US" sz="3600" dirty="0"/>
              <a:t>Relevance of both research articles to the nursing practice</a:t>
            </a:r>
            <a:r>
              <a:rPr lang="en-US" sz="3600" dirty="0" smtClean="0"/>
              <a:t> </a:t>
            </a:r>
            <a:endParaRPr lang="en-US" sz="3600" dirty="0"/>
          </a:p>
        </p:txBody>
      </p:sp>
      <p:sp>
        <p:nvSpPr>
          <p:cNvPr id="3" name="Content Placeholder 2"/>
          <p:cNvSpPr>
            <a:spLocks noGrp="1"/>
          </p:cNvSpPr>
          <p:nvPr>
            <p:ph sz="quarter" idx="1"/>
          </p:nvPr>
        </p:nvSpPr>
        <p:spPr>
          <a:xfrm>
            <a:off x="457200" y="1600200"/>
            <a:ext cx="7714034" cy="4873752"/>
          </a:xfrm>
        </p:spPr>
        <p:txBody>
          <a:bodyPr>
            <a:normAutofit/>
          </a:bodyPr>
          <a:lstStyle/>
          <a:p>
            <a:r>
              <a:rPr lang="en-US" dirty="0" smtClean="0"/>
              <a:t>Futile treatment can be identified and related </a:t>
            </a:r>
            <a:r>
              <a:rPr lang="en-US" dirty="0"/>
              <a:t>to nursing </a:t>
            </a:r>
            <a:r>
              <a:rPr lang="en-US" dirty="0" smtClean="0"/>
              <a:t>practice. </a:t>
            </a:r>
          </a:p>
          <a:p>
            <a:r>
              <a:rPr lang="en-US" dirty="0" smtClean="0"/>
              <a:t>There </a:t>
            </a:r>
            <a:r>
              <a:rPr lang="en-US" dirty="0"/>
              <a:t>are a few surveys that </a:t>
            </a:r>
            <a:r>
              <a:rPr lang="en-US" dirty="0" smtClean="0"/>
              <a:t>involved </a:t>
            </a:r>
            <a:r>
              <a:rPr lang="en-US" dirty="0"/>
              <a:t>critical care nurses and how </a:t>
            </a:r>
            <a:r>
              <a:rPr lang="en-US" dirty="0" smtClean="0"/>
              <a:t>they </a:t>
            </a:r>
            <a:r>
              <a:rPr lang="en-US" dirty="0"/>
              <a:t>had to go against their conscience.</a:t>
            </a:r>
            <a:r>
              <a:rPr lang="en-US" dirty="0" smtClean="0"/>
              <a:t> </a:t>
            </a:r>
          </a:p>
          <a:p>
            <a:r>
              <a:rPr lang="en-US" dirty="0" smtClean="0"/>
              <a:t>Critical </a:t>
            </a:r>
            <a:r>
              <a:rPr lang="en-US" dirty="0"/>
              <a:t>care </a:t>
            </a:r>
            <a:r>
              <a:rPr lang="en-US" dirty="0" smtClean="0"/>
              <a:t>nurses had </a:t>
            </a:r>
            <a:r>
              <a:rPr lang="en-US" dirty="0"/>
              <a:t>tough end of life</a:t>
            </a:r>
            <a:r>
              <a:rPr lang="en-US" dirty="0" smtClean="0"/>
              <a:t> choices to make with patients and their families. </a:t>
            </a:r>
          </a:p>
          <a:p>
            <a:r>
              <a:rPr lang="en-US" dirty="0" smtClean="0"/>
              <a:t>Disagreements occurred </a:t>
            </a:r>
            <a:r>
              <a:rPr lang="en-US" dirty="0"/>
              <a:t>when the patient is dying and it’s in the hands of the physician and they’re avoiding the patient’s family members (Ferrell, 2006).</a:t>
            </a:r>
            <a:r>
              <a:rPr lang="en-US" dirty="0" smtClean="0"/>
              <a:t> Many nurses didn’t understand situations like this.</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Relevance of both articles cont.</a:t>
            </a:r>
            <a:endParaRPr lang="en-US" sz="3600" dirty="0"/>
          </a:p>
        </p:txBody>
      </p:sp>
      <p:sp>
        <p:nvSpPr>
          <p:cNvPr id="3" name="Content Placeholder 2"/>
          <p:cNvSpPr>
            <a:spLocks noGrp="1"/>
          </p:cNvSpPr>
          <p:nvPr>
            <p:ph sz="quarter" idx="1"/>
          </p:nvPr>
        </p:nvSpPr>
        <p:spPr/>
        <p:txBody>
          <a:bodyPr>
            <a:normAutofit fontScale="92500"/>
          </a:bodyPr>
          <a:lstStyle/>
          <a:p>
            <a:r>
              <a:rPr lang="en-US" dirty="0" smtClean="0"/>
              <a:t>Nurses </a:t>
            </a:r>
            <a:r>
              <a:rPr lang="en-US" dirty="0"/>
              <a:t>are stuck in the middle to help the patient, the family, and also take orders from the doctor.</a:t>
            </a:r>
            <a:r>
              <a:rPr lang="en-US" dirty="0" smtClean="0"/>
              <a:t> </a:t>
            </a:r>
          </a:p>
          <a:p>
            <a:r>
              <a:rPr lang="en-US" dirty="0" smtClean="0"/>
              <a:t>The </a:t>
            </a:r>
            <a:r>
              <a:rPr lang="en-US" dirty="0"/>
              <a:t>nurse needs to make sure the patient is </a:t>
            </a:r>
            <a:r>
              <a:rPr lang="en-US" dirty="0" smtClean="0"/>
              <a:t>comfortable.  </a:t>
            </a:r>
          </a:p>
          <a:p>
            <a:r>
              <a:rPr lang="en-US" dirty="0" smtClean="0"/>
              <a:t>Conducting </a:t>
            </a:r>
            <a:r>
              <a:rPr lang="en-US" dirty="0"/>
              <a:t>research and surveys about</a:t>
            </a:r>
            <a:r>
              <a:rPr lang="en-US" dirty="0" smtClean="0"/>
              <a:t> this </a:t>
            </a:r>
            <a:r>
              <a:rPr lang="en-US" dirty="0"/>
              <a:t>can help nurses learn the best ways to help patients and their </a:t>
            </a:r>
            <a:r>
              <a:rPr lang="en-US" dirty="0" smtClean="0"/>
              <a:t>families. </a:t>
            </a:r>
          </a:p>
          <a:p>
            <a:r>
              <a:rPr lang="en-US" dirty="0" err="1" smtClean="0"/>
              <a:t>Bacteriostatic</a:t>
            </a:r>
            <a:r>
              <a:rPr lang="en-US" dirty="0" smtClean="0"/>
              <a:t> normal saline and </a:t>
            </a:r>
            <a:r>
              <a:rPr lang="en-US" dirty="0" err="1" smtClean="0"/>
              <a:t>Lidocaine</a:t>
            </a:r>
            <a:r>
              <a:rPr lang="en-US" dirty="0" smtClean="0"/>
              <a:t> have different effects for patients. </a:t>
            </a:r>
          </a:p>
          <a:p>
            <a:r>
              <a:rPr lang="en-US" dirty="0" err="1" smtClean="0"/>
              <a:t>Lidocaine</a:t>
            </a:r>
            <a:r>
              <a:rPr lang="en-US" dirty="0" smtClean="0"/>
              <a:t> group reported less pain after IV insertion than the BNS group (</a:t>
            </a:r>
            <a:r>
              <a:rPr lang="en-US" dirty="0" err="1" smtClean="0"/>
              <a:t>Windle</a:t>
            </a:r>
            <a:r>
              <a:rPr lang="en-US" dirty="0" smtClean="0"/>
              <a:t> et al, 2006). </a:t>
            </a:r>
          </a:p>
          <a:p>
            <a:r>
              <a:rPr lang="en-US" dirty="0" smtClean="0"/>
              <a:t>BNS group reported less pain on </a:t>
            </a:r>
            <a:r>
              <a:rPr lang="en-US" dirty="0" err="1" smtClean="0"/>
              <a:t>intradermal</a:t>
            </a:r>
            <a:r>
              <a:rPr lang="en-US" dirty="0" smtClean="0"/>
              <a:t> injection than </a:t>
            </a:r>
            <a:r>
              <a:rPr lang="en-US" dirty="0" err="1" smtClean="0"/>
              <a:t>lidocaine</a:t>
            </a:r>
            <a:r>
              <a:rPr lang="en-US" dirty="0" smtClean="0"/>
              <a:t>. </a:t>
            </a:r>
          </a:p>
          <a:p>
            <a:endParaRPr lang="en-US" dirty="0" smtClean="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Relevance of both articles cont.</a:t>
            </a:r>
            <a:endParaRPr lang="en-US" sz="3600" dirty="0"/>
          </a:p>
        </p:txBody>
      </p:sp>
      <p:sp>
        <p:nvSpPr>
          <p:cNvPr id="3" name="Content Placeholder 2"/>
          <p:cNvSpPr>
            <a:spLocks noGrp="1"/>
          </p:cNvSpPr>
          <p:nvPr>
            <p:ph sz="quarter" idx="1"/>
          </p:nvPr>
        </p:nvSpPr>
        <p:spPr/>
        <p:txBody>
          <a:bodyPr>
            <a:normAutofit/>
          </a:bodyPr>
          <a:lstStyle/>
          <a:p>
            <a:r>
              <a:rPr lang="en-US" dirty="0" smtClean="0"/>
              <a:t>BNS group reported less pain on </a:t>
            </a:r>
            <a:r>
              <a:rPr lang="en-US" dirty="0" err="1" smtClean="0"/>
              <a:t>intradermal</a:t>
            </a:r>
            <a:r>
              <a:rPr lang="en-US" dirty="0" smtClean="0"/>
              <a:t> injection than </a:t>
            </a:r>
            <a:r>
              <a:rPr lang="en-US" dirty="0" err="1" smtClean="0"/>
              <a:t>lidocaine</a:t>
            </a:r>
            <a:r>
              <a:rPr lang="en-US" dirty="0" smtClean="0"/>
              <a:t>. </a:t>
            </a:r>
          </a:p>
          <a:p>
            <a:r>
              <a:rPr lang="en-US" dirty="0" smtClean="0"/>
              <a:t>BNS is less expensive than </a:t>
            </a:r>
            <a:r>
              <a:rPr lang="en-US" dirty="0" err="1" smtClean="0"/>
              <a:t>lidocaine</a:t>
            </a:r>
            <a:r>
              <a:rPr lang="en-US" dirty="0" smtClean="0"/>
              <a:t> and has lower adverse effects. </a:t>
            </a:r>
          </a:p>
          <a:p>
            <a:r>
              <a:rPr lang="en-US" dirty="0" smtClean="0"/>
              <a:t>This can change how IVs are started in preoperative areas. </a:t>
            </a:r>
          </a:p>
          <a:p>
            <a:r>
              <a:rPr lang="en-US" dirty="0" smtClean="0"/>
              <a:t>An </a:t>
            </a:r>
            <a:r>
              <a:rPr lang="en-US" dirty="0" err="1" smtClean="0"/>
              <a:t>intradermal</a:t>
            </a:r>
            <a:r>
              <a:rPr lang="en-US" dirty="0" smtClean="0"/>
              <a:t> medication for an IV line insertion should improve overall satisfaction quality of care for all patients.</a:t>
            </a:r>
          </a:p>
          <a:p>
            <a:endParaRPr lang="en-US" dirty="0" smtClean="0"/>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Informed consent process </a:t>
            </a:r>
            <a:endParaRPr lang="en-US" dirty="0"/>
          </a:p>
        </p:txBody>
      </p:sp>
      <p:sp>
        <p:nvSpPr>
          <p:cNvPr id="3" name="Content Placeholder 2"/>
          <p:cNvSpPr>
            <a:spLocks noGrp="1"/>
          </p:cNvSpPr>
          <p:nvPr>
            <p:ph idx="1"/>
          </p:nvPr>
        </p:nvSpPr>
        <p:spPr>
          <a:xfrm>
            <a:off x="457199" y="1600200"/>
            <a:ext cx="7752945" cy="4873752"/>
          </a:xfrm>
        </p:spPr>
        <p:txBody>
          <a:bodyPr>
            <a:normAutofit fontScale="92500" lnSpcReduction="10000"/>
          </a:bodyPr>
          <a:lstStyle/>
          <a:p>
            <a:r>
              <a:rPr lang="en-US" dirty="0" smtClean="0"/>
              <a:t>Informed consent process for research requires the following specific information to be given to the subjects</a:t>
            </a:r>
          </a:p>
          <a:p>
            <a:pPr lvl="1"/>
            <a:r>
              <a:rPr lang="en-US" dirty="0" smtClean="0"/>
              <a:t>A statement that the study involves research </a:t>
            </a:r>
          </a:p>
          <a:p>
            <a:pPr lvl="1"/>
            <a:r>
              <a:rPr lang="en-US" dirty="0" smtClean="0"/>
              <a:t>Description of risks and discomforts </a:t>
            </a:r>
          </a:p>
          <a:p>
            <a:pPr lvl="1"/>
            <a:r>
              <a:rPr lang="en-US" dirty="0" smtClean="0"/>
              <a:t>Description of benefits </a:t>
            </a:r>
          </a:p>
          <a:p>
            <a:pPr lvl="1"/>
            <a:r>
              <a:rPr lang="en-US" dirty="0" smtClean="0"/>
              <a:t>Disclosure of alternatives  </a:t>
            </a:r>
          </a:p>
          <a:p>
            <a:r>
              <a:rPr lang="en-US" dirty="0" smtClean="0"/>
              <a:t>Assurance of anonymity and confidentiality</a:t>
            </a:r>
          </a:p>
          <a:p>
            <a:r>
              <a:rPr lang="en-US" dirty="0" smtClean="0"/>
              <a:t>Compensation for participation in research </a:t>
            </a:r>
          </a:p>
          <a:p>
            <a:r>
              <a:rPr lang="en-US" dirty="0" smtClean="0"/>
              <a:t>Offer to answer questions</a:t>
            </a:r>
          </a:p>
          <a:p>
            <a:r>
              <a:rPr lang="en-US" dirty="0" err="1" smtClean="0"/>
              <a:t>Noncoercive</a:t>
            </a:r>
            <a:r>
              <a:rPr lang="en-US" dirty="0" smtClean="0"/>
              <a:t> disclaimer</a:t>
            </a:r>
          </a:p>
          <a:p>
            <a:r>
              <a:rPr lang="en-US" dirty="0" smtClean="0"/>
              <a:t>Option to withdraw</a:t>
            </a:r>
          </a:p>
          <a:p>
            <a:r>
              <a:rPr lang="en-US" dirty="0" smtClean="0"/>
              <a:t>Consent to incomplete disclosure (Burns and Grove, 2009)</a:t>
            </a:r>
          </a:p>
          <a:p>
            <a:pPr lvl="1">
              <a:buNone/>
            </a:pPr>
            <a:endParaRPr lang="en-US" dirty="0" smtClean="0"/>
          </a:p>
          <a:p>
            <a:pPr marL="0" indent="0">
              <a:buNone/>
            </a:pPr>
            <a:endParaRPr lang="en-US" dirty="0"/>
          </a:p>
        </p:txBody>
      </p:sp>
    </p:spTree>
    <p:extLst>
      <p:ext uri="{BB962C8B-B14F-4D97-AF65-F5344CB8AC3E}">
        <p14:creationId xmlns:mc="http://schemas.openxmlformats.org/markup-compatibility/2006" xmlns:mv="urn:schemas-microsoft-com:mac:vml" xmlns="" xmlns:p14="http://schemas.microsoft.com/office/powerpoint/2010/main" xmlns:p="http://schemas.openxmlformats.org/presentationml/2006/main" xmlns:r="http://schemas.openxmlformats.org/officeDocument/2006/relationships" xmlns:a="http://schemas.openxmlformats.org/drawingml/2006/main" val="716753842"/>
      </p:ext>
    </p:extLst>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Informed process consent </a:t>
            </a:r>
            <a:endParaRPr lang="en-US" dirty="0"/>
          </a:p>
        </p:txBody>
      </p:sp>
      <p:sp>
        <p:nvSpPr>
          <p:cNvPr id="3" name="Content Placeholder 2"/>
          <p:cNvSpPr>
            <a:spLocks noGrp="1"/>
          </p:cNvSpPr>
          <p:nvPr>
            <p:ph idx="1"/>
          </p:nvPr>
        </p:nvSpPr>
        <p:spPr/>
        <p:txBody>
          <a:bodyPr>
            <a:normAutofit/>
          </a:bodyPr>
          <a:lstStyle/>
          <a:p>
            <a:r>
              <a:rPr lang="en-US" dirty="0" smtClean="0"/>
              <a:t>In the article Ferrell (2006) she used a journaling activity in form of a written survey. </a:t>
            </a:r>
          </a:p>
          <a:p>
            <a:pPr lvl="1"/>
            <a:r>
              <a:rPr lang="en-US" dirty="0" smtClean="0"/>
              <a:t>The nurses were informed that the activity was voluntary. </a:t>
            </a:r>
          </a:p>
          <a:p>
            <a:pPr lvl="1"/>
            <a:r>
              <a:rPr lang="en-US" dirty="0" smtClean="0"/>
              <a:t>They were given an option to indicate if they wanted their examples to be used in the  research.</a:t>
            </a:r>
          </a:p>
          <a:p>
            <a:r>
              <a:rPr lang="en-US" dirty="0" smtClean="0"/>
              <a:t>This process shows that the study used sufficient informed consent </a:t>
            </a:r>
            <a:endParaRPr lang="en-US" dirty="0"/>
          </a:p>
        </p:txBody>
      </p:sp>
    </p:spTree>
    <p:extLst>
      <p:ext uri="{BB962C8B-B14F-4D97-AF65-F5344CB8AC3E}">
        <p14:creationId xmlns:mc="http://schemas.openxmlformats.org/markup-compatibility/2006" xmlns:mv="urn:schemas-microsoft-com:mac:vml" xmlns="" xmlns:p14="http://schemas.microsoft.com/office/powerpoint/2010/main" xmlns:p="http://schemas.openxmlformats.org/presentationml/2006/main" xmlns:r="http://schemas.openxmlformats.org/officeDocument/2006/relationships" xmlns:a="http://schemas.openxmlformats.org/drawingml/2006/main" val="2925801586"/>
      </p:ext>
    </p:extLst>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a:t>
            </a:r>
            <a:endParaRPr lang="en-US" dirty="0"/>
          </a:p>
        </p:txBody>
      </p:sp>
      <p:sp>
        <p:nvSpPr>
          <p:cNvPr id="3" name="Content Placeholder 2"/>
          <p:cNvSpPr>
            <a:spLocks noGrp="1"/>
          </p:cNvSpPr>
          <p:nvPr>
            <p:ph idx="1"/>
          </p:nvPr>
        </p:nvSpPr>
        <p:spPr/>
        <p:txBody>
          <a:bodyPr/>
          <a:lstStyle/>
          <a:p>
            <a:r>
              <a:rPr lang="en-US" dirty="0" smtClean="0"/>
              <a:t>Comparison of both articles </a:t>
            </a:r>
            <a:endParaRPr lang="en-US" dirty="0"/>
          </a:p>
        </p:txBody>
      </p:sp>
      <p:graphicFrame>
        <p:nvGraphicFramePr>
          <p:cNvPr id="4" name="Table 3"/>
          <p:cNvGraphicFramePr>
            <a:graphicFrameLocks noGrp="1"/>
          </p:cNvGraphicFramePr>
          <p:nvPr>
            <p:extLst>
              <p:ext uri="{D42A27DB-BD31-4B8C-83A1-F6EECF244321}">
                <p14:modId xmlns:mc="http://schemas.openxmlformats.org/markup-compatibility/2006" xmlns:mv="urn:schemas-microsoft-com:mac:vml" xmlns="" xmlns:p14="http://schemas.microsoft.com/office/powerpoint/2010/main" xmlns:p="http://schemas.openxmlformats.org/presentationml/2006/main" xmlns:r="http://schemas.openxmlformats.org/officeDocument/2006/relationships" xmlns:a="http://schemas.openxmlformats.org/drawingml/2006/main" val="669189786"/>
              </p:ext>
            </p:extLst>
          </p:nvPr>
        </p:nvGraphicFramePr>
        <p:xfrm>
          <a:off x="774422" y="2400880"/>
          <a:ext cx="7542880" cy="3830841"/>
        </p:xfrm>
        <a:graphic>
          <a:graphicData uri="http://schemas.openxmlformats.org/drawingml/2006/table">
            <a:tbl>
              <a:tblPr firstRow="1" bandRow="1">
                <a:tableStyleId>{5C22544A-7EE6-4342-B048-85BDC9FD1C3A}</a:tableStyleId>
              </a:tblPr>
              <a:tblGrid>
                <a:gridCol w="3771440"/>
                <a:gridCol w="3771440"/>
              </a:tblGrid>
              <a:tr h="880707">
                <a:tc>
                  <a:txBody>
                    <a:bodyPr/>
                    <a:lstStyle/>
                    <a:p>
                      <a:r>
                        <a:rPr lang="en-US" sz="2000" dirty="0" smtClean="0">
                          <a:latin typeface="Times New Roman"/>
                          <a:cs typeface="Times New Roman"/>
                        </a:rPr>
                        <a:t>             Ferrell (2006)</a:t>
                      </a:r>
                    </a:p>
                    <a:p>
                      <a:r>
                        <a:rPr lang="en-US" sz="2000" dirty="0" smtClean="0">
                          <a:latin typeface="Times New Roman"/>
                          <a:cs typeface="Times New Roman"/>
                        </a:rPr>
                        <a:t>                  article </a:t>
                      </a:r>
                      <a:endParaRPr lang="en-US" sz="2000" dirty="0">
                        <a:latin typeface="Times New Roman"/>
                        <a:cs typeface="Times New Roman"/>
                      </a:endParaRPr>
                    </a:p>
                  </a:txBody>
                  <a:tcPr/>
                </a:tc>
                <a:tc>
                  <a:txBody>
                    <a:bodyPr/>
                    <a:lstStyle/>
                    <a:p>
                      <a:r>
                        <a:rPr lang="en-US" sz="2000" baseline="0" dirty="0" smtClean="0">
                          <a:latin typeface="Times New Roman"/>
                          <a:cs typeface="Times New Roman"/>
                        </a:rPr>
                        <a:t>        </a:t>
                      </a:r>
                      <a:r>
                        <a:rPr lang="en-US" sz="2000" dirty="0" err="1" smtClean="0">
                          <a:latin typeface="Times New Roman"/>
                          <a:cs typeface="Times New Roman"/>
                        </a:rPr>
                        <a:t>Windle</a:t>
                      </a:r>
                      <a:r>
                        <a:rPr lang="en-US" sz="2000" baseline="0" dirty="0" smtClean="0">
                          <a:latin typeface="Times New Roman"/>
                          <a:cs typeface="Times New Roman"/>
                        </a:rPr>
                        <a:t> et al. (2006)</a:t>
                      </a:r>
                    </a:p>
                    <a:p>
                      <a:r>
                        <a:rPr lang="en-US" sz="2000" baseline="0" dirty="0" smtClean="0">
                          <a:latin typeface="Times New Roman"/>
                          <a:cs typeface="Times New Roman"/>
                        </a:rPr>
                        <a:t>                article </a:t>
                      </a:r>
                      <a:endParaRPr lang="en-US" sz="2000" dirty="0">
                        <a:latin typeface="Times New Roman"/>
                        <a:cs typeface="Times New Roman"/>
                      </a:endParaRPr>
                    </a:p>
                  </a:txBody>
                  <a:tcPr/>
                </a:tc>
              </a:tr>
              <a:tr h="880707">
                <a:tc>
                  <a:txBody>
                    <a:bodyPr/>
                    <a:lstStyle/>
                    <a:p>
                      <a:r>
                        <a:rPr lang="en-US" dirty="0" smtClean="0"/>
                        <a:t>Qualitative research method </a:t>
                      </a:r>
                      <a:endParaRPr lang="en-US" dirty="0"/>
                    </a:p>
                  </a:txBody>
                  <a:tcPr/>
                </a:tc>
                <a:tc>
                  <a:txBody>
                    <a:bodyPr/>
                    <a:lstStyle/>
                    <a:p>
                      <a:r>
                        <a:rPr lang="en-US" dirty="0" smtClean="0"/>
                        <a:t>Quantitative research method</a:t>
                      </a:r>
                      <a:r>
                        <a:rPr lang="en-US" baseline="0" dirty="0" smtClean="0"/>
                        <a:t> </a:t>
                      </a:r>
                      <a:endParaRPr lang="en-US" dirty="0"/>
                    </a:p>
                  </a:txBody>
                  <a:tcPr/>
                </a:tc>
              </a:tr>
              <a:tr h="880707">
                <a:tc>
                  <a:txBody>
                    <a:bodyPr/>
                    <a:lstStyle/>
                    <a:p>
                      <a:r>
                        <a:rPr lang="en-US" dirty="0" smtClean="0"/>
                        <a:t>Philosophical inquiry </a:t>
                      </a:r>
                      <a:endParaRPr lang="en-US" dirty="0"/>
                    </a:p>
                  </a:txBody>
                  <a:tcPr/>
                </a:tc>
                <a:tc>
                  <a:txBody>
                    <a:bodyPr/>
                    <a:lstStyle/>
                    <a:p>
                      <a:r>
                        <a:rPr lang="en-US" dirty="0" smtClean="0"/>
                        <a:t>Experimental research</a:t>
                      </a:r>
                      <a:r>
                        <a:rPr lang="en-US" baseline="0" dirty="0" smtClean="0"/>
                        <a:t> </a:t>
                      </a:r>
                      <a:endParaRPr lang="en-US" dirty="0"/>
                    </a:p>
                  </a:txBody>
                  <a:tcPr/>
                </a:tc>
              </a:tr>
              <a:tr h="880707">
                <a:tc>
                  <a:txBody>
                    <a:bodyPr/>
                    <a:lstStyle/>
                    <a:p>
                      <a:r>
                        <a:rPr lang="en-US" dirty="0" smtClean="0"/>
                        <a:t>Ethical inquiry </a:t>
                      </a:r>
                      <a:endParaRPr lang="en-US" dirty="0"/>
                    </a:p>
                  </a:txBody>
                  <a:tcPr/>
                </a:tc>
                <a:tc>
                  <a:txBody>
                    <a:bodyPr/>
                    <a:lstStyle/>
                    <a:p>
                      <a:r>
                        <a:rPr lang="en-US" dirty="0" smtClean="0"/>
                        <a:t>Randomized control trial </a:t>
                      </a:r>
                    </a:p>
                    <a:p>
                      <a:r>
                        <a:rPr lang="en-US" dirty="0" smtClean="0"/>
                        <a:t>(produces</a:t>
                      </a:r>
                      <a:r>
                        <a:rPr lang="en-US" baseline="0" dirty="0" smtClean="0"/>
                        <a:t> the best EBP research evidence)</a:t>
                      </a:r>
                      <a:endParaRPr lang="en-US" dirty="0" smtClean="0"/>
                    </a:p>
                    <a:p>
                      <a:endParaRPr lang="en-US" dirty="0"/>
                    </a:p>
                  </a:txBody>
                  <a:tcPr/>
                </a:tc>
              </a:tr>
            </a:tbl>
          </a:graphicData>
        </a:graphic>
      </p:graphicFrame>
    </p:spTree>
    <p:extLst>
      <p:ext uri="{BB962C8B-B14F-4D97-AF65-F5344CB8AC3E}">
        <p14:creationId xmlns:mc="http://schemas.openxmlformats.org/markup-compatibility/2006" xmlns:mv="urn:schemas-microsoft-com:mac:vml" xmlns="" xmlns:p14="http://schemas.microsoft.com/office/powerpoint/2010/main" xmlns:p="http://schemas.openxmlformats.org/presentationml/2006/main" xmlns:r="http://schemas.openxmlformats.org/officeDocument/2006/relationships" xmlns:a="http://schemas.openxmlformats.org/drawingml/2006/main" val="1079133568"/>
      </p:ext>
    </p:extLst>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Informed consent process </a:t>
            </a:r>
            <a:endParaRPr lang="en-US" dirty="0"/>
          </a:p>
        </p:txBody>
      </p:sp>
      <p:sp>
        <p:nvSpPr>
          <p:cNvPr id="3" name="Content Placeholder 2"/>
          <p:cNvSpPr>
            <a:spLocks noGrp="1"/>
          </p:cNvSpPr>
          <p:nvPr>
            <p:ph idx="1"/>
          </p:nvPr>
        </p:nvSpPr>
        <p:spPr/>
        <p:txBody>
          <a:bodyPr/>
          <a:lstStyle/>
          <a:p>
            <a:r>
              <a:rPr lang="en-US" dirty="0" smtClean="0"/>
              <a:t>In the article by </a:t>
            </a:r>
            <a:r>
              <a:rPr lang="en-US" dirty="0" err="1" smtClean="0"/>
              <a:t>Windle</a:t>
            </a:r>
            <a:r>
              <a:rPr lang="en-US" dirty="0" smtClean="0"/>
              <a:t> et al. (2006) the study used a formal informed consent document.</a:t>
            </a:r>
          </a:p>
          <a:p>
            <a:r>
              <a:rPr lang="en-US" dirty="0" smtClean="0"/>
              <a:t>They got approval from the nursing research council and the institutional review board. </a:t>
            </a:r>
          </a:p>
          <a:p>
            <a:r>
              <a:rPr lang="en-US" dirty="0" smtClean="0"/>
              <a:t>They had the participants sign an informed consent form.</a:t>
            </a:r>
          </a:p>
          <a:p>
            <a:endParaRPr lang="en-US" dirty="0" smtClean="0"/>
          </a:p>
          <a:p>
            <a:endParaRPr lang="en-US" dirty="0" smtClean="0"/>
          </a:p>
          <a:p>
            <a:endParaRPr lang="en-US" dirty="0" smtClean="0"/>
          </a:p>
          <a:p>
            <a:endParaRPr lang="en-US" dirty="0"/>
          </a:p>
        </p:txBody>
      </p:sp>
    </p:spTree>
    <p:extLst>
      <p:ext uri="{BB962C8B-B14F-4D97-AF65-F5344CB8AC3E}">
        <p14:creationId xmlns:mc="http://schemas.openxmlformats.org/markup-compatibility/2006" xmlns:mv="urn:schemas-microsoft-com:mac:vml" xmlns="" xmlns:p14="http://schemas.microsoft.com/office/powerpoint/2010/main" xmlns:p="http://schemas.openxmlformats.org/presentationml/2006/main" xmlns:r="http://schemas.openxmlformats.org/officeDocument/2006/relationships" xmlns:a="http://schemas.openxmlformats.org/drawingml/2006/main" val="2009442990"/>
      </p:ext>
    </p:extLst>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 </a:t>
            </a:r>
            <a:endParaRPr lang="en-US" dirty="0"/>
          </a:p>
        </p:txBody>
      </p:sp>
      <p:sp>
        <p:nvSpPr>
          <p:cNvPr id="3" name="Content Placeholder 2"/>
          <p:cNvSpPr>
            <a:spLocks noGrp="1"/>
          </p:cNvSpPr>
          <p:nvPr>
            <p:ph idx="1"/>
          </p:nvPr>
        </p:nvSpPr>
        <p:spPr>
          <a:xfrm>
            <a:off x="457199" y="1502925"/>
            <a:ext cx="7752945" cy="5257800"/>
          </a:xfrm>
        </p:spPr>
        <p:txBody>
          <a:bodyPr>
            <a:normAutofit fontScale="92500"/>
          </a:bodyPr>
          <a:lstStyle/>
          <a:p>
            <a:r>
              <a:rPr lang="en-US" dirty="0" smtClean="0"/>
              <a:t>The Ferrell(2006) article is a qualitative research geared at exploring the topic of moral distress related to witnessing futile care</a:t>
            </a:r>
          </a:p>
          <a:p>
            <a:r>
              <a:rPr lang="en-US" dirty="0" smtClean="0"/>
              <a:t>Components of the research methodology include</a:t>
            </a:r>
          </a:p>
          <a:p>
            <a:pPr lvl="1"/>
            <a:r>
              <a:rPr lang="en-US" dirty="0" smtClean="0"/>
              <a:t>Rigor which looks at documentation, procedural and ethics</a:t>
            </a:r>
          </a:p>
          <a:p>
            <a:pPr lvl="1"/>
            <a:r>
              <a:rPr lang="en-US" dirty="0" smtClean="0"/>
              <a:t>Bias in the study</a:t>
            </a:r>
          </a:p>
          <a:p>
            <a:r>
              <a:rPr lang="en-US" dirty="0" smtClean="0"/>
              <a:t>Rigor was strict during the study as documentation was stored and sorted through a word processing program. </a:t>
            </a:r>
          </a:p>
          <a:p>
            <a:r>
              <a:rPr lang="en-US" dirty="0" smtClean="0"/>
              <a:t>A quantitative coding system was used to sort out the information in order to maintain each nurses information. </a:t>
            </a:r>
          </a:p>
          <a:p>
            <a:r>
              <a:rPr lang="en-US" dirty="0" smtClean="0"/>
              <a:t> The researcher used a concise and clear process to get the information for the study.</a:t>
            </a:r>
          </a:p>
        </p:txBody>
      </p:sp>
    </p:spTree>
    <p:extLst>
      <p:ext uri="{BB962C8B-B14F-4D97-AF65-F5344CB8AC3E}">
        <p14:creationId xmlns:mc="http://schemas.openxmlformats.org/markup-compatibility/2006" xmlns:mv="urn:schemas-microsoft-com:mac:vml" xmlns="" xmlns:p14="http://schemas.microsoft.com/office/powerpoint/2010/main" xmlns:p="http://schemas.openxmlformats.org/presentationml/2006/main" xmlns:r="http://schemas.openxmlformats.org/officeDocument/2006/relationships" xmlns:a="http://schemas.openxmlformats.org/drawingml/2006/main" val="471222563"/>
      </p:ext>
    </p:extLst>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 </a:t>
            </a:r>
            <a:endParaRPr lang="en-US" dirty="0"/>
          </a:p>
        </p:txBody>
      </p:sp>
      <p:sp>
        <p:nvSpPr>
          <p:cNvPr id="3" name="Content Placeholder 2"/>
          <p:cNvSpPr>
            <a:spLocks noGrp="1"/>
          </p:cNvSpPr>
          <p:nvPr>
            <p:ph idx="1"/>
          </p:nvPr>
        </p:nvSpPr>
        <p:spPr>
          <a:xfrm>
            <a:off x="457200" y="1522380"/>
            <a:ext cx="7467600" cy="4873752"/>
          </a:xfrm>
        </p:spPr>
        <p:txBody>
          <a:bodyPr>
            <a:normAutofit fontScale="92500"/>
          </a:bodyPr>
          <a:lstStyle/>
          <a:p>
            <a:r>
              <a:rPr lang="en-US" dirty="0" smtClean="0"/>
              <a:t>The purpose of the study by </a:t>
            </a:r>
            <a:r>
              <a:rPr lang="en-US" dirty="0" err="1" smtClean="0"/>
              <a:t>Windle</a:t>
            </a:r>
            <a:r>
              <a:rPr lang="en-US" dirty="0" smtClean="0"/>
              <a:t> et al.  (2006) was to determine which of the two methods were more effective by gauging the pain of the patients.</a:t>
            </a:r>
          </a:p>
          <a:p>
            <a:r>
              <a:rPr lang="en-US" dirty="0" smtClean="0"/>
              <a:t> Since it was a quantitative research they used an experimental design in the data collection with two hundred and nineteen participants.</a:t>
            </a:r>
          </a:p>
          <a:p>
            <a:r>
              <a:rPr lang="en-US" dirty="0" smtClean="0"/>
              <a:t>They randomly assigned them into three groups: Normal Saline, </a:t>
            </a:r>
            <a:r>
              <a:rPr lang="en-US" dirty="0" err="1" smtClean="0"/>
              <a:t>Lidocaine</a:t>
            </a:r>
            <a:r>
              <a:rPr lang="en-US" dirty="0" smtClean="0"/>
              <a:t> and no local anesthesia using lottery convenience sampling.</a:t>
            </a:r>
          </a:p>
          <a:p>
            <a:r>
              <a:rPr lang="en-US" dirty="0" smtClean="0"/>
              <a:t>There was clear documentation of the steps taken to gather information </a:t>
            </a:r>
          </a:p>
          <a:p>
            <a:r>
              <a:rPr lang="en-US" dirty="0" smtClean="0"/>
              <a:t>The process used to sort out the data in form of a word processing program. </a:t>
            </a:r>
          </a:p>
        </p:txBody>
      </p:sp>
    </p:spTree>
    <p:extLst>
      <p:ext uri="{BB962C8B-B14F-4D97-AF65-F5344CB8AC3E}">
        <p14:creationId xmlns:mc="http://schemas.openxmlformats.org/markup-compatibility/2006" xmlns:mv="urn:schemas-microsoft-com:mac:vml" xmlns="" xmlns:p14="http://schemas.microsoft.com/office/powerpoint/2010/main" xmlns:p="http://schemas.openxmlformats.org/presentationml/2006/main" xmlns:r="http://schemas.openxmlformats.org/officeDocument/2006/relationships" xmlns:a="http://schemas.openxmlformats.org/drawingml/2006/main" val="866192238"/>
      </p:ext>
    </p:extLst>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Questions Addressed</a:t>
            </a:r>
            <a:endParaRPr lang="en-US" dirty="0"/>
          </a:p>
        </p:txBody>
      </p:sp>
      <p:sp>
        <p:nvSpPr>
          <p:cNvPr id="3" name="Content Placeholder 2"/>
          <p:cNvSpPr>
            <a:spLocks noGrp="1"/>
          </p:cNvSpPr>
          <p:nvPr>
            <p:ph sz="quarter" idx="1"/>
          </p:nvPr>
        </p:nvSpPr>
        <p:spPr/>
        <p:txBody>
          <a:bodyPr/>
          <a:lstStyle/>
          <a:p>
            <a:r>
              <a:rPr lang="en-US" dirty="0" err="1" smtClean="0"/>
              <a:t>Windle</a:t>
            </a:r>
            <a:r>
              <a:rPr lang="en-US" dirty="0" smtClean="0"/>
              <a:t> article</a:t>
            </a:r>
          </a:p>
          <a:p>
            <a:pPr lvl="1"/>
            <a:r>
              <a:rPr lang="en-US" dirty="0" smtClean="0"/>
              <a:t>Determine which </a:t>
            </a:r>
            <a:r>
              <a:rPr lang="en-US" dirty="0" err="1" smtClean="0"/>
              <a:t>intradermal</a:t>
            </a:r>
            <a:r>
              <a:rPr lang="en-US" dirty="0" smtClean="0"/>
              <a:t> anesthetic, or none at all, causes the least pain when placing an intravenous line</a:t>
            </a:r>
          </a:p>
          <a:p>
            <a:endParaRPr lang="en-US" dirty="0" smtClean="0"/>
          </a:p>
          <a:p>
            <a:r>
              <a:rPr lang="en-US" dirty="0" smtClean="0"/>
              <a:t>Ferrell article </a:t>
            </a:r>
          </a:p>
          <a:p>
            <a:pPr lvl="1"/>
            <a:r>
              <a:rPr lang="en-US" dirty="0" smtClean="0"/>
              <a:t>Address the impact of moral distress on nurses who witness futile care</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467600" cy="1143000"/>
          </a:xfrm>
        </p:spPr>
        <p:txBody>
          <a:bodyPr/>
          <a:lstStyle/>
          <a:p>
            <a:r>
              <a:rPr lang="en-US" dirty="0" smtClean="0"/>
              <a:t>Research methodology </a:t>
            </a:r>
            <a:endParaRPr lang="en-US" dirty="0"/>
          </a:p>
        </p:txBody>
      </p:sp>
      <p:sp>
        <p:nvSpPr>
          <p:cNvPr id="3" name="Content Placeholder 2"/>
          <p:cNvSpPr>
            <a:spLocks noGrp="1"/>
          </p:cNvSpPr>
          <p:nvPr>
            <p:ph idx="1"/>
          </p:nvPr>
        </p:nvSpPr>
        <p:spPr>
          <a:xfrm>
            <a:off x="457199" y="1417638"/>
            <a:ext cx="7733489" cy="5440362"/>
          </a:xfrm>
        </p:spPr>
        <p:txBody>
          <a:bodyPr>
            <a:normAutofit fontScale="92500"/>
          </a:bodyPr>
          <a:lstStyle/>
          <a:p>
            <a:r>
              <a:rPr lang="en-US" dirty="0" smtClean="0"/>
              <a:t>Informed consent was gotten from all participants.</a:t>
            </a:r>
          </a:p>
          <a:p>
            <a:r>
              <a:rPr lang="en-US" dirty="0" smtClean="0"/>
              <a:t>Approval from the institutional board was gotten.</a:t>
            </a:r>
          </a:p>
          <a:p>
            <a:r>
              <a:rPr lang="en-US" dirty="0" smtClean="0"/>
              <a:t>The visual analogue scale was used by the participants to rate their pain.</a:t>
            </a:r>
          </a:p>
          <a:p>
            <a:r>
              <a:rPr lang="en-US" dirty="0" smtClean="0"/>
              <a:t>Perceived pain, age, and gender were the variants and the method used to quantify the differences are descriptive statistics and analysis of variance. </a:t>
            </a:r>
          </a:p>
          <a:p>
            <a:r>
              <a:rPr lang="en-US" dirty="0" smtClean="0"/>
              <a:t>The information was gotten by randomly sampling by lottery method</a:t>
            </a:r>
          </a:p>
          <a:p>
            <a:r>
              <a:rPr lang="en-US" dirty="0" smtClean="0"/>
              <a:t>There was a strict criteria for selecting participants in the study</a:t>
            </a:r>
          </a:p>
          <a:p>
            <a:r>
              <a:rPr lang="en-US" dirty="0" smtClean="0"/>
              <a:t>The participants were counseled regarding the study including their right to be given the same standard of care even if they participated in the study or not. </a:t>
            </a:r>
          </a:p>
        </p:txBody>
      </p:sp>
    </p:spTree>
    <p:extLst>
      <p:ext uri="{BB962C8B-B14F-4D97-AF65-F5344CB8AC3E}">
        <p14:creationId xmlns:mc="http://schemas.openxmlformats.org/markup-compatibility/2006" xmlns:mv="urn:schemas-microsoft-com:mac:vml" xmlns="" xmlns:p14="http://schemas.microsoft.com/office/powerpoint/2010/main" xmlns:p="http://schemas.openxmlformats.org/presentationml/2006/main" xmlns:r="http://schemas.openxmlformats.org/officeDocument/2006/relationships" xmlns:a="http://schemas.openxmlformats.org/drawingml/2006/main" val="510945857"/>
      </p:ext>
    </p:extLst>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a:t>
            </a:r>
            <a:endParaRPr lang="en-US" dirty="0"/>
          </a:p>
        </p:txBody>
      </p:sp>
      <p:sp>
        <p:nvSpPr>
          <p:cNvPr id="3" name="Content Placeholder 2"/>
          <p:cNvSpPr>
            <a:spLocks noGrp="1"/>
          </p:cNvSpPr>
          <p:nvPr>
            <p:ph idx="1"/>
          </p:nvPr>
        </p:nvSpPr>
        <p:spPr>
          <a:xfrm>
            <a:off x="457200" y="1653702"/>
            <a:ext cx="7714034" cy="5204298"/>
          </a:xfrm>
        </p:spPr>
        <p:txBody>
          <a:bodyPr>
            <a:normAutofit/>
          </a:bodyPr>
          <a:lstStyle/>
          <a:p>
            <a:r>
              <a:rPr lang="en-US" dirty="0" smtClean="0"/>
              <a:t>Tools used include </a:t>
            </a:r>
          </a:p>
          <a:p>
            <a:pPr lvl="1"/>
            <a:r>
              <a:rPr lang="en-US" dirty="0" err="1" smtClean="0"/>
              <a:t>Univariate</a:t>
            </a:r>
            <a:r>
              <a:rPr lang="en-US" dirty="0" smtClean="0"/>
              <a:t> analysis of variance on both the male and female participants. </a:t>
            </a:r>
          </a:p>
          <a:p>
            <a:pPr lvl="1"/>
            <a:r>
              <a:rPr lang="en-US" dirty="0" smtClean="0"/>
              <a:t>Means and standard deviations for the perceived pain was also used to get to the conclusion </a:t>
            </a:r>
            <a:endParaRPr lang="en-US" dirty="0"/>
          </a:p>
          <a:p>
            <a:pPr lvl="1"/>
            <a:r>
              <a:rPr lang="en-US" dirty="0" smtClean="0"/>
              <a:t>Two way analysis of variance of the results by gender was also used. </a:t>
            </a:r>
          </a:p>
          <a:p>
            <a:r>
              <a:rPr lang="en-US" dirty="0" smtClean="0"/>
              <a:t>Rigor in this study was present as there was </a:t>
            </a:r>
          </a:p>
          <a:p>
            <a:pPr lvl="1"/>
            <a:r>
              <a:rPr lang="en-US" dirty="0" smtClean="0"/>
              <a:t>Critical examination of reasoning by the researchers</a:t>
            </a:r>
          </a:p>
          <a:p>
            <a:pPr lvl="1"/>
            <a:r>
              <a:rPr lang="en-US" dirty="0" smtClean="0"/>
              <a:t>Attention to precision in the use of </a:t>
            </a:r>
          </a:p>
          <a:p>
            <a:pPr lvl="2"/>
            <a:r>
              <a:rPr lang="en-US" dirty="0" err="1" smtClean="0"/>
              <a:t>Levene’s</a:t>
            </a:r>
            <a:r>
              <a:rPr lang="en-US" dirty="0" smtClean="0"/>
              <a:t> test of equality and </a:t>
            </a:r>
          </a:p>
          <a:p>
            <a:pPr lvl="2"/>
            <a:r>
              <a:rPr lang="en-US" dirty="0" smtClean="0"/>
              <a:t>Two way analysis of variance.  </a:t>
            </a:r>
          </a:p>
          <a:p>
            <a:pPr lvl="1">
              <a:buNone/>
            </a:pPr>
            <a:endParaRPr lang="en-US" dirty="0"/>
          </a:p>
        </p:txBody>
      </p:sp>
    </p:spTree>
    <p:extLst>
      <p:ext uri="{BB962C8B-B14F-4D97-AF65-F5344CB8AC3E}">
        <p14:creationId xmlns:mc="http://schemas.openxmlformats.org/markup-compatibility/2006" xmlns:mv="urn:schemas-microsoft-com:mac:vml" xmlns="" xmlns:p14="http://schemas.microsoft.com/office/powerpoint/2010/main" xmlns:p="http://schemas.openxmlformats.org/presentationml/2006/main" xmlns:r="http://schemas.openxmlformats.org/officeDocument/2006/relationships" xmlns:a="http://schemas.openxmlformats.org/drawingml/2006/main" val="2692124267"/>
      </p:ext>
    </p:extLst>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 </a:t>
            </a:r>
            <a:endParaRPr lang="en-US" dirty="0"/>
          </a:p>
        </p:txBody>
      </p:sp>
      <p:sp>
        <p:nvSpPr>
          <p:cNvPr id="3" name="Content Placeholder 2"/>
          <p:cNvSpPr>
            <a:spLocks noGrp="1"/>
          </p:cNvSpPr>
          <p:nvPr>
            <p:ph idx="1"/>
          </p:nvPr>
        </p:nvSpPr>
        <p:spPr/>
        <p:txBody>
          <a:bodyPr/>
          <a:lstStyle/>
          <a:p>
            <a:r>
              <a:rPr lang="en-US" dirty="0" smtClean="0"/>
              <a:t>Control in the </a:t>
            </a:r>
            <a:r>
              <a:rPr lang="en-US" dirty="0" err="1"/>
              <a:t>W</a:t>
            </a:r>
            <a:r>
              <a:rPr lang="en-US" dirty="0" err="1" smtClean="0"/>
              <a:t>indle</a:t>
            </a:r>
            <a:r>
              <a:rPr lang="en-US" dirty="0" smtClean="0"/>
              <a:t> research was evident as there was </a:t>
            </a:r>
          </a:p>
          <a:p>
            <a:pPr lvl="1"/>
            <a:r>
              <a:rPr lang="en-US" dirty="0" smtClean="0"/>
              <a:t>Sampling was random by lottery method </a:t>
            </a:r>
          </a:p>
          <a:p>
            <a:pPr lvl="1"/>
            <a:r>
              <a:rPr lang="en-US" dirty="0" smtClean="0"/>
              <a:t>Research settings were partially controlled </a:t>
            </a:r>
          </a:p>
          <a:p>
            <a:pPr lvl="1"/>
            <a:r>
              <a:rPr lang="en-US" dirty="0" smtClean="0"/>
              <a:t>Measurement of study variables were done with mathematical precision </a:t>
            </a:r>
          </a:p>
          <a:p>
            <a:pPr lvl="1"/>
            <a:r>
              <a:rPr lang="en-US" dirty="0" smtClean="0"/>
              <a:t>The dependent variable was clearly measured</a:t>
            </a:r>
            <a:endParaRPr lang="en-US" dirty="0"/>
          </a:p>
        </p:txBody>
      </p:sp>
    </p:spTree>
    <p:extLst>
      <p:ext uri="{BB962C8B-B14F-4D97-AF65-F5344CB8AC3E}">
        <p14:creationId xmlns:mc="http://schemas.openxmlformats.org/markup-compatibility/2006" xmlns:mv="urn:schemas-microsoft-com:mac:vml" xmlns="" xmlns:p14="http://schemas.microsoft.com/office/powerpoint/2010/main" xmlns:p="http://schemas.openxmlformats.org/presentationml/2006/main" xmlns:r="http://schemas.openxmlformats.org/officeDocument/2006/relationships" xmlns:a="http://schemas.openxmlformats.org/drawingml/2006/main" val="1190119824"/>
      </p:ext>
    </p:extLst>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a:t>
            </a:r>
            <a:endParaRPr lang="en-US" dirty="0"/>
          </a:p>
        </p:txBody>
      </p:sp>
      <p:sp>
        <p:nvSpPr>
          <p:cNvPr id="3" name="Content Placeholder 2"/>
          <p:cNvSpPr>
            <a:spLocks noGrp="1"/>
          </p:cNvSpPr>
          <p:nvPr>
            <p:ph idx="1"/>
          </p:nvPr>
        </p:nvSpPr>
        <p:spPr/>
        <p:txBody>
          <a:bodyPr>
            <a:normAutofit/>
          </a:bodyPr>
          <a:lstStyle/>
          <a:p>
            <a:r>
              <a:rPr lang="en-US" dirty="0" smtClean="0"/>
              <a:t>Threats to validity of the </a:t>
            </a:r>
            <a:r>
              <a:rPr lang="en-US" dirty="0" err="1"/>
              <a:t>W</a:t>
            </a:r>
            <a:r>
              <a:rPr lang="en-US" dirty="0" err="1" smtClean="0"/>
              <a:t>indle</a:t>
            </a:r>
            <a:r>
              <a:rPr lang="en-US" dirty="0" smtClean="0"/>
              <a:t> research include</a:t>
            </a:r>
          </a:p>
          <a:p>
            <a:pPr lvl="1"/>
            <a:r>
              <a:rPr lang="en-US" dirty="0" smtClean="0"/>
              <a:t>Multiple researchers </a:t>
            </a:r>
          </a:p>
          <a:p>
            <a:pPr lvl="1"/>
            <a:r>
              <a:rPr lang="en-US" dirty="0" smtClean="0"/>
              <a:t>The research participants had different previous experiences with iv insertion</a:t>
            </a:r>
          </a:p>
          <a:p>
            <a:pPr lvl="1"/>
            <a:r>
              <a:rPr lang="en-US" dirty="0" smtClean="0"/>
              <a:t>Different catheter sizes were used on the participants</a:t>
            </a:r>
          </a:p>
          <a:p>
            <a:pPr lvl="1"/>
            <a:r>
              <a:rPr lang="en-US" dirty="0" smtClean="0"/>
              <a:t>Conversation was not controlled during the process</a:t>
            </a:r>
          </a:p>
          <a:p>
            <a:pPr lvl="1"/>
            <a:endParaRPr lang="en-US" dirty="0" smtClean="0"/>
          </a:p>
          <a:p>
            <a:pPr lvl="0">
              <a:defRPr/>
            </a:pPr>
            <a:r>
              <a:rPr lang="en-US" dirty="0" smtClean="0"/>
              <a:t>Threats to validity for the Ferrell study are</a:t>
            </a:r>
          </a:p>
          <a:p>
            <a:pPr lvl="1">
              <a:defRPr/>
            </a:pPr>
            <a:r>
              <a:rPr lang="en-US" dirty="0" smtClean="0"/>
              <a:t>Single researcher </a:t>
            </a:r>
          </a:p>
          <a:p>
            <a:pPr lvl="1">
              <a:defRPr/>
            </a:pPr>
            <a:r>
              <a:rPr lang="en-US" dirty="0" smtClean="0"/>
              <a:t>Subjective data from different people</a:t>
            </a:r>
          </a:p>
          <a:p>
            <a:pPr lvl="1">
              <a:defRPr/>
            </a:pPr>
            <a:r>
              <a:rPr lang="en-US" dirty="0" smtClean="0"/>
              <a:t>Few measuring tools were used for qualitative research </a:t>
            </a:r>
          </a:p>
          <a:p>
            <a:pPr lvl="1">
              <a:buNone/>
            </a:pPr>
            <a:endParaRPr lang="en-US" dirty="0" smtClean="0"/>
          </a:p>
          <a:p>
            <a:pPr>
              <a:buFontTx/>
              <a:buChar char="-"/>
            </a:pPr>
            <a:endParaRPr lang="en-US" dirty="0"/>
          </a:p>
        </p:txBody>
      </p:sp>
      <p:sp>
        <p:nvSpPr>
          <p:cNvPr id="4" name="Content Placeholder 2"/>
          <p:cNvSpPr txBox="1">
            <a:spLocks/>
          </p:cNvSpPr>
          <p:nvPr/>
        </p:nvSpPr>
        <p:spPr>
          <a:xfrm>
            <a:off x="609600" y="4143982"/>
            <a:ext cx="7467600" cy="2482369"/>
          </a:xfrm>
          <a:prstGeom prst="rect">
            <a:avLst/>
          </a:prstGeom>
        </p:spPr>
        <p:txBody>
          <a:bodyPr vert="horz">
            <a:normAutofit/>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endParaRPr kumimoji="0" lang="en-US" sz="21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mc="http://schemas.openxmlformats.org/markup-compatibility/2006" xmlns:mv="urn:schemas-microsoft-com:mac:vml" xmlns="" xmlns:p14="http://schemas.microsoft.com/office/powerpoint/2010/main" xmlns:p="http://schemas.openxmlformats.org/presentationml/2006/main" xmlns:r="http://schemas.openxmlformats.org/officeDocument/2006/relationships" xmlns:a="http://schemas.openxmlformats.org/drawingml/2006/main" val="2209136401"/>
      </p:ext>
    </p:extLst>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419910" y="1039549"/>
            <a:ext cx="7772400" cy="551048"/>
          </a:xfrm>
        </p:spPr>
        <p:txBody>
          <a:bodyPr>
            <a:normAutofit/>
          </a:bodyPr>
          <a:lstStyle/>
          <a:p>
            <a:r>
              <a:rPr lang="en-US" dirty="0"/>
              <a:t>R</a:t>
            </a:r>
            <a:r>
              <a:rPr lang="en-US" dirty="0" smtClean="0"/>
              <a:t>eferences</a:t>
            </a:r>
            <a:endParaRPr lang="en-US" dirty="0"/>
          </a:p>
        </p:txBody>
      </p:sp>
      <p:sp>
        <p:nvSpPr>
          <p:cNvPr id="14339" name="Rectangle 3"/>
          <p:cNvSpPr>
            <a:spLocks noChangeArrowheads="1"/>
          </p:cNvSpPr>
          <p:nvPr/>
        </p:nvSpPr>
        <p:spPr bwMode="auto">
          <a:xfrm>
            <a:off x="419910" y="1590597"/>
            <a:ext cx="8158264"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defTabSz="914400" fontAlgn="base">
              <a:spcBef>
                <a:spcPct val="0"/>
              </a:spcBef>
              <a:spcAft>
                <a:spcPct val="0"/>
              </a:spcAft>
            </a:pPr>
            <a:r>
              <a:rPr lang="en-US" sz="2000" dirty="0" smtClean="0"/>
              <a:t>Ahrens, T., Yancey, V., &amp; </a:t>
            </a:r>
            <a:r>
              <a:rPr lang="en-US" sz="2000" dirty="0" err="1" smtClean="0"/>
              <a:t>Kollef</a:t>
            </a:r>
            <a:r>
              <a:rPr lang="en-US" sz="2000" dirty="0" smtClean="0"/>
              <a:t>, M. (2003). Improving family  </a:t>
            </a:r>
          </a:p>
          <a:p>
            <a:pPr lvl="0" defTabSz="914400" fontAlgn="base">
              <a:spcBef>
                <a:spcPct val="0"/>
              </a:spcBef>
              <a:spcAft>
                <a:spcPct val="0"/>
              </a:spcAft>
            </a:pPr>
            <a:r>
              <a:rPr lang="en-US" sz="2000" dirty="0" smtClean="0"/>
              <a:t>               communications at the end of life: Implications for length  </a:t>
            </a:r>
          </a:p>
          <a:p>
            <a:pPr lvl="0" defTabSz="914400" fontAlgn="base">
              <a:spcBef>
                <a:spcPct val="0"/>
              </a:spcBef>
              <a:spcAft>
                <a:spcPct val="0"/>
              </a:spcAft>
            </a:pPr>
            <a:r>
              <a:rPr lang="en-US" sz="2000" dirty="0" smtClean="0"/>
              <a:t>               of stay in the intensive care unit and and resource use. </a:t>
            </a:r>
          </a:p>
          <a:p>
            <a:pPr defTabSz="914400" fontAlgn="base">
              <a:spcBef>
                <a:spcPct val="0"/>
              </a:spcBef>
              <a:spcAft>
                <a:spcPct val="0"/>
              </a:spcAft>
            </a:pPr>
            <a:r>
              <a:rPr lang="en-US" sz="2000" i="1" dirty="0" smtClean="0"/>
              <a:t>              American Journal of Critical Care</a:t>
            </a:r>
            <a:r>
              <a:rPr lang="en-US" sz="2000" dirty="0" smtClean="0"/>
              <a:t>, 12, 317-323.</a:t>
            </a:r>
          </a:p>
          <a:p>
            <a:pPr lvl="0" defTabSz="914400" fontAlgn="base">
              <a:spcBef>
                <a:spcPct val="0"/>
              </a:spcBef>
              <a:spcAft>
                <a:spcPct val="0"/>
              </a:spcAft>
            </a:pPr>
            <a:endParaRPr lang="en-US" sz="2000" dirty="0" smtClean="0"/>
          </a:p>
          <a:p>
            <a:pPr lvl="0" defTabSz="914400" fontAlgn="base">
              <a:spcBef>
                <a:spcPct val="0"/>
              </a:spcBef>
              <a:spcAft>
                <a:spcPct val="0"/>
              </a:spcAft>
            </a:pPr>
            <a:r>
              <a:rPr lang="en-US" sz="2000" dirty="0" err="1" smtClean="0"/>
              <a:t>Bosk</a:t>
            </a:r>
            <a:r>
              <a:rPr lang="en-US" sz="2000" dirty="0" smtClean="0"/>
              <a:t>, C. (1992) Forgive and remember: managing medical failure. 	Chicago. University of Chicago press.</a:t>
            </a:r>
            <a:endParaRPr lang="en-US" sz="2000" dirty="0" smtClean="0">
              <a:ea typeface="Times New Roman" pitchFamily="18" charset="0"/>
              <a:cs typeface="Times New Roman" pitchFamily="18" charset="0"/>
            </a:endParaRPr>
          </a:p>
          <a:p>
            <a:pPr lvl="0" defTabSz="914400" fontAlgn="base">
              <a:spcBef>
                <a:spcPct val="0"/>
              </a:spcBef>
              <a:spcAft>
                <a:spcPct val="0"/>
              </a:spcAft>
            </a:pPr>
            <a:endParaRPr lang="en-US" sz="2000" dirty="0" smtClean="0">
              <a:ea typeface="Times New Roman" pitchFamily="18" charset="0"/>
              <a:cs typeface="Times New Roman" pitchFamily="18" charset="0"/>
            </a:endParaRPr>
          </a:p>
          <a:p>
            <a:pPr lvl="0" defTabSz="914400" fontAlgn="base">
              <a:spcBef>
                <a:spcPct val="0"/>
              </a:spcBef>
              <a:spcAft>
                <a:spcPct val="0"/>
              </a:spcAft>
            </a:pPr>
            <a:r>
              <a:rPr lang="en-US" sz="2000" dirty="0" smtClean="0">
                <a:ea typeface="Times New Roman" pitchFamily="18" charset="0"/>
                <a:cs typeface="Times New Roman" pitchFamily="18" charset="0"/>
              </a:rPr>
              <a:t>Brown, J. Registered nurses’ choices regarding the use of </a:t>
            </a:r>
          </a:p>
          <a:p>
            <a:pPr lvl="0" defTabSz="914400" fontAlgn="base">
              <a:spcBef>
                <a:spcPct val="0"/>
              </a:spcBef>
              <a:spcAft>
                <a:spcPct val="0"/>
              </a:spcAft>
            </a:pPr>
            <a:r>
              <a:rPr lang="en-US" sz="2000" dirty="0" smtClean="0">
                <a:ea typeface="Times New Roman" pitchFamily="18" charset="0"/>
                <a:cs typeface="Times New Roman" pitchFamily="18" charset="0"/>
              </a:rPr>
              <a:t>             </a:t>
            </a:r>
            <a:r>
              <a:rPr lang="en-US" sz="2000" dirty="0" err="1" smtClean="0">
                <a:ea typeface="Times New Roman" pitchFamily="18" charset="0"/>
                <a:cs typeface="Times New Roman" pitchFamily="18" charset="0"/>
              </a:rPr>
              <a:t>intradermal</a:t>
            </a:r>
            <a:r>
              <a:rPr lang="en-US" sz="2000" dirty="0" smtClean="0">
                <a:ea typeface="Times New Roman" pitchFamily="18" charset="0"/>
                <a:cs typeface="Times New Roman" pitchFamily="18" charset="0"/>
              </a:rPr>
              <a:t> </a:t>
            </a:r>
            <a:r>
              <a:rPr lang="en-US" sz="2000" dirty="0" err="1" smtClean="0">
                <a:ea typeface="Times New Roman" pitchFamily="18" charset="0"/>
                <a:cs typeface="Times New Roman" pitchFamily="18" charset="0"/>
              </a:rPr>
              <a:t>Lidocaine</a:t>
            </a:r>
            <a:r>
              <a:rPr lang="en-US" sz="2000" dirty="0" smtClean="0">
                <a:ea typeface="Times New Roman" pitchFamily="18" charset="0"/>
                <a:cs typeface="Times New Roman" pitchFamily="18" charset="0"/>
              </a:rPr>
              <a:t> for intravenous insertion: the </a:t>
            </a:r>
          </a:p>
          <a:p>
            <a:pPr defTabSz="914400" fontAlgn="base">
              <a:spcBef>
                <a:spcPct val="0"/>
              </a:spcBef>
              <a:spcAft>
                <a:spcPct val="0"/>
              </a:spcAft>
            </a:pPr>
            <a:r>
              <a:rPr lang="en-US" sz="2000" dirty="0" smtClean="0">
                <a:ea typeface="Times New Roman" pitchFamily="18" charset="0"/>
                <a:cs typeface="Times New Roman" pitchFamily="18" charset="0"/>
              </a:rPr>
              <a:t>             challenge of changing practice. </a:t>
            </a:r>
            <a:r>
              <a:rPr lang="en-US" sz="2000" i="1" dirty="0" smtClean="0"/>
              <a:t>Pain Manage Nurse. </a:t>
            </a:r>
          </a:p>
          <a:p>
            <a:pPr defTabSz="914400" fontAlgn="base">
              <a:spcBef>
                <a:spcPct val="0"/>
              </a:spcBef>
              <a:spcAft>
                <a:spcPct val="0"/>
              </a:spcAft>
            </a:pPr>
            <a:r>
              <a:rPr lang="en-US" sz="2000" i="1" dirty="0" smtClean="0"/>
              <a:t>            2002;3:71-76</a:t>
            </a:r>
            <a:endParaRPr lang="en-US" sz="2000" dirty="0" smtClean="0"/>
          </a:p>
          <a:p>
            <a:pPr lvl="0" defTabSz="914400" fontAlgn="base">
              <a:spcBef>
                <a:spcPct val="0"/>
              </a:spcBef>
              <a:spcAft>
                <a:spcPct val="0"/>
              </a:spcAft>
            </a:pPr>
            <a:r>
              <a:rPr lang="en-US" sz="2000" dirty="0" smtClean="0">
                <a:ea typeface="Times New Roman" pitchFamily="18" charset="0"/>
                <a:cs typeface="Times New Roman" pitchFamily="18" charset="0"/>
              </a:rPr>
              <a:t> </a:t>
            </a:r>
          </a:p>
          <a:p>
            <a:pPr lvl="0" defTabSz="914400" fontAlgn="base">
              <a:spcBef>
                <a:spcPct val="0"/>
              </a:spcBef>
              <a:spcAft>
                <a:spcPct val="0"/>
              </a:spcAft>
            </a:pPr>
            <a:r>
              <a:rPr lang="en-US" sz="2000" dirty="0" smtClean="0">
                <a:ea typeface="Times New Roman" pitchFamily="18" charset="0"/>
                <a:cs typeface="Times New Roman" pitchFamily="18" charset="0"/>
              </a:rPr>
              <a:t>Burns, N., &amp; Grove, S. (2009). </a:t>
            </a:r>
            <a:r>
              <a:rPr lang="en-US" sz="2000" i="1" dirty="0" smtClean="0">
                <a:ea typeface="Times New Roman" pitchFamily="18" charset="0"/>
                <a:cs typeface="Times New Roman" pitchFamily="18" charset="0"/>
              </a:rPr>
              <a:t>The practice of nursing research: 	Appraisal, synthesis, and generation of evidence </a:t>
            </a:r>
            <a:r>
              <a:rPr lang="en-US" sz="2000" dirty="0" smtClean="0">
                <a:ea typeface="Times New Roman" pitchFamily="18" charset="0"/>
                <a:cs typeface="Times New Roman" pitchFamily="18" charset="0"/>
              </a:rPr>
              <a:t>(6</a:t>
            </a:r>
            <a:r>
              <a:rPr lang="en-US" sz="2000" baseline="30000" dirty="0" smtClean="0">
                <a:ea typeface="Times New Roman" pitchFamily="18" charset="0"/>
                <a:cs typeface="Times New Roman" pitchFamily="18" charset="0"/>
              </a:rPr>
              <a:t>th</a:t>
            </a:r>
            <a:r>
              <a:rPr lang="en-US" sz="2000" dirty="0" smtClean="0">
                <a:ea typeface="Times New Roman" pitchFamily="18" charset="0"/>
                <a:cs typeface="Times New Roman" pitchFamily="18" charset="0"/>
              </a:rPr>
              <a:t> Ed.)</a:t>
            </a:r>
            <a:r>
              <a:rPr lang="en-US" sz="2000" i="1" dirty="0" smtClean="0">
                <a:ea typeface="Times New Roman" pitchFamily="18" charset="0"/>
                <a:cs typeface="Times New Roman" pitchFamily="18" charset="0"/>
              </a:rPr>
              <a:t>.   </a:t>
            </a:r>
          </a:p>
          <a:p>
            <a:pPr lvl="0" defTabSz="914400" fontAlgn="base">
              <a:spcBef>
                <a:spcPct val="0"/>
              </a:spcBef>
              <a:spcAft>
                <a:spcPct val="0"/>
              </a:spcAft>
            </a:pPr>
            <a:r>
              <a:rPr lang="en-US" sz="2000" i="1" dirty="0" smtClean="0">
                <a:ea typeface="Times New Roman" pitchFamily="18" charset="0"/>
                <a:cs typeface="Times New Roman" pitchFamily="18" charset="0"/>
              </a:rPr>
              <a:t>      </a:t>
            </a:r>
            <a:r>
              <a:rPr lang="en-US" sz="2000" dirty="0" smtClean="0">
                <a:ea typeface="Times New Roman" pitchFamily="18" charset="0"/>
                <a:cs typeface="Times New Roman" pitchFamily="18" charset="0"/>
              </a:rPr>
              <a:t>St. 	Louis, MO: Elsevier Saunders.</a:t>
            </a:r>
          </a:p>
          <a:p>
            <a:pPr lvl="0" defTabSz="914400" fontAlgn="base">
              <a:spcBef>
                <a:spcPct val="0"/>
              </a:spcBef>
              <a:spcAft>
                <a:spcPct val="0"/>
              </a:spcAft>
            </a:pPr>
            <a:endParaRPr kumimoji="0" lang="en-US" sz="2000" b="0" i="0" u="none" strike="noStrike" cap="none" normalizeH="0" baseline="0" dirty="0" smtClean="0">
              <a:ln>
                <a:noFill/>
              </a:ln>
              <a:solidFill>
                <a:schemeClr val="tx1"/>
              </a:solidFill>
              <a:effectLst/>
              <a:cs typeface="Times New Roman" pitchFamily="18" charset="0"/>
            </a:endParaRPr>
          </a:p>
          <a:p>
            <a:pPr lvl="0" defTabSz="914400" fontAlgn="base">
              <a:spcBef>
                <a:spcPct val="0"/>
              </a:spcBef>
              <a:spcAft>
                <a:spcPct val="0"/>
              </a:spcAft>
            </a:pPr>
            <a:endParaRPr lang="en-US" altLang="ja-JP" sz="2000" dirty="0" smtClean="0">
              <a:cs typeface="Arial" pitchFamily="34" charset="0"/>
            </a:endParaRPr>
          </a:p>
          <a:p>
            <a:pPr defTabSz="914400" fontAlgn="base">
              <a:spcBef>
                <a:spcPct val="0"/>
              </a:spcBef>
              <a:spcAft>
                <a:spcPct val="0"/>
              </a:spcAft>
            </a:pPr>
            <a:endParaRPr lang="en-US" sz="2000" dirty="0" smtClean="0"/>
          </a:p>
          <a:p>
            <a:pPr defTabSz="914400" fontAlgn="base">
              <a:spcBef>
                <a:spcPct val="0"/>
              </a:spcBef>
              <a:spcAft>
                <a:spcPct val="0"/>
              </a:spcAft>
            </a:pPr>
            <a:endParaRPr lang="en-US" sz="2000" dirty="0" smtClean="0"/>
          </a:p>
          <a:p>
            <a:pPr lvl="0" defTabSz="914400" fontAlgn="base">
              <a:spcBef>
                <a:spcPct val="0"/>
              </a:spcBef>
              <a:spcAft>
                <a:spcPct val="0"/>
              </a:spcAft>
            </a:pPr>
            <a:endParaRPr kumimoji="0" lang="en-US" sz="20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619784"/>
            <a:ext cx="7772400" cy="551048"/>
          </a:xfrm>
        </p:spPr>
        <p:txBody>
          <a:bodyPr>
            <a:normAutofit/>
          </a:bodyPr>
          <a:lstStyle/>
          <a:p>
            <a:r>
              <a:rPr lang="en-US" dirty="0"/>
              <a:t>R</a:t>
            </a:r>
            <a:r>
              <a:rPr lang="en-US" dirty="0" smtClean="0"/>
              <a:t>eferences</a:t>
            </a:r>
            <a:endParaRPr lang="en-US" dirty="0"/>
          </a:p>
        </p:txBody>
      </p:sp>
      <p:sp>
        <p:nvSpPr>
          <p:cNvPr id="14339" name="Rectangle 3"/>
          <p:cNvSpPr>
            <a:spLocks noChangeArrowheads="1"/>
          </p:cNvSpPr>
          <p:nvPr/>
        </p:nvSpPr>
        <p:spPr bwMode="auto">
          <a:xfrm>
            <a:off x="419910" y="1446356"/>
            <a:ext cx="8158264" cy="594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US" sz="2000" dirty="0" smtClean="0"/>
          </a:p>
          <a:p>
            <a:pPr lvl="0"/>
            <a:r>
              <a:rPr lang="en-US" sz="2000" dirty="0" smtClean="0"/>
              <a:t>Ferrell, B. (2006). Understanding the moral distress of nurses 	witnessing medically futile care. </a:t>
            </a:r>
            <a:r>
              <a:rPr lang="en-US" sz="2000" i="1" dirty="0" smtClean="0"/>
              <a:t>Oncology Nursing Forum, 	</a:t>
            </a:r>
            <a:r>
              <a:rPr lang="en-US" sz="2000" dirty="0" smtClean="0"/>
              <a:t>(33)5, 922-930. Retrieved from: Science Direct. </a:t>
            </a:r>
          </a:p>
          <a:p>
            <a:endParaRPr lang="en-US" sz="2000" dirty="0" smtClean="0"/>
          </a:p>
          <a:p>
            <a:r>
              <a:rPr lang="en-US" sz="2000" dirty="0" smtClean="0"/>
              <a:t>Maxwell, A. (1992) understanding and validity in qualitative  </a:t>
            </a:r>
          </a:p>
          <a:p>
            <a:r>
              <a:rPr lang="en-US" sz="2000" dirty="0" smtClean="0"/>
              <a:t>                research. </a:t>
            </a:r>
            <a:r>
              <a:rPr lang="en-US" sz="2000" i="1" dirty="0" smtClean="0"/>
              <a:t>Harvard educational review. 62</a:t>
            </a:r>
            <a:r>
              <a:rPr lang="en-US" sz="2000" dirty="0" smtClean="0"/>
              <a:t>(3) research </a:t>
            </a:r>
          </a:p>
          <a:p>
            <a:r>
              <a:rPr lang="en-US" sz="2000" dirty="0" smtClean="0"/>
              <a:t>                library core.</a:t>
            </a:r>
          </a:p>
          <a:p>
            <a:endParaRPr lang="en-US" sz="2000" dirty="0" smtClean="0"/>
          </a:p>
          <a:p>
            <a:r>
              <a:rPr lang="en-US" sz="2000" dirty="0" smtClean="0"/>
              <a:t>Research. (</a:t>
            </a:r>
            <a:r>
              <a:rPr lang="en-US" sz="2000" dirty="0" err="1" smtClean="0"/>
              <a:t>n.d</a:t>
            </a:r>
            <a:r>
              <a:rPr lang="en-US" sz="2000" dirty="0" smtClean="0"/>
              <a:t>.) In </a:t>
            </a:r>
            <a:r>
              <a:rPr lang="en-US" sz="2000" i="1" dirty="0" smtClean="0"/>
              <a:t>Merriam-Webster Dictionary online. </a:t>
            </a:r>
            <a:r>
              <a:rPr lang="en-US" sz="2000" dirty="0" smtClean="0"/>
              <a:t>Retrieved </a:t>
            </a:r>
          </a:p>
          <a:p>
            <a:r>
              <a:rPr lang="en-US" sz="2000" dirty="0" smtClean="0"/>
              <a:t>               from </a:t>
            </a:r>
            <a:r>
              <a:rPr lang="en-US" sz="2000" dirty="0" err="1" smtClean="0"/>
              <a:t>http://www.merriam-webster.com/dictionary/research</a:t>
            </a:r>
            <a:endParaRPr lang="en-US" sz="2000" dirty="0" smtClean="0"/>
          </a:p>
          <a:p>
            <a:endParaRPr lang="en-US" sz="2000" i="1" dirty="0" smtClean="0"/>
          </a:p>
          <a:p>
            <a:r>
              <a:rPr lang="en-US" sz="2000" dirty="0" err="1" smtClean="0"/>
              <a:t>Windle</a:t>
            </a:r>
            <a:r>
              <a:rPr lang="en-US" sz="2000" dirty="0" smtClean="0"/>
              <a:t>, P., Kwan, M., </a:t>
            </a:r>
            <a:r>
              <a:rPr lang="en-US" sz="2000" dirty="0" err="1" smtClean="0"/>
              <a:t>Warmick</a:t>
            </a:r>
            <a:r>
              <a:rPr lang="en-US" sz="2000" dirty="0" smtClean="0"/>
              <a:t>, H., </a:t>
            </a:r>
            <a:r>
              <a:rPr lang="en-US" sz="2000" dirty="0" err="1" smtClean="0"/>
              <a:t>Sibayan</a:t>
            </a:r>
            <a:r>
              <a:rPr lang="en-US" sz="2000" dirty="0" smtClean="0"/>
              <a:t>, A., Espiritu, C., &amp; 		              </a:t>
            </a:r>
            <a:r>
              <a:rPr lang="en-US" sz="2000" dirty="0" err="1" smtClean="0"/>
              <a:t>Vergara</a:t>
            </a:r>
            <a:r>
              <a:rPr lang="en-US" sz="2000" dirty="0" smtClean="0"/>
              <a:t>, J. (2006). Comparison of </a:t>
            </a:r>
            <a:r>
              <a:rPr lang="en-US" sz="2000" dirty="0" err="1" smtClean="0"/>
              <a:t>bacteriostatic</a:t>
            </a:r>
            <a:r>
              <a:rPr lang="en-US" sz="2000" dirty="0" smtClean="0"/>
              <a:t> </a:t>
            </a:r>
          </a:p>
          <a:p>
            <a:r>
              <a:rPr lang="en-US" sz="2000" dirty="0" smtClean="0"/>
              <a:t>              normal saline and </a:t>
            </a:r>
            <a:r>
              <a:rPr lang="en-US" sz="2000" dirty="0" err="1" smtClean="0"/>
              <a:t>lidocaine</a:t>
            </a:r>
            <a:r>
              <a:rPr lang="en-US" sz="2000" dirty="0" smtClean="0"/>
              <a:t> used as </a:t>
            </a:r>
            <a:r>
              <a:rPr lang="en-US" sz="2000" dirty="0" err="1" smtClean="0"/>
              <a:t>intradermal</a:t>
            </a:r>
            <a:r>
              <a:rPr lang="en-US" sz="2000" dirty="0" smtClean="0"/>
              <a:t> </a:t>
            </a:r>
          </a:p>
          <a:p>
            <a:r>
              <a:rPr lang="en-US" sz="2000" dirty="0" smtClean="0"/>
              <a:t>              anesthesia for the placement of intravenous lines. </a:t>
            </a:r>
            <a:r>
              <a:rPr lang="en-US" sz="2000" i="1" dirty="0" smtClean="0"/>
              <a:t>Journal </a:t>
            </a:r>
          </a:p>
          <a:p>
            <a:r>
              <a:rPr lang="en-US" sz="2000" i="1" dirty="0" smtClean="0"/>
              <a:t>              of </a:t>
            </a:r>
            <a:r>
              <a:rPr lang="en-US" sz="2000" i="1" dirty="0" err="1" smtClean="0"/>
              <a:t>PeriAnesthesia</a:t>
            </a:r>
            <a:r>
              <a:rPr lang="en-US" sz="2000" i="1" dirty="0" smtClean="0"/>
              <a:t> Nursing, 21(4), 251-258.</a:t>
            </a:r>
            <a:r>
              <a:rPr lang="en-US" sz="2000" dirty="0" smtClean="0"/>
              <a:t> Retrieved from: </a:t>
            </a:r>
          </a:p>
          <a:p>
            <a:r>
              <a:rPr lang="en-US" sz="2000" dirty="0" smtClean="0"/>
              <a:t>             </a:t>
            </a:r>
            <a:r>
              <a:rPr lang="en-US" sz="2000" dirty="0" err="1" smtClean="0"/>
              <a:t>EBSCOhost</a:t>
            </a:r>
            <a:r>
              <a:rPr lang="en-US" sz="2000" dirty="0" smtClean="0"/>
              <a:t>. </a:t>
            </a:r>
          </a:p>
          <a:p>
            <a:endParaRPr lang="en-US" sz="20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Variables in </a:t>
            </a:r>
            <a:r>
              <a:rPr lang="en-US" dirty="0" err="1" smtClean="0"/>
              <a:t>Windle</a:t>
            </a:r>
            <a:r>
              <a:rPr lang="en-US" dirty="0" smtClean="0"/>
              <a:t> article</a:t>
            </a:r>
            <a:endParaRPr lang="en-US" dirty="0"/>
          </a:p>
        </p:txBody>
      </p:sp>
      <p:sp>
        <p:nvSpPr>
          <p:cNvPr id="3" name="Content Placeholder 2"/>
          <p:cNvSpPr>
            <a:spLocks noGrp="1"/>
          </p:cNvSpPr>
          <p:nvPr>
            <p:ph sz="quarter" idx="1"/>
          </p:nvPr>
        </p:nvSpPr>
        <p:spPr/>
        <p:txBody>
          <a:bodyPr/>
          <a:lstStyle/>
          <a:p>
            <a:r>
              <a:rPr lang="en-US" dirty="0" smtClean="0"/>
              <a:t>Independent variables</a:t>
            </a:r>
          </a:p>
          <a:p>
            <a:pPr lvl="1"/>
            <a:r>
              <a:rPr lang="en-US" dirty="0" err="1" smtClean="0"/>
              <a:t>Lidocaine</a:t>
            </a:r>
            <a:endParaRPr lang="en-US" dirty="0" smtClean="0"/>
          </a:p>
          <a:p>
            <a:pPr lvl="1"/>
            <a:r>
              <a:rPr lang="en-US" dirty="0" err="1" smtClean="0"/>
              <a:t>Bacteriostatic</a:t>
            </a:r>
            <a:r>
              <a:rPr lang="en-US" dirty="0" smtClean="0"/>
              <a:t> normal saline</a:t>
            </a:r>
          </a:p>
          <a:p>
            <a:pPr lvl="1"/>
            <a:r>
              <a:rPr lang="en-US" dirty="0" smtClean="0"/>
              <a:t>No local anesthesia </a:t>
            </a:r>
          </a:p>
          <a:p>
            <a:endParaRPr lang="en-US" dirty="0" smtClean="0"/>
          </a:p>
          <a:p>
            <a:r>
              <a:rPr lang="en-US" dirty="0" smtClean="0"/>
              <a:t>Dependent variables </a:t>
            </a:r>
          </a:p>
          <a:p>
            <a:pPr lvl="1"/>
            <a:r>
              <a:rPr lang="en-US" dirty="0" smtClean="0"/>
              <a:t>Pain or discomfort level</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Study Samples from Windle article</a:t>
            </a:r>
            <a:endParaRPr lang="en-US" sz="3600" dirty="0"/>
          </a:p>
        </p:txBody>
      </p:sp>
      <p:sp>
        <p:nvSpPr>
          <p:cNvPr id="3" name="Content Placeholder 2"/>
          <p:cNvSpPr>
            <a:spLocks noGrp="1"/>
          </p:cNvSpPr>
          <p:nvPr>
            <p:ph sz="quarter" idx="1"/>
          </p:nvPr>
        </p:nvSpPr>
        <p:spPr/>
        <p:txBody>
          <a:bodyPr>
            <a:normAutofit/>
          </a:bodyPr>
          <a:lstStyle/>
          <a:p>
            <a:r>
              <a:rPr lang="en-US" sz="2000" dirty="0" smtClean="0"/>
              <a:t>Simple random sampling: lottery method</a:t>
            </a:r>
          </a:p>
          <a:p>
            <a:r>
              <a:rPr lang="en-US" sz="2000" dirty="0" smtClean="0"/>
              <a:t>Participants: outpatients and same-day admit patients</a:t>
            </a:r>
          </a:p>
          <a:p>
            <a:r>
              <a:rPr lang="en-US" sz="2000" dirty="0"/>
              <a:t>Eligibility Criteria:</a:t>
            </a:r>
          </a:p>
          <a:p>
            <a:pPr lvl="1"/>
            <a:r>
              <a:rPr lang="en-US" sz="2000" dirty="0" smtClean="0"/>
              <a:t>18 </a:t>
            </a:r>
            <a:r>
              <a:rPr lang="en-US" sz="2000" dirty="0"/>
              <a:t>years or </a:t>
            </a:r>
            <a:r>
              <a:rPr lang="en-US" sz="2000" dirty="0" smtClean="0"/>
              <a:t>older</a:t>
            </a:r>
          </a:p>
          <a:p>
            <a:pPr lvl="1"/>
            <a:r>
              <a:rPr lang="en-US" sz="2000" dirty="0"/>
              <a:t>R</a:t>
            </a:r>
            <a:r>
              <a:rPr lang="en-US" sz="2000" dirty="0" smtClean="0"/>
              <a:t>ead </a:t>
            </a:r>
            <a:r>
              <a:rPr lang="en-US" sz="2000" dirty="0"/>
              <a:t>and write </a:t>
            </a:r>
            <a:r>
              <a:rPr lang="en-US" sz="2000" dirty="0" smtClean="0"/>
              <a:t>English</a:t>
            </a:r>
          </a:p>
          <a:p>
            <a:pPr lvl="1"/>
            <a:r>
              <a:rPr lang="en-US" sz="2000" dirty="0" smtClean="0"/>
              <a:t>IV </a:t>
            </a:r>
            <a:r>
              <a:rPr lang="en-US" sz="2000" dirty="0"/>
              <a:t>insertion </a:t>
            </a:r>
            <a:r>
              <a:rPr lang="en-US" sz="2000" dirty="0" smtClean="0"/>
              <a:t>performed on </a:t>
            </a:r>
            <a:r>
              <a:rPr lang="en-US" sz="2000" dirty="0"/>
              <a:t>upper </a:t>
            </a:r>
            <a:r>
              <a:rPr lang="en-US" sz="2000" dirty="0" smtClean="0"/>
              <a:t>extremity</a:t>
            </a:r>
          </a:p>
          <a:p>
            <a:pPr marL="400050"/>
            <a:r>
              <a:rPr lang="en-US" sz="2000" dirty="0" smtClean="0"/>
              <a:t>Exclusion Criteria:</a:t>
            </a:r>
          </a:p>
          <a:p>
            <a:pPr lvl="1"/>
            <a:r>
              <a:rPr lang="en-US" sz="2000" dirty="0" smtClean="0"/>
              <a:t>Patients with neuropathy or needle phobias</a:t>
            </a:r>
          </a:p>
          <a:p>
            <a:pPr lvl="1"/>
            <a:r>
              <a:rPr lang="en-US" sz="2000" dirty="0" smtClean="0"/>
              <a:t>Renal patients</a:t>
            </a:r>
          </a:p>
          <a:p>
            <a:pPr lvl="1"/>
            <a:r>
              <a:rPr lang="en-US" sz="2000" dirty="0" smtClean="0"/>
              <a:t>Patients with IV attempts more than twice</a:t>
            </a:r>
          </a:p>
          <a:p>
            <a:pPr lvl="1"/>
            <a:endParaRPr lang="en-US" sz="2000" dirty="0" smtClean="0"/>
          </a:p>
          <a:p>
            <a:pPr marL="400050"/>
            <a:endParaRPr lang="en-US" sz="2400" dirty="0"/>
          </a:p>
          <a:p>
            <a:endParaRPr lang="en-US" dirty="0" smtClean="0"/>
          </a:p>
          <a:p>
            <a:endParaRPr lang="en-US" dirty="0"/>
          </a:p>
        </p:txBody>
      </p:sp>
    </p:spTree>
    <p:extLst>
      <p:ext uri="{BB962C8B-B14F-4D97-AF65-F5344CB8AC3E}">
        <p14:creationId xmlns:mc="http://schemas.openxmlformats.org/markup-compatibility/2006" xmlns:mv="urn:schemas-microsoft-com:mac:vml" xmlns="" xmlns:p14="http://schemas.microsoft.com/office/powerpoint/2010/main" xmlns:p="http://schemas.openxmlformats.org/presentationml/2006/main" xmlns:r="http://schemas.openxmlformats.org/officeDocument/2006/relationships" xmlns:a="http://schemas.openxmlformats.org/drawingml/2006/main" val="4233933023"/>
      </p:ext>
    </p:extLst>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Samples Windle article cont.</a:t>
            </a:r>
            <a:endParaRPr lang="en-US" sz="3600" dirty="0"/>
          </a:p>
        </p:txBody>
      </p:sp>
      <p:sp>
        <p:nvSpPr>
          <p:cNvPr id="3" name="Content Placeholder 2"/>
          <p:cNvSpPr>
            <a:spLocks noGrp="1"/>
          </p:cNvSpPr>
          <p:nvPr>
            <p:ph sz="quarter" idx="1"/>
          </p:nvPr>
        </p:nvSpPr>
        <p:spPr/>
        <p:txBody>
          <a:bodyPr>
            <a:normAutofit/>
          </a:bodyPr>
          <a:lstStyle/>
          <a:p>
            <a:r>
              <a:rPr lang="en-US" sz="2000" dirty="0" smtClean="0"/>
              <a:t>Participants randomly assigned to three groups: (N=people)</a:t>
            </a:r>
          </a:p>
          <a:p>
            <a:pPr marL="457200" lvl="1" indent="0">
              <a:buNone/>
            </a:pPr>
            <a:r>
              <a:rPr lang="en-US" sz="2000" dirty="0" smtClean="0"/>
              <a:t>1) 1% Lidocaine   N=67</a:t>
            </a:r>
          </a:p>
          <a:p>
            <a:pPr marL="457200" lvl="1" indent="0">
              <a:buNone/>
            </a:pPr>
            <a:r>
              <a:rPr lang="en-US" sz="2000" dirty="0" smtClean="0"/>
              <a:t>2) 0.9% BNS with benzyl alcohol  N=58</a:t>
            </a:r>
          </a:p>
          <a:p>
            <a:pPr marL="457200" lvl="1" indent="0">
              <a:buNone/>
            </a:pPr>
            <a:r>
              <a:rPr lang="en-US" sz="2000" dirty="0" smtClean="0"/>
              <a:t>3) No intradermal anesthesia (control)  N=60</a:t>
            </a:r>
          </a:p>
          <a:p>
            <a:r>
              <a:rPr lang="en-US" sz="2000" dirty="0" smtClean="0"/>
              <a:t>Samples evaluate pain with local anesthetic at two points:</a:t>
            </a:r>
          </a:p>
          <a:p>
            <a:pPr marL="914400" lvl="1" indent="-457200">
              <a:buAutoNum type="arabicParenR"/>
            </a:pPr>
            <a:r>
              <a:rPr lang="en-US" sz="2000" dirty="0" smtClean="0"/>
              <a:t>Immediately after intradermal injection</a:t>
            </a:r>
          </a:p>
          <a:p>
            <a:pPr lvl="2"/>
            <a:r>
              <a:rPr lang="en-US" sz="2000" dirty="0" smtClean="0"/>
              <a:t>Women: N=77</a:t>
            </a:r>
          </a:p>
          <a:p>
            <a:pPr lvl="2"/>
            <a:r>
              <a:rPr lang="en-US" sz="2000" dirty="0" smtClean="0"/>
              <a:t>Men: N=62</a:t>
            </a:r>
          </a:p>
          <a:p>
            <a:pPr marL="914400" lvl="1" indent="-457200">
              <a:buAutoNum type="arabicParenR"/>
            </a:pPr>
            <a:r>
              <a:rPr lang="en-US" sz="2000" dirty="0" smtClean="0"/>
              <a:t>After IV Cannulation</a:t>
            </a:r>
          </a:p>
          <a:p>
            <a:pPr lvl="2"/>
            <a:r>
              <a:rPr lang="en-US" sz="2000" dirty="0" smtClean="0"/>
              <a:t>Women: N=112</a:t>
            </a:r>
          </a:p>
          <a:p>
            <a:pPr lvl="2"/>
            <a:r>
              <a:rPr lang="en-US" sz="2000" dirty="0" smtClean="0"/>
              <a:t>Men: N=85</a:t>
            </a:r>
          </a:p>
          <a:p>
            <a:r>
              <a:rPr lang="en-US" sz="2000" dirty="0" smtClean="0"/>
              <a:t>Sample size was sufficient for study</a:t>
            </a:r>
          </a:p>
          <a:p>
            <a:pPr lvl="1"/>
            <a:endParaRPr lang="en-US" sz="1600" dirty="0" smtClean="0"/>
          </a:p>
        </p:txBody>
      </p:sp>
    </p:spTree>
    <p:extLst>
      <p:ext uri="{BB962C8B-B14F-4D97-AF65-F5344CB8AC3E}">
        <p14:creationId xmlns:mc="http://schemas.openxmlformats.org/markup-compatibility/2006" xmlns:mv="urn:schemas-microsoft-com:mac:vml" xmlns="" xmlns:p14="http://schemas.microsoft.com/office/powerpoint/2010/main" xmlns:p="http://schemas.openxmlformats.org/presentationml/2006/main" xmlns:r="http://schemas.openxmlformats.org/officeDocument/2006/relationships" xmlns:a="http://schemas.openxmlformats.org/drawingml/2006/main" val="3689382065"/>
      </p:ext>
    </p:extLst>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How data was collected Windle article</a:t>
            </a:r>
            <a:endParaRPr lang="en-US" sz="3600" dirty="0"/>
          </a:p>
        </p:txBody>
      </p:sp>
      <p:sp>
        <p:nvSpPr>
          <p:cNvPr id="3" name="Content Placeholder 2"/>
          <p:cNvSpPr>
            <a:spLocks noGrp="1"/>
          </p:cNvSpPr>
          <p:nvPr>
            <p:ph sz="quarter" idx="1"/>
          </p:nvPr>
        </p:nvSpPr>
        <p:spPr/>
        <p:txBody>
          <a:bodyPr>
            <a:normAutofit/>
          </a:bodyPr>
          <a:lstStyle/>
          <a:p>
            <a:r>
              <a:rPr lang="en-US" sz="2000" dirty="0" smtClean="0"/>
              <a:t>0- to 100-mm modified visual analog scale (MVAS)</a:t>
            </a:r>
          </a:p>
          <a:p>
            <a:r>
              <a:rPr lang="en-US" sz="2000" dirty="0" smtClean="0"/>
              <a:t>Trained subjects with MVAS</a:t>
            </a:r>
          </a:p>
          <a:p>
            <a:r>
              <a:rPr lang="en-US" sz="2000" dirty="0" smtClean="0"/>
              <a:t>Intradermal injections:</a:t>
            </a:r>
          </a:p>
          <a:p>
            <a:pPr lvl="1"/>
            <a:r>
              <a:rPr lang="en-US" sz="1700" dirty="0" smtClean="0"/>
              <a:t>rate pain immediately after</a:t>
            </a:r>
          </a:p>
          <a:p>
            <a:r>
              <a:rPr lang="en-US" sz="2000" dirty="0" smtClean="0"/>
              <a:t>IV cannulation:</a:t>
            </a:r>
          </a:p>
          <a:p>
            <a:pPr lvl="1"/>
            <a:r>
              <a:rPr lang="en-US" sz="1700" dirty="0" smtClean="0"/>
              <a:t> rate pain one minute after</a:t>
            </a:r>
          </a:p>
          <a:p>
            <a:r>
              <a:rPr lang="en-US" sz="2000" dirty="0" smtClean="0"/>
              <a:t>Consent given from all participants</a:t>
            </a:r>
            <a:endParaRPr lang="en-US" sz="2000" dirty="0"/>
          </a:p>
        </p:txBody>
      </p:sp>
    </p:spTree>
    <p:extLst>
      <p:ext uri="{BB962C8B-B14F-4D97-AF65-F5344CB8AC3E}">
        <p14:creationId xmlns:mc="http://schemas.openxmlformats.org/markup-compatibility/2006" xmlns:mv="urn:schemas-microsoft-com:mac:vml" xmlns="" xmlns:p14="http://schemas.microsoft.com/office/powerpoint/2010/main" xmlns:p="http://schemas.openxmlformats.org/presentationml/2006/main" xmlns:r="http://schemas.openxmlformats.org/officeDocument/2006/relationships" xmlns:a="http://schemas.openxmlformats.org/drawingml/2006/main" val="2120857134"/>
      </p:ext>
    </p:extLst>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Study Samples from Ferrell article</a:t>
            </a:r>
            <a:endParaRPr lang="en-US" sz="3600" dirty="0"/>
          </a:p>
        </p:txBody>
      </p:sp>
      <p:sp>
        <p:nvSpPr>
          <p:cNvPr id="3" name="Content Placeholder 2"/>
          <p:cNvSpPr>
            <a:spLocks noGrp="1"/>
          </p:cNvSpPr>
          <p:nvPr>
            <p:ph sz="quarter" idx="1"/>
          </p:nvPr>
        </p:nvSpPr>
        <p:spPr/>
        <p:txBody>
          <a:bodyPr>
            <a:normAutofit/>
          </a:bodyPr>
          <a:lstStyle/>
          <a:p>
            <a:r>
              <a:rPr lang="en-US" sz="2000" dirty="0" smtClean="0"/>
              <a:t>Nonprobability sampling</a:t>
            </a:r>
          </a:p>
          <a:p>
            <a:r>
              <a:rPr lang="en-US" sz="2000" dirty="0" smtClean="0"/>
              <a:t>Analysis of narratives from 108 nurses </a:t>
            </a:r>
          </a:p>
          <a:p>
            <a:r>
              <a:rPr lang="en-US" sz="2000" dirty="0" smtClean="0"/>
              <a:t>Quantitative research: Theoretical sampling</a:t>
            </a:r>
          </a:p>
          <a:p>
            <a:pPr marL="0" indent="0">
              <a:buNone/>
            </a:pPr>
            <a:r>
              <a:rPr lang="en-US" sz="2000" dirty="0"/>
              <a:t>	</a:t>
            </a:r>
            <a:r>
              <a:rPr lang="en-US" sz="2000" dirty="0" smtClean="0"/>
              <a:t>(elements of moral distress)</a:t>
            </a:r>
          </a:p>
          <a:p>
            <a:pPr lvl="1"/>
            <a:r>
              <a:rPr lang="en-US" sz="2000" dirty="0" smtClean="0"/>
              <a:t>Setting</a:t>
            </a:r>
          </a:p>
          <a:p>
            <a:pPr lvl="1"/>
            <a:r>
              <a:rPr lang="en-US" sz="2000" dirty="0" smtClean="0"/>
              <a:t>Type of conflict </a:t>
            </a:r>
          </a:p>
          <a:p>
            <a:pPr lvl="1"/>
            <a:r>
              <a:rPr lang="en-US" sz="2000" dirty="0" smtClean="0"/>
              <a:t>People involved in conflict</a:t>
            </a:r>
          </a:p>
          <a:p>
            <a:pPr lvl="1"/>
            <a:r>
              <a:rPr lang="en-US" sz="2000" dirty="0" smtClean="0"/>
              <a:t>Cultural factors</a:t>
            </a:r>
          </a:p>
          <a:p>
            <a:pPr lvl="1"/>
            <a:r>
              <a:rPr lang="en-US" sz="2000" dirty="0" smtClean="0"/>
              <a:t>Patient’s diagnosis exc.</a:t>
            </a:r>
          </a:p>
          <a:p>
            <a:r>
              <a:rPr lang="en-US" sz="2000" dirty="0" smtClean="0"/>
              <a:t>Coding led to qualitative examples</a:t>
            </a:r>
          </a:p>
          <a:p>
            <a:r>
              <a:rPr lang="en-US" sz="2000" dirty="0" smtClean="0"/>
              <a:t>Eligibility requirement: nurses attending the two end-of-life nursing education courses</a:t>
            </a:r>
          </a:p>
        </p:txBody>
      </p:sp>
    </p:spTree>
    <p:extLst>
      <p:ext uri="{BB962C8B-B14F-4D97-AF65-F5344CB8AC3E}">
        <p14:creationId xmlns:mc="http://schemas.openxmlformats.org/markup-compatibility/2006" xmlns:mv="urn:schemas-microsoft-com:mac:vml" xmlns="" xmlns:p14="http://schemas.microsoft.com/office/powerpoint/2010/main" xmlns:p="http://schemas.openxmlformats.org/presentationml/2006/main" xmlns:r="http://schemas.openxmlformats.org/officeDocument/2006/relationships" xmlns:a="http://schemas.openxmlformats.org/drawingml/2006/main" val="2121595563"/>
      </p:ext>
    </p:extLst>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Samples from Ferrell article cont.</a:t>
            </a:r>
            <a:endParaRPr lang="en-US" sz="3600" dirty="0"/>
          </a:p>
        </p:txBody>
      </p:sp>
      <p:sp>
        <p:nvSpPr>
          <p:cNvPr id="3" name="Content Placeholder 2"/>
          <p:cNvSpPr>
            <a:spLocks noGrp="1"/>
          </p:cNvSpPr>
          <p:nvPr>
            <p:ph sz="quarter" idx="1"/>
          </p:nvPr>
        </p:nvSpPr>
        <p:spPr/>
        <p:txBody>
          <a:bodyPr>
            <a:normAutofit/>
          </a:bodyPr>
          <a:lstStyle/>
          <a:p>
            <a:r>
              <a:rPr lang="en-US" sz="2200" dirty="0" smtClean="0"/>
              <a:t>No demographic data collected </a:t>
            </a:r>
          </a:p>
          <a:p>
            <a:r>
              <a:rPr lang="en-US" sz="2200" dirty="0" smtClean="0"/>
              <a:t>Data from participants:</a:t>
            </a:r>
          </a:p>
          <a:p>
            <a:pPr lvl="1"/>
            <a:r>
              <a:rPr lang="en-US" sz="2200" dirty="0" smtClean="0"/>
              <a:t>31% nurses had baccalaureate degrees</a:t>
            </a:r>
          </a:p>
          <a:p>
            <a:pPr lvl="1"/>
            <a:r>
              <a:rPr lang="en-US" sz="2200" dirty="0" smtClean="0"/>
              <a:t>32% masters degrees</a:t>
            </a:r>
          </a:p>
          <a:p>
            <a:pPr lvl="1"/>
            <a:r>
              <a:rPr lang="en-US" sz="2200" dirty="0" smtClean="0"/>
              <a:t>36% associated degrees</a:t>
            </a:r>
          </a:p>
          <a:p>
            <a:r>
              <a:rPr lang="en-US" sz="2200" dirty="0" smtClean="0"/>
              <a:t>Previous work of participants:</a:t>
            </a:r>
          </a:p>
          <a:p>
            <a:pPr lvl="1"/>
            <a:r>
              <a:rPr lang="en-US" sz="2200" dirty="0" smtClean="0"/>
              <a:t>50% acute care hospitals</a:t>
            </a:r>
          </a:p>
          <a:p>
            <a:pPr lvl="1"/>
            <a:r>
              <a:rPr lang="en-US" sz="2200" dirty="0" smtClean="0"/>
              <a:t>33% hospice</a:t>
            </a:r>
          </a:p>
          <a:p>
            <a:pPr lvl="1"/>
            <a:r>
              <a:rPr lang="en-US" sz="2200" dirty="0" smtClean="0"/>
              <a:t>15% universities or schools of nursing</a:t>
            </a:r>
          </a:p>
          <a:p>
            <a:pPr lvl="1"/>
            <a:r>
              <a:rPr lang="en-US" sz="2200" dirty="0" smtClean="0"/>
              <a:t>10% other clinical settings</a:t>
            </a:r>
          </a:p>
          <a:p>
            <a:pPr marL="457200" lvl="1" indent="0">
              <a:buNone/>
            </a:pPr>
            <a:endParaRPr lang="en-US" dirty="0"/>
          </a:p>
        </p:txBody>
      </p:sp>
    </p:spTree>
    <p:extLst>
      <p:ext uri="{BB962C8B-B14F-4D97-AF65-F5344CB8AC3E}">
        <p14:creationId xmlns:mc="http://schemas.openxmlformats.org/markup-compatibility/2006" xmlns:mv="urn:schemas-microsoft-com:mac:vml" xmlns="" xmlns:p14="http://schemas.microsoft.com/office/powerpoint/2010/main" xmlns:p="http://schemas.openxmlformats.org/presentationml/2006/main" xmlns:r="http://schemas.openxmlformats.org/officeDocument/2006/relationships" xmlns:a="http://schemas.openxmlformats.org/drawingml/2006/main" val="25890452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2181</TotalTime>
  <Words>5987</Words>
  <Application>Microsoft Office PowerPoint</Application>
  <PresentationFormat>On-screen Show (4:3)</PresentationFormat>
  <Paragraphs>382</Paragraphs>
  <Slides>36</Slides>
  <Notes>33</Notes>
  <HiddenSlides>0</HiddenSlides>
  <MMClips>0</MMClips>
  <ScaleCrop>false</ScaleCrop>
  <HeadingPairs>
    <vt:vector size="4" baseType="variant">
      <vt:variant>
        <vt:lpstr>Design Template</vt:lpstr>
      </vt:variant>
      <vt:variant>
        <vt:i4>1</vt:i4>
      </vt:variant>
      <vt:variant>
        <vt:lpstr>Slide Titles</vt:lpstr>
      </vt:variant>
      <vt:variant>
        <vt:i4>36</vt:i4>
      </vt:variant>
    </vt:vector>
  </HeadingPairs>
  <TitlesOfParts>
    <vt:vector size="37" baseType="lpstr">
      <vt:lpstr>Oriel</vt:lpstr>
      <vt:lpstr>Identifying &amp; Critiquing Research Articles  </vt:lpstr>
      <vt:lpstr>Objectives</vt:lpstr>
      <vt:lpstr>Research Questions Addressed</vt:lpstr>
      <vt:lpstr>Variables in Windle article</vt:lpstr>
      <vt:lpstr>Study Samples from Windle article</vt:lpstr>
      <vt:lpstr>Study Samples Windle article cont.</vt:lpstr>
      <vt:lpstr>How data was collected Windle article</vt:lpstr>
      <vt:lpstr>Study Samples from Ferrell article</vt:lpstr>
      <vt:lpstr>Study Samples from Ferrell article cont.</vt:lpstr>
      <vt:lpstr>Study size from Ferrell article cont.</vt:lpstr>
      <vt:lpstr>How data was collected Ferrell article</vt:lpstr>
      <vt:lpstr>Windle’s Findings</vt:lpstr>
      <vt:lpstr>Windle’s Findings </vt:lpstr>
      <vt:lpstr>Windle’s Findings</vt:lpstr>
      <vt:lpstr>Windle’s Conclusion</vt:lpstr>
      <vt:lpstr>Ferrell’s Findings</vt:lpstr>
      <vt:lpstr>Ferrell’s Findings</vt:lpstr>
      <vt:lpstr>Ferrell’s Conclusion</vt:lpstr>
      <vt:lpstr>Secondary sources that are relevant and current </vt:lpstr>
      <vt:lpstr>Secondary sources cont.</vt:lpstr>
      <vt:lpstr>Relevance of both research articles to the nursing practice </vt:lpstr>
      <vt:lpstr>Relevance of both articles cont.</vt:lpstr>
      <vt:lpstr>Relevance of both articles cont.</vt:lpstr>
      <vt:lpstr>Informed consent process </vt:lpstr>
      <vt:lpstr>Informed process consent </vt:lpstr>
      <vt:lpstr>Research methodology</vt:lpstr>
      <vt:lpstr>Informed consent process </vt:lpstr>
      <vt:lpstr>Research methodology </vt:lpstr>
      <vt:lpstr>Research methodology </vt:lpstr>
      <vt:lpstr>Research methodology </vt:lpstr>
      <vt:lpstr>Research methodology</vt:lpstr>
      <vt:lpstr>Research methodology </vt:lpstr>
      <vt:lpstr>Research methodology</vt:lpstr>
      <vt:lpstr>Conclusion</vt:lpstr>
      <vt:lpstr>References</vt:lpstr>
      <vt:lpstr>References</vt:lpstr>
    </vt:vector>
  </TitlesOfParts>
  <Company>Lakeview College of Nursing</Company>
  <LinksUpToDate>false</LinksUpToDate>
  <SharedDoc>false</SharedDoc>
  <HyperlinksChanged>false</HyperlinksChanged>
  <AppVersion>12.0256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Identifying &amp; Critiquing Research Articles  </dc:title>
  <dc:creator>Jennifer Weidner</dc:creator>
  <cp:lastModifiedBy>LaShawnna Tyler</cp:lastModifiedBy>
  <cp:revision>78</cp:revision>
  <dcterms:created xsi:type="dcterms:W3CDTF">2011-06-10T16:55:35Z</dcterms:created>
  <dcterms:modified xsi:type="dcterms:W3CDTF">2011-06-10T16:55:58Z</dcterms:modified>
</cp:coreProperties>
</file>