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2.xml" ContentType="application/vnd.openxmlformats-officedocument.presentationml.slide+xml"/>
  <Override PartName="/ppt/slides/slide16.xml" ContentType="application/vnd.openxmlformats-officedocument.presentationml.slide+xml"/>
  <Override PartName="/ppt/slides/slide2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notesSlides/notesSlide18.xml" ContentType="application/vnd.openxmlformats-officedocument.presentationml.notesSlide+xml"/>
  <Default Extension="rels" ContentType="application/vnd.openxmlformats-package.relationships+xml"/>
  <Default Extension="xml" ContentType="application/xml"/>
  <Override PartName="/ppt/slides/slide14.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notesSlides/notesSlide16.xml" ContentType="application/vnd.openxmlformats-officedocument.presentationml.notes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Override PartName="/ppt/notesSlides/notesSlide19.xml" ContentType="application/vnd.openxmlformats-officedocument.presentationml.notesSlide+xml"/>
  <Override PartName="/ppt/slides/slide1.xml" ContentType="application/vnd.openxmlformats-officedocument.presentationml.slide+xml"/>
  <Override PartName="/ppt/slides/slide15.xml" ContentType="application/vnd.openxmlformats-officedocument.presentationml.slide+xml"/>
  <Override PartName="/ppt/slides/slide24.xml" ContentType="application/vnd.openxmlformats-officedocument.presentationml.slide+xml"/>
  <Default Extension="jpeg" ContentType="image/jpeg"/>
  <Override PartName="/ppt/slideLayouts/slideLayout3.xml" ContentType="application/vnd.openxmlformats-officedocument.presentationml.slideLayout+xml"/>
  <Override PartName="/ppt/notesSlides/notesSlide17.xml" ContentType="application/vnd.openxmlformats-officedocument.presentationml.notesSlide+xml"/>
  <Override PartName="/ppt/presentation.xml" ContentType="application/vnd.openxmlformats-officedocument.presentationml.presentation.main+xml"/>
  <Override PartName="/ppt/slides/slide13.xml" ContentType="application/vnd.openxmlformats-officedocument.presentationml.slide+xml"/>
  <Override PartName="/ppt/slides/slide22.xml" ContentType="application/vnd.openxmlformats-officedocument.presentationml.slide+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28"/>
  </p:notesMasterIdLst>
  <p:sldIdLst>
    <p:sldId id="256" r:id="rId2"/>
    <p:sldId id="259" r:id="rId3"/>
    <p:sldId id="257" r:id="rId4"/>
    <p:sldId id="278" r:id="rId5"/>
    <p:sldId id="258" r:id="rId6"/>
    <p:sldId id="272" r:id="rId7"/>
    <p:sldId id="280" r:id="rId8"/>
    <p:sldId id="282" r:id="rId9"/>
    <p:sldId id="283" r:id="rId10"/>
    <p:sldId id="284" r:id="rId11"/>
    <p:sldId id="285" r:id="rId12"/>
    <p:sldId id="268" r:id="rId13"/>
    <p:sldId id="270" r:id="rId14"/>
    <p:sldId id="269" r:id="rId15"/>
    <p:sldId id="271" r:id="rId16"/>
    <p:sldId id="260" r:id="rId17"/>
    <p:sldId id="274" r:id="rId18"/>
    <p:sldId id="277" r:id="rId19"/>
    <p:sldId id="286" r:id="rId20"/>
    <p:sldId id="287" r:id="rId21"/>
    <p:sldId id="288" r:id="rId22"/>
    <p:sldId id="261" r:id="rId23"/>
    <p:sldId id="275" r:id="rId24"/>
    <p:sldId id="276" r:id="rId25"/>
    <p:sldId id="262" r:id="rId26"/>
    <p:sldId id="263" r:id="rId2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80290" autoAdjust="0"/>
  </p:normalViewPr>
  <p:slideViewPr>
    <p:cSldViewPr>
      <p:cViewPr varScale="1">
        <p:scale>
          <a:sx n="73" d="100"/>
          <a:sy n="73" d="100"/>
        </p:scale>
        <p:origin x="-1884"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tableStyles" Target="tableStyles.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notesMaster" Target="notesMasters/notesMaster1.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F51D1030-E337-4F33-B50F-DC260DE98F05}" type="datetimeFigureOut">
              <a:rPr lang="en-US" smtClean="0"/>
              <a:pPr/>
              <a:t>9/25/2011</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431B02FE-BAA3-45F6-9895-4EA7AE2DF553}"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Research is emerging</a:t>
            </a:r>
            <a:r>
              <a:rPr lang="en-US" baseline="0" dirty="0" smtClean="0"/>
              <a:t> as a prominent facet in the nursing profession. The ultimate goal of nursing is to provide optimal care to improve patient outcomes. Research allows nurses the ability to incorporate evidence-based research into practice to achieve best practices in patient care. </a:t>
            </a:r>
            <a:r>
              <a:rPr lang="en-US" dirty="0" smtClean="0"/>
              <a:t>Analyzing and critiquing research articles is</a:t>
            </a:r>
            <a:r>
              <a:rPr lang="en-US" baseline="0" dirty="0" smtClean="0"/>
              <a:t> a significant tool that nurses must utilize to effectively incorporate research into practice. This presentation will use two professional nursing journals to highlight areas of significance for analysis and critique in the research process. </a:t>
            </a:r>
          </a:p>
        </p:txBody>
      </p:sp>
      <p:sp>
        <p:nvSpPr>
          <p:cNvPr id="4" name="Slide Number Placeholder 3"/>
          <p:cNvSpPr>
            <a:spLocks noGrp="1"/>
          </p:cNvSpPr>
          <p:nvPr>
            <p:ph type="sldNum" sz="quarter" idx="10"/>
          </p:nvPr>
        </p:nvSpPr>
        <p:spPr/>
        <p:txBody>
          <a:bodyPr/>
          <a:lstStyle/>
          <a:p>
            <a:fld id="{431B02FE-BAA3-45F6-9895-4EA7AE2DF553}" type="slidenum">
              <a:rPr lang="en-US" smtClean="0"/>
              <a:pPr/>
              <a:t>2</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285750" lvl="0" indent="-285750">
              <a:buFont typeface="Arial"/>
              <a:buNone/>
            </a:pPr>
            <a:r>
              <a:rPr lang="en-US" dirty="0" smtClean="0">
                <a:latin typeface="Times New Roman"/>
                <a:cs typeface="Times New Roman"/>
              </a:rPr>
              <a:t>According to Eggenberger</a:t>
            </a:r>
            <a:r>
              <a:rPr lang="en-US" baseline="0" dirty="0" smtClean="0">
                <a:latin typeface="Times New Roman"/>
                <a:cs typeface="Times New Roman"/>
              </a:rPr>
              <a:t> et al. (2010) </a:t>
            </a:r>
            <a:r>
              <a:rPr lang="en-US" dirty="0" smtClean="0">
                <a:latin typeface="Times New Roman"/>
                <a:cs typeface="Times New Roman"/>
              </a:rPr>
              <a:t>the purpose of this study was to explore how nursing students learn to care for patients and how caring in expressed in emergent situations</a:t>
            </a:r>
          </a:p>
          <a:p>
            <a:pPr marL="285750" lvl="0" indent="-285750">
              <a:buFont typeface="Arial"/>
              <a:buNone/>
            </a:pPr>
            <a:r>
              <a:rPr lang="en-US" dirty="0" smtClean="0">
                <a:latin typeface="Times New Roman"/>
                <a:cs typeface="Times New Roman"/>
              </a:rPr>
              <a:t>while using a</a:t>
            </a:r>
            <a:r>
              <a:rPr lang="en-US" baseline="0" dirty="0" smtClean="0">
                <a:latin typeface="Times New Roman"/>
                <a:cs typeface="Times New Roman"/>
              </a:rPr>
              <a:t> </a:t>
            </a:r>
            <a:r>
              <a:rPr lang="en-US" dirty="0" smtClean="0">
                <a:latin typeface="Times New Roman"/>
                <a:cs typeface="Times New Roman"/>
              </a:rPr>
              <a:t>human simulator. Once the study was complete the students came up with their findings. The researchers</a:t>
            </a:r>
            <a:r>
              <a:rPr lang="en-US" baseline="0" dirty="0" smtClean="0">
                <a:latin typeface="Times New Roman"/>
                <a:cs typeface="Times New Roman"/>
              </a:rPr>
              <a:t> found </a:t>
            </a:r>
            <a:r>
              <a:rPr lang="en-US" dirty="0" smtClean="0">
                <a:latin typeface="Times New Roman"/>
                <a:cs typeface="Times New Roman"/>
              </a:rPr>
              <a:t>that the</a:t>
            </a:r>
            <a:r>
              <a:rPr lang="en-US" baseline="0" dirty="0" smtClean="0">
                <a:latin typeface="Times New Roman"/>
                <a:cs typeface="Times New Roman"/>
              </a:rPr>
              <a:t> students</a:t>
            </a:r>
            <a:r>
              <a:rPr lang="en-US" dirty="0" smtClean="0">
                <a:latin typeface="Times New Roman"/>
                <a:cs typeface="Times New Roman"/>
              </a:rPr>
              <a:t> came to know and care for “Mr. Silver”</a:t>
            </a:r>
          </a:p>
          <a:p>
            <a:pPr marL="285750" lvl="0" indent="-285750">
              <a:buFont typeface="Arial"/>
              <a:buNone/>
            </a:pPr>
            <a:r>
              <a:rPr lang="en-US" dirty="0" smtClean="0">
                <a:latin typeface="Times New Roman"/>
                <a:cs typeface="Times New Roman"/>
              </a:rPr>
              <a:t>through his</a:t>
            </a:r>
            <a:r>
              <a:rPr lang="en-US" baseline="0" dirty="0" smtClean="0">
                <a:latin typeface="Times New Roman"/>
                <a:cs typeface="Times New Roman"/>
              </a:rPr>
              <a:t> </a:t>
            </a:r>
            <a:r>
              <a:rPr lang="en-US" dirty="0" smtClean="0">
                <a:latin typeface="Times New Roman"/>
                <a:cs typeface="Times New Roman"/>
              </a:rPr>
              <a:t>significant</a:t>
            </a:r>
            <a:r>
              <a:rPr lang="en-US" baseline="0" dirty="0" smtClean="0">
                <a:latin typeface="Times New Roman"/>
                <a:cs typeface="Times New Roman"/>
              </a:rPr>
              <a:t> </a:t>
            </a:r>
            <a:r>
              <a:rPr lang="en-US" dirty="0" smtClean="0">
                <a:latin typeface="Times New Roman"/>
                <a:cs typeface="Times New Roman"/>
              </a:rPr>
              <a:t>other, Casper’s way of knowing, and through nursing calls and responses. The findings from this study indicate that there is great potential for evaluating caring</a:t>
            </a:r>
          </a:p>
          <a:p>
            <a:pPr marL="285750" lvl="0" indent="-285750">
              <a:buFont typeface="Arial"/>
              <a:buNone/>
            </a:pPr>
            <a:r>
              <a:rPr lang="en-US" dirty="0" smtClean="0">
                <a:latin typeface="Times New Roman"/>
                <a:cs typeface="Times New Roman"/>
              </a:rPr>
              <a:t>behaviors</a:t>
            </a:r>
            <a:r>
              <a:rPr lang="en-US" baseline="0" dirty="0" smtClean="0">
                <a:latin typeface="Times New Roman"/>
                <a:cs typeface="Times New Roman"/>
              </a:rPr>
              <a:t> </a:t>
            </a:r>
            <a:r>
              <a:rPr lang="en-US" dirty="0" smtClean="0">
                <a:latin typeface="Times New Roman"/>
                <a:cs typeface="Times New Roman"/>
              </a:rPr>
              <a:t>and</a:t>
            </a:r>
            <a:r>
              <a:rPr lang="en-US" baseline="0" dirty="0" smtClean="0">
                <a:latin typeface="Times New Roman"/>
                <a:cs typeface="Times New Roman"/>
              </a:rPr>
              <a:t> </a:t>
            </a:r>
            <a:r>
              <a:rPr lang="en-US" dirty="0" smtClean="0">
                <a:latin typeface="Times New Roman"/>
                <a:cs typeface="Times New Roman"/>
              </a:rPr>
              <a:t>techniques in simulated nursing situations. This study proved that simulation is a good method for nurses to study caring in the nursing field.</a:t>
            </a:r>
          </a:p>
          <a:p>
            <a:pPr marL="285750" lvl="0" indent="-285750">
              <a:buFont typeface="Arial"/>
              <a:buChar char="•"/>
            </a:pPr>
            <a:endParaRPr lang="en-US" dirty="0" smtClean="0">
              <a:latin typeface="Times New Roman"/>
              <a:cs typeface="Times New Roman"/>
            </a:endParaRPr>
          </a:p>
          <a:p>
            <a:pPr marL="285750" lvl="0" indent="-285750">
              <a:buFont typeface="Arial"/>
              <a:buNone/>
            </a:pPr>
            <a:r>
              <a:rPr lang="en-US" dirty="0" smtClean="0">
                <a:latin typeface="Times New Roman"/>
                <a:cs typeface="Times New Roman"/>
              </a:rPr>
              <a:t>The researchers in this study successfully answered their research question. The two main goals of the study were to describe how students come to know the person being cared for</a:t>
            </a:r>
          </a:p>
          <a:p>
            <a:pPr marL="285750" lvl="0" indent="-285750">
              <a:buFont typeface="Arial"/>
              <a:buNone/>
            </a:pPr>
            <a:r>
              <a:rPr lang="en-US" dirty="0" smtClean="0">
                <a:latin typeface="Times New Roman"/>
                <a:cs typeface="Times New Roman"/>
              </a:rPr>
              <a:t>and explore how nurses express caring during an emergent situation while using a simulator.  Both of these goals were met throughout the study.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12</a:t>
            </a:fld>
            <a:endParaRPr lang="en-US" dirty="0"/>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a:cs typeface="Times New Roman"/>
              </a:rPr>
              <a:t>According to Windle</a:t>
            </a:r>
            <a:r>
              <a:rPr lang="en-US" baseline="0" dirty="0" smtClean="0">
                <a:latin typeface="Times New Roman"/>
                <a:cs typeface="Times New Roman"/>
              </a:rPr>
              <a:t> et al. (2006) t</a:t>
            </a:r>
            <a:r>
              <a:rPr lang="en-US" dirty="0" smtClean="0">
                <a:latin typeface="Times New Roman"/>
                <a:cs typeface="Times New Roman"/>
              </a:rPr>
              <a:t>he purpose of this study was to determine if there is a difference in pain during IV insertion using three different IV insertion techniques. The three techniques were using lidocaine prior to insertion, bacteriostatic normal saline (BNS) prior to insertion, and no anesthesia prior to insertion. The subjects who were injected with lidocaine and BNS prior to IV insertion experienced less pain than the subjects who didn’t receive any anesthesia. The subjects who were injected with BNS experienced less pain during the intradermal injection compared to the subjects who received the lidocaine intradermal injection. The researchers in this study</a:t>
            </a:r>
            <a:r>
              <a:rPr lang="en-US" baseline="0" dirty="0" smtClean="0">
                <a:latin typeface="Times New Roman"/>
                <a:cs typeface="Times New Roman"/>
              </a:rPr>
              <a:t> </a:t>
            </a:r>
            <a:r>
              <a:rPr lang="en-US" dirty="0" smtClean="0">
                <a:latin typeface="Times New Roman"/>
                <a:cs typeface="Times New Roman"/>
              </a:rPr>
              <a:t>successfully answered their research question</a:t>
            </a:r>
            <a:r>
              <a:rPr lang="en-US" baseline="0" dirty="0" smtClean="0">
                <a:latin typeface="Times New Roman"/>
                <a:cs typeface="Times New Roman"/>
              </a:rPr>
              <a:t> </a:t>
            </a:r>
            <a:r>
              <a:rPr lang="en-US" dirty="0" smtClean="0">
                <a:latin typeface="Times New Roman"/>
                <a:cs typeface="Times New Roman"/>
              </a:rPr>
              <a:t>whether or not a difference existed in pain when using lidocaine or BNS.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dirty="0" smtClean="0">
              <a:latin typeface="Times New Roman"/>
              <a:cs typeface="Times New Roman"/>
            </a:endParaRP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13</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a:cs typeface="Times New Roman"/>
              </a:rPr>
              <a:t>Eggenberger</a:t>
            </a:r>
            <a:r>
              <a:rPr lang="en-US" sz="1200" baseline="0" dirty="0" smtClean="0">
                <a:latin typeface="Times New Roman"/>
                <a:cs typeface="Times New Roman"/>
              </a:rPr>
              <a:t> et al. (2010)</a:t>
            </a:r>
            <a:r>
              <a:rPr lang="en-US" sz="1200" dirty="0" smtClean="0">
                <a:latin typeface="Times New Roman"/>
                <a:cs typeface="Times New Roman"/>
              </a:rPr>
              <a:t> concluded that simulation is a potential method for nurses to study and learn caring in the nursing field. The findings indicate that engaging in a relationship with the patient’s significant other is a crucial part in nursing care. The</a:t>
            </a:r>
            <a:r>
              <a:rPr lang="en-US" sz="1200" baseline="0" dirty="0" smtClean="0">
                <a:latin typeface="Times New Roman"/>
                <a:cs typeface="Times New Roman"/>
              </a:rPr>
              <a:t> authors </a:t>
            </a:r>
            <a:r>
              <a:rPr lang="en-US" sz="1200" dirty="0" smtClean="0">
                <a:latin typeface="Times New Roman"/>
                <a:cs typeface="Times New Roman"/>
              </a:rPr>
              <a:t>believe</a:t>
            </a:r>
            <a:r>
              <a:rPr lang="en-US" sz="1200" baseline="0" dirty="0" smtClean="0">
                <a:latin typeface="Times New Roman"/>
                <a:cs typeface="Times New Roman"/>
              </a:rPr>
              <a:t> </a:t>
            </a:r>
            <a:r>
              <a:rPr lang="en-US" sz="1200" dirty="0" smtClean="0">
                <a:latin typeface="Times New Roman"/>
                <a:cs typeface="Times New Roman"/>
              </a:rPr>
              <a:t>that many</a:t>
            </a:r>
            <a:r>
              <a:rPr lang="en-US" sz="1200" baseline="0" dirty="0" smtClean="0">
                <a:latin typeface="Times New Roman"/>
                <a:cs typeface="Times New Roman"/>
              </a:rPr>
              <a:t> valuable nursing theories are not experienced or utilized in practice. </a:t>
            </a:r>
            <a:r>
              <a:rPr lang="en-US" sz="1200" dirty="0" smtClean="0">
                <a:latin typeface="Times New Roman"/>
                <a:cs typeface="Times New Roman"/>
              </a:rPr>
              <a:t>Fortunately, the students</a:t>
            </a:r>
            <a:r>
              <a:rPr lang="en-US" sz="1200" baseline="0" dirty="0" smtClean="0">
                <a:latin typeface="Times New Roman"/>
                <a:cs typeface="Times New Roman"/>
              </a:rPr>
              <a:t> in this study </a:t>
            </a:r>
            <a:r>
              <a:rPr lang="en-US" sz="1200" dirty="0" smtClean="0">
                <a:latin typeface="Times New Roman"/>
                <a:cs typeface="Times New Roman"/>
              </a:rPr>
              <a:t>were able to</a:t>
            </a:r>
            <a:r>
              <a:rPr lang="en-US" sz="1200" baseline="0" dirty="0" smtClean="0">
                <a:latin typeface="Times New Roman"/>
                <a:cs typeface="Times New Roman"/>
              </a:rPr>
              <a:t> </a:t>
            </a:r>
            <a:r>
              <a:rPr lang="en-US" sz="1200" dirty="0" smtClean="0">
                <a:latin typeface="Times New Roman"/>
                <a:cs typeface="Times New Roman"/>
              </a:rPr>
              <a:t>learn in a simulation environment and will be able to apply</a:t>
            </a:r>
            <a:r>
              <a:rPr lang="en-US" sz="1200" baseline="0" dirty="0" smtClean="0">
                <a:latin typeface="Times New Roman"/>
                <a:cs typeface="Times New Roman"/>
              </a:rPr>
              <a:t> the</a:t>
            </a:r>
            <a:r>
              <a:rPr lang="en-US" sz="1200" dirty="0" smtClean="0">
                <a:latin typeface="Times New Roman"/>
                <a:cs typeface="Times New Roman"/>
              </a:rPr>
              <a:t> experience to everyday practice.</a:t>
            </a: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14</a:t>
            </a:fld>
            <a:endParaRPr lang="en-US"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a:cs typeface="Times New Roman"/>
              </a:rPr>
              <a:t>Windle</a:t>
            </a:r>
            <a:r>
              <a:rPr lang="en-US" sz="1200" baseline="0" dirty="0" smtClean="0">
                <a:latin typeface="Times New Roman"/>
                <a:cs typeface="Times New Roman"/>
              </a:rPr>
              <a:t> et al. (2006)</a:t>
            </a:r>
            <a:r>
              <a:rPr lang="en-US" sz="1200" dirty="0" smtClean="0">
                <a:latin typeface="Times New Roman"/>
                <a:cs typeface="Times New Roman"/>
              </a:rPr>
              <a:t> concluded that BNS is more cost efficient and comes with less risks and side effects as compared to lidocaine. Lidocaine is more painful</a:t>
            </a:r>
            <a:r>
              <a:rPr lang="en-US" sz="1200" baseline="0" dirty="0" smtClean="0">
                <a:latin typeface="Times New Roman"/>
                <a:cs typeface="Times New Roman"/>
              </a:rPr>
              <a:t> </a:t>
            </a:r>
            <a:r>
              <a:rPr lang="en-US" sz="1200" dirty="0" smtClean="0">
                <a:latin typeface="Times New Roman"/>
                <a:cs typeface="Times New Roman"/>
              </a:rPr>
              <a:t>upon insertion than BNS and is also more expensive. BNS has low risks and few side effects, which makes it a safe and effective intradermal medication used to decrease IV insertion pain.</a:t>
            </a: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15</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According</a:t>
            </a:r>
            <a:r>
              <a:rPr lang="en-US" baseline="0" dirty="0" smtClean="0"/>
              <a:t> to Burns and Grove (2009) publications may contain primary or secondary sources. Primary sources are directly written by those who are responsible for creating the content within the publication. “A secondary source summarizes or quotes content from primary sources. Thus, authors of secondary sources paraphrase the works of researchers and theorists” (Burns and Grove, 2009, p. 93). </a:t>
            </a:r>
          </a:p>
          <a:p>
            <a:endParaRPr lang="en-US" baseline="0" dirty="0" smtClean="0"/>
          </a:p>
          <a:p>
            <a:r>
              <a:rPr lang="en-US" baseline="0" dirty="0" smtClean="0"/>
              <a:t>Potential problems may ensue when using secondary sources. According to Burns and Grove (2009) misinterpretations of primary sources may create erroneous information in secondary source material. Use of secondary source material thus perpetuates the potential for misinterpretations and errors. </a:t>
            </a:r>
          </a:p>
          <a:p>
            <a:endParaRPr lang="en-US" baseline="0" dirty="0" smtClean="0"/>
          </a:p>
          <a:p>
            <a:r>
              <a:rPr lang="en-US" baseline="0" dirty="0" smtClean="0"/>
              <a:t>Primary sources are the recommended source of valid research information. “Secondary sources are used only if primary sources cannot be located or if a secondary source contains creative ideas or a unique organization of information not found in a primary source” (Burns &amp; Grove, 2009, p. 93). </a:t>
            </a:r>
          </a:p>
          <a:p>
            <a:endParaRPr lang="en-US" baseline="0" dirty="0" smtClean="0"/>
          </a:p>
          <a:p>
            <a:r>
              <a:rPr lang="en-US" baseline="0" dirty="0" smtClean="0"/>
              <a:t>For research to be valid, researchers must use relevant literature. “Relevant literature refers to those sources that are pertinent or highly important in providing in-depth knowledge needed to study a selected problem” (Burns &amp; Grove, 2009, p. 38). Furthermore, research should be as up-to-date as possible to provide the most current and accurate information to the reader.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17</a:t>
            </a:fld>
            <a:endParaRPr lang="en-US"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Eggenberger</a:t>
            </a:r>
            <a:r>
              <a:rPr lang="en-US" baseline="0" dirty="0" smtClean="0"/>
              <a:t> et al. (2010) used a variety of reliable, relevant, and up-to-date information in their research article. The majority of the references were dated within the last ten years however a few of the articles were outdated with one resource dating back to 1971. Although outdated, Mayeroff (1971) provided fundamental information that has been reinforced throughout time (as cited in Eggenberger et al., 2010). The researchers also referenced Carper (1978) which although outdated provided a valuable reflection of the data they found and was able to provide a framework for data organization (as cited in Eggenberger et al., 2010). The resources utilized appropriately applied to the design of the study with all areas (caring, simulation, focus groups, and qualitative research design) of the study being thoroughly studied and supported.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baseline="0" dirty="0" smtClean="0">
              <a:effectLst>
                <a:outerShdw blurRad="38100" dist="38100" dir="2700000" algn="tl">
                  <a:srgbClr val="000000">
                    <a:alpha val="43137"/>
                  </a:srgbClr>
                </a:outerShdw>
              </a:effectLst>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1200" baseline="0" dirty="0" smtClean="0">
                <a:effectLst>
                  <a:outerShdw blurRad="38100" dist="38100" dir="2700000" algn="tl">
                    <a:srgbClr val="000000">
                      <a:alpha val="43137"/>
                    </a:srgbClr>
                  </a:outerShdw>
                </a:effectLst>
              </a:rPr>
              <a:t>Windle et al. (2006) conducted their research in an earlier time therefore time frame needs to be taken into account when reviewing secondary resources utilized. The majority of their sources were current with eight out of the fifteen resources current within five years of the time of publication. The researchers did have several outdated sources with the oldest source from 1976. The outdated resource by Wightman and Vaughn (1976) however is used to compare and support the safety of the anesthetic agents used with current data therefore provides a relevant contribution to the study (as cited in Windle et al., 2006). The resources in the article are all relevant to the article content. Resources used discusses aspects such as lidocaine, bacteriostatic normal saline, venipuncture pain, insertion techniques, anesthetic efficacy, and assessment ratings. Resources are lacking regarding quantitative study and data collection.  </a:t>
            </a:r>
          </a:p>
          <a:p>
            <a:pPr marL="0" marR="0" indent="0" algn="l" defTabSz="914400" rtl="0" eaLnBrk="1" fontAlgn="auto" latinLnBrk="0" hangingPunct="1">
              <a:lnSpc>
                <a:spcPct val="100000"/>
              </a:lnSpc>
              <a:spcBef>
                <a:spcPts val="0"/>
              </a:spcBef>
              <a:spcAft>
                <a:spcPts val="0"/>
              </a:spcAft>
              <a:buClrTx/>
              <a:buSzTx/>
              <a:buFontTx/>
              <a:buNone/>
              <a:tabLst/>
              <a:defRPr/>
            </a:pPr>
            <a:endParaRPr lang="en-US" sz="1200" dirty="0" smtClean="0">
              <a:effectLst>
                <a:outerShdw blurRad="38100" dist="38100" dir="2700000" algn="tl">
                  <a:srgbClr val="000000">
                    <a:alpha val="43137"/>
                  </a:srgbClr>
                </a:outerShdw>
              </a:effectLst>
            </a:endParaRPr>
          </a:p>
          <a:p>
            <a:r>
              <a:rPr lang="en-US" baseline="0" dirty="0" smtClean="0"/>
              <a:t> .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18</a:t>
            </a:fld>
            <a:endParaRPr lang="en-US" dirty="0"/>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Simulation technologies enhance patient care in nursing practice. “Simulation technology as a pedagogical instrument for learning caring nursing is paramount, critical, and necessary for today’s nursing education” (Eggenberger et al., 2010, p. 23).  A major concern of simulation is to get students to view the simulator as a person so that caring skills can be carried on into their nursing profession. By practicing in nursing school to care for the simulated patient hopefully this trait will carry on and lead students to become caring nurses.</a:t>
            </a:r>
            <a:endParaRPr lang="en-US" dirty="0"/>
          </a:p>
        </p:txBody>
      </p:sp>
      <p:sp>
        <p:nvSpPr>
          <p:cNvPr id="4" name="Slide Number Placeholder 3"/>
          <p:cNvSpPr>
            <a:spLocks noGrp="1"/>
          </p:cNvSpPr>
          <p:nvPr>
            <p:ph type="sldNum" sz="quarter" idx="10"/>
          </p:nvPr>
        </p:nvSpPr>
        <p:spPr/>
        <p:txBody>
          <a:bodyPr/>
          <a:lstStyle/>
          <a:p>
            <a:fld id="{639ED77B-40DD-484B-B025-C52A5C1B4AF3}" type="slidenum">
              <a:rPr lang="en-US" smtClean="0"/>
              <a:pPr/>
              <a:t>19</a:t>
            </a:fld>
            <a:endParaRPr lang="en-US"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According to Windle et al. (2006) intradermal anesthesia can be used for the placement of IV lines to enhance patient comfort during IV insertion. </a:t>
            </a:r>
            <a:r>
              <a:rPr lang="en-US" dirty="0" smtClean="0"/>
              <a:t>Pain</a:t>
            </a:r>
            <a:r>
              <a:rPr lang="en-US" baseline="0" dirty="0" smtClean="0"/>
              <a:t> management is an essential priority for nurses. The goal of the nursing profession is to provide patients with the best possible outcomes; when pain is diminished the likelihood for a positive outcome increases. Pain is reportedly one of the biggest fears for preoperative patients. Many hospitals do not use local anesthesia before IV insertion.  Many patients have had painful memories from prior venipuncture therefore reducing these adverse affects via local anesthesia will help patients achieve overall satisfaction.</a:t>
            </a:r>
            <a:endParaRPr lang="en-US" dirty="0"/>
          </a:p>
        </p:txBody>
      </p:sp>
      <p:sp>
        <p:nvSpPr>
          <p:cNvPr id="4" name="Slide Number Placeholder 3"/>
          <p:cNvSpPr>
            <a:spLocks noGrp="1"/>
          </p:cNvSpPr>
          <p:nvPr>
            <p:ph type="sldNum" sz="quarter" idx="10"/>
          </p:nvPr>
        </p:nvSpPr>
        <p:spPr/>
        <p:txBody>
          <a:bodyPr/>
          <a:lstStyle/>
          <a:p>
            <a:fld id="{639ED77B-40DD-484B-B025-C52A5C1B4AF3}" type="slidenum">
              <a:rPr lang="en-US" smtClean="0"/>
              <a:pPr/>
              <a:t>20</a:t>
            </a:fld>
            <a:endParaRPr lang="en-US"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baseline="0" dirty="0" smtClean="0"/>
              <a:t>Informed consent is a vital component of the research process. According to Burns &amp; Grove (2009) informed consent consist of four elements “(1) disclosure of essential information, (2) comprehension, (3) competency, and (4) voluntarism” (p. 201).  When the subjects are being introduced to the research activities they must be given key information about the study. The subjects should obtain a complete description and procedures that will take place. Prospective subjects should be fully aware of the risk, discomforts, benefits, and alternatives to the study. Confidentiality should be explained and questions should always be answered (Burns &amp; Grove, 2009).</a:t>
            </a:r>
          </a:p>
          <a:p>
            <a:endParaRPr lang="en-US" baseline="0" dirty="0" smtClean="0"/>
          </a:p>
          <a:p>
            <a:r>
              <a:rPr lang="en-US" baseline="0" dirty="0" smtClean="0"/>
              <a:t>During the Eggenberger et al. (2010) research study the students were asked whether or not they wanted to participate which made participation fully voluntary. They were informed that the study did not directly effect their grades. A verbal script was then read by the primary investigator. The investigator was not a faculty member. Students were provided the opportunity to seek clarification if they had any questions regarding the research study (Eggenberger et al., 2010).</a:t>
            </a:r>
          </a:p>
          <a:p>
            <a:endParaRPr lang="en-US" baseline="0" dirty="0" smtClean="0"/>
          </a:p>
          <a:p>
            <a:r>
              <a:rPr lang="en-US" baseline="0" dirty="0" smtClean="0"/>
              <a:t>Once the subjects who met the criteria were selected in Windle et al. (2006) study, they were counseled regarding the study. After counseling took place, informed consent was obtained.  During the informed consent process subjects’ questions and concerns were addressed. Participants were assured that participation would not influence the standard of care they would receive (Windle et al., 2006)</a:t>
            </a:r>
          </a:p>
          <a:p>
            <a:endParaRPr lang="en-US" baseline="0" dirty="0" smtClean="0"/>
          </a:p>
          <a:p>
            <a:r>
              <a:rPr lang="en-US" baseline="0" dirty="0" smtClean="0"/>
              <a:t>Both studies met the elements as described by Burns and Grove (2009). The participants were able to exercise their rights to freedom of choice, they obtained adequate knowledge to know what the study consisted of, the subjects had legal capacity to give consent, and they were offered to learn more about the study to fully comprehend it. The informed consent process of both articles was sufficient.</a:t>
            </a:r>
            <a:endParaRPr lang="en-US" dirty="0"/>
          </a:p>
        </p:txBody>
      </p:sp>
      <p:sp>
        <p:nvSpPr>
          <p:cNvPr id="4" name="Slide Number Placeholder 3"/>
          <p:cNvSpPr>
            <a:spLocks noGrp="1"/>
          </p:cNvSpPr>
          <p:nvPr>
            <p:ph type="sldNum" sz="quarter" idx="10"/>
          </p:nvPr>
        </p:nvSpPr>
        <p:spPr/>
        <p:txBody>
          <a:bodyPr/>
          <a:lstStyle/>
          <a:p>
            <a:fld id="{639ED77B-40DD-484B-B025-C52A5C1B4AF3}" type="slidenum">
              <a:rPr lang="en-US" smtClean="0"/>
              <a:pPr/>
              <a:t>21</a:t>
            </a:fld>
            <a:endParaRPr lang="en-US"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To</a:t>
            </a:r>
            <a:r>
              <a:rPr lang="en-US" baseline="0" dirty="0" smtClean="0"/>
              <a:t> conduct experimentation, researchers must choose a methodology to guide their research. Quantitative and qualitative research, are two forms of methodologies that researchers may employ to conduct research. According to Burns and Grove (2009) both forms of research are important to the nursing profession as they provide different forms of valuable information. </a:t>
            </a:r>
          </a:p>
          <a:p>
            <a:endParaRPr lang="en-US" dirty="0" smtClean="0"/>
          </a:p>
          <a:p>
            <a:r>
              <a:rPr lang="en-US" dirty="0" smtClean="0"/>
              <a:t>According</a:t>
            </a:r>
            <a:r>
              <a:rPr lang="en-US" baseline="0" dirty="0" smtClean="0"/>
              <a:t> to Burns and Grove (2009) information collection that utilizes numerical data is defined as quantitative research. “This research method is used to describe variables, examine relationships among variables, and determine cause-and effect interactions between variables” (Burns &amp; Grove, 2009, p. 22). Nursing research primarily uses quantitative research to conduct experimentation. The types of quantitative research include: descriptive, correlational, quasi-experimental, and experimental research. </a:t>
            </a:r>
          </a:p>
          <a:p>
            <a:endParaRPr lang="en-US" baseline="0" dirty="0" smtClean="0"/>
          </a:p>
          <a:p>
            <a:r>
              <a:rPr lang="en-US" dirty="0" smtClean="0"/>
              <a:t>“Qualitative</a:t>
            </a:r>
            <a:r>
              <a:rPr lang="en-US" baseline="0" dirty="0" smtClean="0"/>
              <a:t> research is a systematic, interactive, subjective approach used to describe life experiences and give them meaning” (Burns &amp; Grove, 2009, p.22). Burns and Grove (2009) explain that although quantitative research is the primary method used in nursing research, qualitative research helps to investigate important healthcare experiences such as pain. Types of qualitative research include: phenomenological, grounded theory, ethnographic, historical, philosophical, critical social theory methodology.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23</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Listed</a:t>
            </a:r>
            <a:r>
              <a:rPr lang="en-US" baseline="0" dirty="0" smtClean="0"/>
              <a:t> above are the two articles that will be discussed in this presentation. For simplicity, the articles will be referred to as “article 1” and/or “article 2” for the remainder of the presentation.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4</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lnSpcReduction="10000"/>
          </a:bodyPr>
          <a:lstStyle/>
          <a:p>
            <a:r>
              <a:rPr lang="en-US" dirty="0" smtClean="0"/>
              <a:t>The</a:t>
            </a:r>
            <a:r>
              <a:rPr lang="en-US" baseline="0" dirty="0" smtClean="0"/>
              <a:t> methodology used in the first research article is qualitative research, more specifically phenomenological. According to Burns and Grove (2009) phenomenological research studies human experiences that the researcher interprets. “This technique uses a semi-structured group session, moderated by a group leader, with the purpose of obtaining opinions, beliefs, and attitudes about a designated topic” </a:t>
            </a:r>
            <a:r>
              <a:rPr lang="en-US" sz="1200" kern="1200" dirty="0" smtClean="0">
                <a:solidFill>
                  <a:schemeClr val="tx1"/>
                </a:solidFill>
                <a:latin typeface="+mn-lt"/>
                <a:ea typeface="+mn-ea"/>
                <a:cs typeface="+mn-cs"/>
              </a:rPr>
              <a:t>(Eggenberger</a:t>
            </a:r>
            <a:r>
              <a:rPr lang="en-US" sz="1200" kern="1200" baseline="0" dirty="0" smtClean="0">
                <a:solidFill>
                  <a:schemeClr val="tx1"/>
                </a:solidFill>
                <a:latin typeface="+mn-lt"/>
                <a:ea typeface="+mn-ea"/>
                <a:cs typeface="+mn-cs"/>
              </a:rPr>
              <a:t> et al.</a:t>
            </a:r>
            <a:r>
              <a:rPr lang="en-US" sz="1200" kern="1200" dirty="0" smtClean="0">
                <a:solidFill>
                  <a:schemeClr val="tx1"/>
                </a:solidFill>
                <a:latin typeface="+mn-lt"/>
                <a:ea typeface="+mn-ea"/>
                <a:cs typeface="+mn-cs"/>
              </a:rPr>
              <a:t>, 2010,</a:t>
            </a:r>
            <a:r>
              <a:rPr lang="en-US" sz="1200" kern="1200" baseline="0" dirty="0" smtClean="0">
                <a:solidFill>
                  <a:schemeClr val="tx1"/>
                </a:solidFill>
                <a:latin typeface="+mn-lt"/>
                <a:ea typeface="+mn-ea"/>
                <a:cs typeface="+mn-cs"/>
              </a:rPr>
              <a:t> p. 24).  The study investigated caring behaviors in a simulated nursing environment. “The study had two main aims: (a) to describe how students come to know the person being nursed as caring and (b) to explore how caring is expressed within an emergent nursing situation using a high-fidelity simulator” (Eggenberger et al., 2010, p. 24). The study found that caring behaviors can be evaluated in a simulated environment and valuing caring is possible in emergent nursing situations.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The second article utilized correlational quantitative research design. According to Burns and Grove (2009) correlational research investigates relationships between or among variables. The researchers quantitatively compared pain ratings of two anesthetic solutions using experimental design (Windle et al., 2006).  “Patients were asked to quantify their pain/discomfort level after the intradermal injection and IV insertion using a modified visual analog scale” (Windle et al., 2006, p. 251). Statistical analysis revealed that both bacteriostatic normal saline (BNS) and lidocaine are effective anesthetics for IV insertion (Windle et al., 2006). </a:t>
            </a:r>
          </a:p>
          <a:p>
            <a:endParaRPr lang="en-US" sz="1200" kern="1200" baseline="0" dirty="0" smtClean="0">
              <a:solidFill>
                <a:schemeClr val="tx1"/>
              </a:solidFill>
              <a:latin typeface="+mn-lt"/>
              <a:ea typeface="+mn-ea"/>
              <a:cs typeface="+mn-cs"/>
            </a:endParaRPr>
          </a:p>
          <a:p>
            <a:r>
              <a:rPr lang="en-US" sz="1200" kern="1200" baseline="0" dirty="0" smtClean="0">
                <a:solidFill>
                  <a:schemeClr val="tx1"/>
                </a:solidFill>
                <a:latin typeface="+mn-lt"/>
                <a:ea typeface="+mn-ea"/>
                <a:cs typeface="+mn-cs"/>
              </a:rPr>
              <a:t>Article one utilized qualitative research design to describe elements of caring as applicable to the nursing profession whereas article two utilized a quantitative design to investigate anesthetic properties of BNS and lidocaine during IV insertion. Although the methodologies used varied between the two articles, both articles provided valuable information that can be used to enhance the nursing profession.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24</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smtClean="0"/>
              <a:t>Research has</a:t>
            </a:r>
            <a:r>
              <a:rPr lang="en-US" baseline="0" dirty="0" smtClean="0"/>
              <a:t> become a predominant component of the nursing profession. With increasing amounts of available information, nurses must learn how to effectively analyze and critique research articles to be able to incorporate relevant information into their nursing practice. T</a:t>
            </a:r>
            <a:r>
              <a:rPr lang="en-US" dirty="0" smtClean="0"/>
              <a:t>he</a:t>
            </a:r>
            <a:r>
              <a:rPr lang="en-US" baseline="0" dirty="0" smtClean="0"/>
              <a:t> research process is an invaluable tool that all nurses must use to practice to the best of their abilities. </a:t>
            </a:r>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25</a:t>
            </a:fld>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5</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baseline="0" dirty="0" smtClean="0"/>
              <a:t>According to Eggenberger, Keller, and Locsin (2010) this study was shown to explore how students come to recognize persons as caring, and how caring is expressed using human simulation emergency situations. This qualitative research study is used to focus group methods to engender important data. Categories included in this research are knowing persons from significant others, utilizing ways of knowing in nursing, and nursing calls and responses. Implications upon nursing education were also practiced and presented in this research article. This article shows that simulation technology is a invaluable resource to nursing education. </a:t>
            </a:r>
          </a:p>
          <a:p>
            <a:endParaRPr lang="en-US" baseline="0" dirty="0" smtClean="0"/>
          </a:p>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t>Windle, Kwan, Warwick, Sibayan, Espirtu,</a:t>
            </a:r>
            <a:r>
              <a:rPr lang="en-US" baseline="0" dirty="0" smtClean="0"/>
              <a:t> and Vergara (2006) created research related to the comparison of bacteriostatic normal saline and lidocaine uses. Pain is very common during the insertion of an intravenous catheter, as well as fear. It is necessary to reduce any discomfort and anxiety before the insertion of the catheter to enhance patient care. These research articles were preformed to determine which source of analgesia is best for reducing pain on insertion of intravenous catheters. Researchers wanted to provide statistics regarding which analgesic worked the best, or if any analgesic was administered. Therefore, studies included the use of intradermal injection of bacteriostatic normal saline, lidocaine, and no intradermal anesthetic.</a:t>
            </a:r>
          </a:p>
          <a:p>
            <a:endParaRPr lang="en-US" baseline="0" dirty="0" smtClean="0"/>
          </a:p>
          <a:p>
            <a:endParaRPr lang="en-US" baseline="0" dirty="0" smtClean="0"/>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2145B524-B4E6-4042-B7A8-C4D99E378BC6}" type="slidenum">
              <a:rPr lang="en-US" smtClean="0"/>
              <a:pPr/>
              <a:t>6</a:t>
            </a:fld>
            <a:endParaRPr lang="en-US" dirty="0"/>
          </a:p>
        </p:txBody>
      </p:sp>
    </p:spTree>
    <p:extLst>
      <p:ext uri="{BB962C8B-B14F-4D97-AF65-F5344CB8AC3E}">
        <p14:creationId xmlns="" xmlns:p14="http://schemas.microsoft.com/office/powerpoint/2010/main" val="146235834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fontScale="92500"/>
          </a:bodyPr>
          <a:lstStyle/>
          <a:p>
            <a:r>
              <a:rPr lang="en-US" dirty="0" smtClean="0"/>
              <a:t>Burns</a:t>
            </a:r>
            <a:r>
              <a:rPr lang="en-US" baseline="0" dirty="0" smtClean="0"/>
              <a:t> and Grove state that an i</a:t>
            </a:r>
            <a:r>
              <a:rPr lang="en-US" dirty="0" smtClean="0"/>
              <a:t>ndependent variable is an intervention, treatment</a:t>
            </a:r>
            <a:r>
              <a:rPr lang="en-US" baseline="0" dirty="0" smtClean="0"/>
              <a:t> or experimental variable which is manipulated or varied by the researcher to cause an effect on the dependent variable. Therefore the dependent variable is a response or outcome which is measured to examine the effect created by the independent variable (Burns &amp; Grove, 2009). The independent variable in this research article is the use of intradermal analgesics to prepare for intravenous catheter insertion (Windle et al., 2006). The types of analgesics tested were bacteriostatic normal saline, lidocaine as well as no intradermal injection. The dependent variables included in this article are based upon how the patient responded to the intradermal analgesic injection. Also pain perception after the insertion of intravenous catheter is considered a dependent variables. </a:t>
            </a:r>
          </a:p>
          <a:p>
            <a:endParaRPr lang="en-US" baseline="0" dirty="0" smtClean="0"/>
          </a:p>
          <a:p>
            <a:r>
              <a:rPr lang="en-US" baseline="0" dirty="0" smtClean="0"/>
              <a:t>According to Burns and Grove (2009) analysis is a description of some of the techniques qualitative researchers use during the process of data analysis and interpretation. In Eggenberger et al. (2010) article researchers subscribed to the qualitative process of identifying words, phrases, and statements that clearly describe how students nursing actions develop in emergent situations. Each researcher read and analyzed the data being used for this process. Researchers highlighted words and phrases that describe how the students came to understand caring and expressions of caring within emergent situations. Categories included assessment, communication, critical thinking and technical skills. Also peer review and discussion of this data was used to verify consistency and credibility of the findings. Categories emerged from data including knowing persons through descriptions from others, utilizing ways of knowing in nursing, and identifying nursing calls and responses. Throughout these themes researchers recognized Carper’s fundamental patterns of knowing in nursing which includes empirical, aesthetic, ethical, and personal. </a:t>
            </a:r>
          </a:p>
          <a:p>
            <a:endParaRPr lang="en-US" dirty="0"/>
          </a:p>
        </p:txBody>
      </p:sp>
      <p:sp>
        <p:nvSpPr>
          <p:cNvPr id="4" name="Slide Number Placeholder 3"/>
          <p:cNvSpPr>
            <a:spLocks noGrp="1"/>
          </p:cNvSpPr>
          <p:nvPr>
            <p:ph type="sldNum" sz="quarter" idx="10"/>
          </p:nvPr>
        </p:nvSpPr>
        <p:spPr/>
        <p:txBody>
          <a:bodyPr/>
          <a:lstStyle/>
          <a:p>
            <a:fld id="{431B02FE-BAA3-45F6-9895-4EA7AE2DF553}" type="slidenum">
              <a:rPr lang="en-US" smtClean="0"/>
              <a:pPr/>
              <a:t>7</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Burns</a:t>
            </a:r>
            <a:r>
              <a:rPr lang="en-US" baseline="0" dirty="0" smtClean="0"/>
              <a:t> and Grove (2009)  focus groups were designed to obtain the participants’ perception in a focused area in a setting that is permissive and nonthreatening.  </a:t>
            </a:r>
          </a:p>
          <a:p>
            <a:r>
              <a:rPr lang="en-US" baseline="0" dirty="0" smtClean="0"/>
              <a:t>“ One of the assumptions underlying the use of focus groups is that group dynamics can help people to express and clarify their views that are less likely to occur in a one-to-one interview” (Burns &amp; Grove, 2009).  It is believed that the participants will be able to express themselves freely and give more accurate information about how they are feeling in a group interview compared to being interviewed by themselves.</a:t>
            </a:r>
          </a:p>
          <a:p>
            <a:endParaRPr lang="en-US" baseline="0" dirty="0" smtClean="0"/>
          </a:p>
          <a:p>
            <a:r>
              <a:rPr lang="de-DE" baseline="0" dirty="0" smtClean="0"/>
              <a:t>In the Eggenberger et al. (2010)  study</a:t>
            </a:r>
            <a:r>
              <a:rPr lang="en-US" baseline="0" dirty="0" smtClean="0"/>
              <a:t> there were 77 participants divided into eight groups</a:t>
            </a:r>
            <a:r>
              <a:rPr lang="de-DE" baseline="0" dirty="0" smtClean="0"/>
              <a:t>. </a:t>
            </a:r>
            <a:r>
              <a:rPr lang="en-US" baseline="0" dirty="0" smtClean="0"/>
              <a:t>Burns and Grove (2009) state, “ A focus group study might include from 6-50 groups” (p.513).  Eight groups is on the lower end of the suggested numbers but is sufficient to conduct the research. Each of the focus groups should include 6-10 participants (Burns &amp; Grove, 2009). According to Eggenberger et al. (2010) the focus groups were between 9-11 participants, this also falls into the appropriate category for qualitative research.   </a:t>
            </a:r>
          </a:p>
        </p:txBody>
      </p:sp>
      <p:sp>
        <p:nvSpPr>
          <p:cNvPr id="4" name="Slide Number Placeholder 3"/>
          <p:cNvSpPr>
            <a:spLocks noGrp="1"/>
          </p:cNvSpPr>
          <p:nvPr>
            <p:ph type="sldNum" sz="quarter" idx="10"/>
          </p:nvPr>
        </p:nvSpPr>
        <p:spPr/>
        <p:txBody>
          <a:bodyPr/>
          <a:lstStyle/>
          <a:p>
            <a:fld id="{3896A3BE-F3A2-424F-B53E-56DA89139A4C}" type="slidenum">
              <a:rPr lang="en-US" smtClean="0"/>
              <a:pPr/>
              <a:t>8</a:t>
            </a:fld>
            <a:endParaRPr lang="en-US" dirty="0"/>
          </a:p>
        </p:txBody>
      </p:sp>
    </p:spTree>
    <p:extLst>
      <p:ext uri="{BB962C8B-B14F-4D97-AF65-F5344CB8AC3E}">
        <p14:creationId xmlns="" xmlns:p14="http://schemas.microsoft.com/office/powerpoint/2010/main" val="95453276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According to Burns and Grove (2009) random sampling increases the probability</a:t>
            </a:r>
            <a:r>
              <a:rPr lang="en-US" baseline="0" dirty="0" smtClean="0"/>
              <a:t> </a:t>
            </a:r>
            <a:r>
              <a:rPr lang="en-US" dirty="0" smtClean="0"/>
              <a:t>that subject</a:t>
            </a:r>
            <a:r>
              <a:rPr lang="en-US" baseline="0" dirty="0" smtClean="0"/>
              <a:t> with various levels of an extraneous variable are included and are randomly dispersed throughout the groups within the study.  The research conducted by Windle et al. (2006) uses the correlation study design.  “In any correlation study, a representative sample must be selected for the study.  The sample reflects the full range of values possible on the variables being measured. Thus, a large samples are required” (Burns &amp; Grove, 2009).</a:t>
            </a:r>
          </a:p>
          <a:p>
            <a:endParaRPr lang="en-US" baseline="0" dirty="0" smtClean="0"/>
          </a:p>
          <a:p>
            <a:r>
              <a:rPr lang="en-US" baseline="0" dirty="0" smtClean="0"/>
              <a:t>A control group, as defined by Burns and Grove (2009) is a group of elements or subject not exposed to the experimental treatment.</a:t>
            </a:r>
          </a:p>
          <a:p>
            <a:endParaRPr lang="en-US" baseline="0" dirty="0" smtClean="0"/>
          </a:p>
          <a:p>
            <a:r>
              <a:rPr lang="en-US" baseline="0" dirty="0" smtClean="0"/>
              <a:t>Windle et al. (2006) used a total of 197 subjects. Of the 197 subjects, 60 were the control group and did not receive the experimental treatment while 139 subjects did receive the treatments.</a:t>
            </a:r>
          </a:p>
          <a:p>
            <a:endParaRPr lang="en-US" baseline="0" dirty="0" smtClean="0"/>
          </a:p>
          <a:p>
            <a:r>
              <a:rPr lang="en-US" baseline="0" dirty="0" smtClean="0"/>
              <a:t>Since a large number of samples is required in a correlation study, 197 subjects is enough to make the research valid.  With 197 subjects the researchers are able to read any variables.  </a:t>
            </a:r>
            <a:endParaRPr lang="en-US" dirty="0"/>
          </a:p>
        </p:txBody>
      </p:sp>
      <p:sp>
        <p:nvSpPr>
          <p:cNvPr id="4" name="Slide Number Placeholder 3"/>
          <p:cNvSpPr>
            <a:spLocks noGrp="1"/>
          </p:cNvSpPr>
          <p:nvPr>
            <p:ph type="sldNum" sz="quarter" idx="10"/>
          </p:nvPr>
        </p:nvSpPr>
        <p:spPr/>
        <p:txBody>
          <a:bodyPr/>
          <a:lstStyle/>
          <a:p>
            <a:fld id="{3896A3BE-F3A2-424F-B53E-56DA89139A4C}" type="slidenum">
              <a:rPr lang="en-US" smtClean="0"/>
              <a:pPr/>
              <a:t>9</a:t>
            </a:fld>
            <a:endParaRPr lang="en-US" dirty="0"/>
          </a:p>
        </p:txBody>
      </p:sp>
    </p:spTree>
    <p:extLst>
      <p:ext uri="{BB962C8B-B14F-4D97-AF65-F5344CB8AC3E}">
        <p14:creationId xmlns="" xmlns:p14="http://schemas.microsoft.com/office/powerpoint/2010/main" val="4257075547"/>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The</a:t>
            </a:r>
            <a:r>
              <a:rPr lang="en-US" baseline="0" dirty="0" smtClean="0"/>
              <a:t> participant group was obtained from an adult acute care nursing practice course at southwest Florida University.  The course required a simulation experience as part of the curriculum (Eggenberger et al., 2010). </a:t>
            </a:r>
          </a:p>
          <a:p>
            <a:endParaRPr lang="en-US" dirty="0" smtClean="0"/>
          </a:p>
          <a:p>
            <a:r>
              <a:rPr lang="en-US" dirty="0" smtClean="0"/>
              <a:t>“At the start of</a:t>
            </a:r>
            <a:r>
              <a:rPr lang="en-US" baseline="0" dirty="0" smtClean="0"/>
              <a:t> the class, students were asked whether or not they would be interested to participate in a study focused on evaluating caring behaviors using simulation technology. The study process was explained and students were asked to voluntarily participate” </a:t>
            </a:r>
            <a:r>
              <a:rPr lang="en-US" dirty="0" smtClean="0"/>
              <a:t>(Eggenberger</a:t>
            </a:r>
            <a:r>
              <a:rPr lang="en-US" baseline="0" dirty="0" smtClean="0"/>
              <a:t> et al., </a:t>
            </a:r>
            <a:r>
              <a:rPr lang="en-US" dirty="0" smtClean="0"/>
              <a:t>2010).</a:t>
            </a:r>
          </a:p>
          <a:p>
            <a:endParaRPr lang="en-US" dirty="0" smtClean="0"/>
          </a:p>
          <a:p>
            <a:r>
              <a:rPr lang="en-US" dirty="0" smtClean="0"/>
              <a:t>The scenario</a:t>
            </a:r>
            <a:r>
              <a:rPr lang="en-US" baseline="0" dirty="0" smtClean="0"/>
              <a:t> was set up as an emergent situation, all groups received the same verbal instruction, each group scenario had several faculty participants, including a charge nurse, a physician-by phone, a wife bedside, and a doctoral student who runs the computer and is the voice of “Mr. Silver.”  The scenario is to provide a realistic experience that will provide the nurse with a patient who is experiencing chest pain and suddenly deteriorates (Eggenberger et al., 2010). </a:t>
            </a:r>
          </a:p>
          <a:p>
            <a:endParaRPr lang="en-US" baseline="0" dirty="0" smtClean="0"/>
          </a:p>
          <a:p>
            <a:r>
              <a:rPr lang="en-US" baseline="0" dirty="0" smtClean="0"/>
              <a:t>According to Eggenberger et al.(2010) briefing is a teaching experience that is directed toward appreciating the nursing situation. The briefing part of this scenario included setting the stage for “Mr. Silver” and an overview of the American Heart Association Guidelines for Cardiopulmonary Resuscitation and  Emergency Cardiovascular Care.</a:t>
            </a:r>
          </a:p>
          <a:p>
            <a:endParaRPr lang="en-US" baseline="0" dirty="0" smtClean="0"/>
          </a:p>
          <a:p>
            <a:r>
              <a:rPr lang="en-US" baseline="0" dirty="0" smtClean="0"/>
              <a:t>Encountering is experiencing the scenario in situation that is as real as possible. This encounter involved a male patient with chest pain, who deteriorated rapidly. The students were required to responded with CPR, medication intervention, and defibrillation  (Eggenberger et al., 2010).</a:t>
            </a:r>
          </a:p>
          <a:p>
            <a:endParaRPr lang="en-US" baseline="0" dirty="0" smtClean="0"/>
          </a:p>
          <a:p>
            <a:r>
              <a:rPr lang="en-US" baseline="0" dirty="0" smtClean="0"/>
              <a:t>“Debriefing is the occasion for allowing the sharing of experience in order to understand the caring nursing between the nurse and nursed” (Eggenberger et al., 2010).  In this research debriefing is where the data collection took place and was conducted in two stages. The first took place before the student left the situation room,  they were guided through a short discussion and reflection about the clinical effectiveness. The second debriefing took place later in a larger group to “dialogue about how they had come to know the person being nursed as caring and how caring was expressed within the nursing situation using a high-fidelity simulator” (Eggenberger et al., 2010). The focus group was asked a series of questions that would enhance the communication and debriefing experience and give the researchers data.   </a:t>
            </a:r>
          </a:p>
          <a:p>
            <a:endParaRPr lang="en-US" baseline="0" dirty="0" smtClean="0"/>
          </a:p>
          <a:p>
            <a:r>
              <a:rPr lang="en-US" baseline="0" dirty="0" smtClean="0"/>
              <a:t> </a:t>
            </a:r>
          </a:p>
          <a:p>
            <a:endParaRPr lang="en-US" baseline="0" dirty="0" smtClean="0"/>
          </a:p>
          <a:p>
            <a:endParaRPr lang="en-US" baseline="0" dirty="0" smtClean="0"/>
          </a:p>
        </p:txBody>
      </p:sp>
      <p:sp>
        <p:nvSpPr>
          <p:cNvPr id="4" name="Slide Number Placeholder 3"/>
          <p:cNvSpPr>
            <a:spLocks noGrp="1"/>
          </p:cNvSpPr>
          <p:nvPr>
            <p:ph type="sldNum" sz="quarter" idx="10"/>
          </p:nvPr>
        </p:nvSpPr>
        <p:spPr/>
        <p:txBody>
          <a:bodyPr/>
          <a:lstStyle/>
          <a:p>
            <a:fld id="{3896A3BE-F3A2-424F-B53E-56DA89139A4C}" type="slidenum">
              <a:rPr lang="en-US" smtClean="0"/>
              <a:pPr/>
              <a:t>10</a:t>
            </a:fld>
            <a:endParaRPr lang="en-US" dirty="0"/>
          </a:p>
        </p:txBody>
      </p:sp>
    </p:spTree>
    <p:extLst>
      <p:ext uri="{BB962C8B-B14F-4D97-AF65-F5344CB8AC3E}">
        <p14:creationId xmlns="" xmlns:p14="http://schemas.microsoft.com/office/powerpoint/2010/main" val="109278571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t>Windle et al. (2006) used a random sampling by lottery</a:t>
            </a:r>
            <a:r>
              <a:rPr lang="en-US" baseline="0" dirty="0" smtClean="0"/>
              <a:t> method to select participants from the surgery schedule, which included outpatients and same-day admit patients.</a:t>
            </a:r>
          </a:p>
          <a:p>
            <a:endParaRPr lang="en-US" baseline="0" dirty="0" smtClean="0"/>
          </a:p>
          <a:p>
            <a:r>
              <a:rPr lang="en-US" baseline="0" dirty="0" smtClean="0"/>
              <a:t>Inclusion in the study included, “(1) adult participants who were 18 years and older, (2) patients who were able to read and write English, and (3) patients whose IV insertion was performed on an upper extremity.  Exclusion criteria included (1) participants with neuropathy and/or needle phobias, (2) renal patients, and (3) patients whose IV insertion were not achieved on the first attempt” (Windle et al., 2006).   </a:t>
            </a:r>
          </a:p>
          <a:p>
            <a:endParaRPr lang="en-US" baseline="0" dirty="0" smtClean="0"/>
          </a:p>
          <a:p>
            <a:r>
              <a:rPr lang="en-US" baseline="0" dirty="0" smtClean="0"/>
              <a:t>“Subjects meeting the inclusion criteria were counseled regarding the study.  Informed  consent was obtained and participants were randomly assigned to three groups (1) 1% lidocaine, (2) 0.9% BNS with benzyl alcohol, and (3) no intradermal anesthesia” (Windle et al., 2006).</a:t>
            </a:r>
          </a:p>
          <a:p>
            <a:endParaRPr lang="en-US" baseline="0" dirty="0" smtClean="0"/>
          </a:p>
          <a:p>
            <a:r>
              <a:rPr lang="en-US" baseline="0" dirty="0" smtClean="0"/>
              <a:t>Participants were injected with one of the two solutions or none at all, in the back of the hand or forearm. Then either a 20-18 gauge IV catheter was place directly into the solution wheal.  Participants were then directed after each infection to score there pain levels, using a 10-100mm modified visual analog scale (Windle et al., 2006).</a:t>
            </a:r>
          </a:p>
          <a:p>
            <a:endParaRPr lang="en-US" baseline="0" dirty="0" smtClean="0"/>
          </a:p>
          <a:p>
            <a:endParaRPr lang="en-US" dirty="0"/>
          </a:p>
        </p:txBody>
      </p:sp>
      <p:sp>
        <p:nvSpPr>
          <p:cNvPr id="4" name="Slide Number Placeholder 3"/>
          <p:cNvSpPr>
            <a:spLocks noGrp="1"/>
          </p:cNvSpPr>
          <p:nvPr>
            <p:ph type="sldNum" sz="quarter" idx="10"/>
          </p:nvPr>
        </p:nvSpPr>
        <p:spPr/>
        <p:txBody>
          <a:bodyPr/>
          <a:lstStyle/>
          <a:p>
            <a:fld id="{3896A3BE-F3A2-424F-B53E-56DA89139A4C}" type="slidenum">
              <a:rPr lang="en-US" smtClean="0"/>
              <a:pPr/>
              <a:t>11</a:t>
            </a:fld>
            <a:endParaRPr lang="en-US" dirty="0"/>
          </a:p>
        </p:txBody>
      </p:sp>
    </p:spTree>
    <p:extLst>
      <p:ext uri="{BB962C8B-B14F-4D97-AF65-F5344CB8AC3E}">
        <p14:creationId xmlns="" xmlns:p14="http://schemas.microsoft.com/office/powerpoint/2010/main" val="19748044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1">
        <a:schemeClr val="bg2"/>
      </p:bgRef>
    </p:bg>
    <p:spTree>
      <p:nvGrpSpPr>
        <p:cNvPr id="1" name=""/>
        <p:cNvGrpSpPr/>
        <p:nvPr/>
      </p:nvGrpSpPr>
      <p:grpSpPr>
        <a:xfrm>
          <a:off x="0" y="0"/>
          <a:ext cx="0" cy="0"/>
          <a:chOff x="0" y="0"/>
          <a:chExt cx="0" cy="0"/>
        </a:xfrm>
      </p:grpSpPr>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3048"/>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25146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ubtitle 8"/>
          <p:cNvSpPr>
            <a:spLocks noGrp="1"/>
          </p:cNvSpPr>
          <p:nvPr>
            <p:ph type="subTitle" idx="1"/>
          </p:nvPr>
        </p:nvSpPr>
        <p:spPr>
          <a:xfrm>
            <a:off x="1371600" y="2819400"/>
            <a:ext cx="6400800" cy="1752600"/>
          </a:xfrm>
        </p:spPr>
        <p:txBody>
          <a:bodyPr/>
          <a:lstStyle>
            <a:lvl1pPr marL="0" indent="0" algn="ctr">
              <a:buNone/>
              <a:defRPr sz="1600" b="1" cap="all" spc="250" baseline="0">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lstStyle>
          <a:p>
            <a:r>
              <a:rPr kumimoji="0" lang="en-US" smtClean="0"/>
              <a:t>Click to edit Master subtitle style</a:t>
            </a:r>
            <a:endParaRPr kumimoji="0" lang="en-US"/>
          </a:p>
        </p:txBody>
      </p:sp>
      <p:sp>
        <p:nvSpPr>
          <p:cNvPr id="28" name="Date Placeholder 27"/>
          <p:cNvSpPr>
            <a:spLocks noGrp="1"/>
          </p:cNvSpPr>
          <p:nvPr>
            <p:ph type="dt" sz="half" idx="10"/>
          </p:nvPr>
        </p:nvSpPr>
        <p:spPr/>
        <p:txBody>
          <a:bodyPr/>
          <a:lstStyle/>
          <a:p>
            <a:fld id="{A56CEAA9-D063-47E1-AF22-EF845B89F99B}" type="datetimeFigureOut">
              <a:rPr lang="en-US" smtClean="0"/>
              <a:pPr/>
              <a:t>9/25/2011</a:t>
            </a:fld>
            <a:endParaRPr lang="en-US" dirty="0"/>
          </a:p>
        </p:txBody>
      </p:sp>
      <p:sp>
        <p:nvSpPr>
          <p:cNvPr id="17" name="Footer Placeholder 16"/>
          <p:cNvSpPr>
            <a:spLocks noGrp="1"/>
          </p:cNvSpPr>
          <p:nvPr>
            <p:ph type="ftr" sz="quarter" idx="11"/>
          </p:nvPr>
        </p:nvSpPr>
        <p:spPr/>
        <p:txBody>
          <a:bodyPr/>
          <a:lstStyle/>
          <a:p>
            <a:endParaRPr lang="en-US" dirty="0"/>
          </a:p>
        </p:txBody>
      </p:sp>
      <p:sp>
        <p:nvSpPr>
          <p:cNvPr id="7" name="Straight Connector 6"/>
          <p:cNvSpPr>
            <a:spLocks noChangeShapeType="1"/>
          </p:cNvSpPr>
          <p:nvPr/>
        </p:nvSpPr>
        <p:spPr bwMode="auto">
          <a:xfrm>
            <a:off x="155448" y="2420112"/>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Oval 12"/>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4" name="Oval 13"/>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9" name="Slide Number Placeholder 28"/>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3FCD350-5390-4E32-A3EE-3BE9642CFADB}" type="slidenum">
              <a:rPr lang="en-US" smtClean="0"/>
              <a:pPr/>
              <a:t>‹#›</a:t>
            </a:fld>
            <a:endParaRPr lang="en-US" dirty="0"/>
          </a:p>
        </p:txBody>
      </p:sp>
      <p:sp>
        <p:nvSpPr>
          <p:cNvPr id="8" name="Title 7"/>
          <p:cNvSpPr>
            <a:spLocks noGrp="1"/>
          </p:cNvSpPr>
          <p:nvPr>
            <p:ph type="ctrTitle"/>
          </p:nvPr>
        </p:nvSpPr>
        <p:spPr>
          <a:xfrm>
            <a:off x="685800" y="381000"/>
            <a:ext cx="7772400" cy="1752600"/>
          </a:xfrm>
        </p:spPr>
        <p:txBody>
          <a:bodyPr anchor="b"/>
          <a:lstStyle>
            <a:lvl1pPr>
              <a:defRPr sz="4200">
                <a:solidFill>
                  <a:schemeClr val="accent1"/>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6CEAA9-D063-47E1-AF22-EF845B89F99B}" type="datetimeFigureOut">
              <a:rPr lang="en-US" smtClean="0"/>
              <a:pPr/>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33FCD350-5390-4E32-A3EE-3BE9642CFADB}" type="slidenum">
              <a:rPr lang="en-US" smtClean="0"/>
              <a:pPr/>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Vertical Title and Text">
    <p:bg>
      <p:bgRef idx="1001">
        <a:schemeClr val="bg2"/>
      </p:bgRef>
    </p:bg>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7010400" y="0"/>
            <a:ext cx="21336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Straight Connector 12"/>
          <p:cNvSpPr>
            <a:spLocks noChangeShapeType="1"/>
          </p:cNvSpPr>
          <p:nvPr/>
        </p:nvSpPr>
        <p:spPr bwMode="auto">
          <a:xfrm rot="5400000">
            <a:off x="4021836" y="3278124"/>
            <a:ext cx="6245352"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4" name="Oval 13"/>
          <p:cNvSpPr/>
          <p:nvPr/>
        </p:nvSpPr>
        <p:spPr>
          <a:xfrm>
            <a:off x="6839712" y="2925763"/>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6934200" y="3020251"/>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6915912" y="3009901"/>
            <a:ext cx="457200" cy="441325"/>
          </a:xfrm>
        </p:spPr>
        <p:txBody>
          <a:bodyPr/>
          <a:lstStyle/>
          <a:p>
            <a:fld id="{33FCD350-5390-4E32-A3EE-3BE9642CFADB}" type="slidenum">
              <a:rPr lang="en-US" smtClean="0"/>
              <a:pPr/>
              <a:t>‹#›</a:t>
            </a:fld>
            <a:endParaRPr lang="en-US" dirty="0"/>
          </a:p>
        </p:txBody>
      </p:sp>
      <p:sp>
        <p:nvSpPr>
          <p:cNvPr id="3" name="Vertical Text Placeholder 2"/>
          <p:cNvSpPr>
            <a:spLocks noGrp="1"/>
          </p:cNvSpPr>
          <p:nvPr>
            <p:ph type="body" orient="vert" idx="1"/>
          </p:nvPr>
        </p:nvSpPr>
        <p:spPr>
          <a:xfrm>
            <a:off x="304800" y="304800"/>
            <a:ext cx="6553200" cy="5821366"/>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A56CEAA9-D063-47E1-AF22-EF845B89F99B}" type="datetimeFigureOut">
              <a:rPr lang="en-US" smtClean="0"/>
              <a:pPr/>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2" name="Vertical Title 1"/>
          <p:cNvSpPr>
            <a:spLocks noGrp="1"/>
          </p:cNvSpPr>
          <p:nvPr>
            <p:ph type="title" orient="vert"/>
          </p:nvPr>
        </p:nvSpPr>
        <p:spPr>
          <a:xfrm>
            <a:off x="7391400" y="304801"/>
            <a:ext cx="1447800" cy="5851525"/>
          </a:xfrm>
        </p:spPr>
        <p:txBody>
          <a:bodyPr vert="eaVert"/>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solidFill>
                  <a:schemeClr val="accent3">
                    <a:shade val="75000"/>
                  </a:schemeClr>
                </a:solidFill>
              </a:defRPr>
            </a:lvl1pPr>
          </a:lstStyle>
          <a:p>
            <a:r>
              <a:rPr kumimoji="0" lang="en-US" smtClean="0"/>
              <a:t>Click to edit Master title style</a:t>
            </a:r>
            <a:endParaRPr kumimoji="0" lang="en-US"/>
          </a:p>
        </p:txBody>
      </p:sp>
      <p:sp>
        <p:nvSpPr>
          <p:cNvPr id="4" name="Date Placeholder 3"/>
          <p:cNvSpPr>
            <a:spLocks noGrp="1"/>
          </p:cNvSpPr>
          <p:nvPr>
            <p:ph type="dt" sz="half" idx="10"/>
          </p:nvPr>
        </p:nvSpPr>
        <p:spPr/>
        <p:txBody>
          <a:bodyPr/>
          <a:lstStyle/>
          <a:p>
            <a:fld id="{A56CEAA9-D063-47E1-AF22-EF845B89F99B}" type="datetimeFigureOut">
              <a:rPr lang="en-US" smtClean="0"/>
              <a:pPr/>
              <a:t>9/25/2011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a:xfrm>
            <a:off x="4361688" y="1026372"/>
            <a:ext cx="457200" cy="441325"/>
          </a:xfrm>
        </p:spPr>
        <p:txBody>
          <a:bodyPr/>
          <a:lstStyle/>
          <a:p>
            <a:fld id="{33FCD350-5390-4E32-A3EE-3BE9642CFADB}" type="slidenum">
              <a:rPr lang="en-US" smtClean="0"/>
              <a:pPr/>
              <a:t>‹#›</a:t>
            </a:fld>
            <a:endParaRPr lang="en-US" dirty="0"/>
          </a:p>
        </p:txBody>
      </p:sp>
      <p:sp>
        <p:nvSpPr>
          <p:cNvPr id="8" name="Content Placeholder 7"/>
          <p:cNvSpPr>
            <a:spLocks noGrp="1"/>
          </p:cNvSpPr>
          <p:nvPr>
            <p:ph sz="quarter" idx="1"/>
          </p:nvPr>
        </p:nvSpPr>
        <p:spPr>
          <a:xfrm>
            <a:off x="301752" y="1527048"/>
            <a:ext cx="8503920" cy="45720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1905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152400" y="2286000"/>
            <a:ext cx="8833104" cy="304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Rectangle 11"/>
          <p:cNvSpPr>
            <a:spLocks noChangeArrowheads="1"/>
          </p:cNvSpPr>
          <p:nvPr/>
        </p:nvSpPr>
        <p:spPr bwMode="auto">
          <a:xfrm>
            <a:off x="155448" y="142352"/>
            <a:ext cx="8833104" cy="2139696"/>
          </a:xfrm>
          <a:prstGeom prst="rect">
            <a:avLst/>
          </a:prstGeom>
          <a:solidFill>
            <a:schemeClr val="accent1"/>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1368426" y="2743200"/>
            <a:ext cx="6480174" cy="1673225"/>
          </a:xfrm>
        </p:spPr>
        <p:txBody>
          <a:bodyPr anchor="t"/>
          <a:lstStyle>
            <a:lvl1pPr marL="0" indent="0" algn="ctr">
              <a:buNone/>
              <a:defRPr sz="1600" b="1" cap="all" spc="250" baseline="0">
                <a:solidFill>
                  <a:schemeClr val="tx2"/>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lstStyle>
          <a:p>
            <a:pPr lvl="0" eaLnBrk="1" latinLnBrk="0" hangingPunct="1"/>
            <a:r>
              <a:rPr kumimoji="0" lang="en-US" smtClean="0"/>
              <a:t>Click to edit Master text styles</a:t>
            </a:r>
          </a:p>
        </p:txBody>
      </p:sp>
      <p:sp>
        <p:nvSpPr>
          <p:cNvPr id="13" name="Rectangle 12"/>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Rectangle 13"/>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Footer Placeholder 4"/>
          <p:cNvSpPr>
            <a:spLocks noGrp="1"/>
          </p:cNvSpPr>
          <p:nvPr>
            <p:ph type="ftr" sz="quarter" idx="11"/>
          </p:nvPr>
        </p:nvSpPr>
        <p:spPr/>
        <p:txBody>
          <a:bodyPr/>
          <a:lstStyle/>
          <a:p>
            <a:endParaRPr lang="en-US" dirty="0"/>
          </a:p>
        </p:txBody>
      </p:sp>
      <p:sp>
        <p:nvSpPr>
          <p:cNvPr id="4" name="Date Placeholder 3"/>
          <p:cNvSpPr>
            <a:spLocks noGrp="1"/>
          </p:cNvSpPr>
          <p:nvPr>
            <p:ph type="dt" sz="half" idx="10"/>
          </p:nvPr>
        </p:nvSpPr>
        <p:spPr/>
        <p:txBody>
          <a:bodyPr/>
          <a:lstStyle/>
          <a:p>
            <a:fld id="{A56CEAA9-D063-47E1-AF22-EF845B89F99B}" type="datetimeFigureOut">
              <a:rPr lang="en-US" smtClean="0"/>
              <a:pPr/>
              <a:t>9/25/2011</a:t>
            </a:fld>
            <a:endParaRPr lang="en-US" dirty="0"/>
          </a:p>
        </p:txBody>
      </p:sp>
      <p:sp>
        <p:nvSpPr>
          <p:cNvPr id="8" name="Straight Connector 7"/>
          <p:cNvSpPr>
            <a:spLocks noChangeShapeType="1"/>
          </p:cNvSpPr>
          <p:nvPr/>
        </p:nvSpPr>
        <p:spPr bwMode="auto">
          <a:xfrm>
            <a:off x="152400" y="2438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Oval 9"/>
          <p:cNvSpPr/>
          <p:nvPr/>
        </p:nvSpPr>
        <p:spPr>
          <a:xfrm>
            <a:off x="4267200" y="2115312"/>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4361688" y="2209800"/>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6" name="Slide Number Placeholder 5"/>
          <p:cNvSpPr>
            <a:spLocks noGrp="1"/>
          </p:cNvSpPr>
          <p:nvPr>
            <p:ph type="sldNum" sz="quarter" idx="12"/>
          </p:nvPr>
        </p:nvSpPr>
        <p:spPr>
          <a:xfrm>
            <a:off x="4343400" y="2199450"/>
            <a:ext cx="457200" cy="441325"/>
          </a:xfrm>
        </p:spPr>
        <p:txBody>
          <a:bodyPr/>
          <a:lstStyle>
            <a:lvl1pPr>
              <a:defRPr>
                <a:solidFill>
                  <a:schemeClr val="accent3">
                    <a:shade val="75000"/>
                  </a:schemeClr>
                </a:solidFill>
              </a:defRPr>
            </a:lvl1pPr>
          </a:lstStyle>
          <a:p>
            <a:fld id="{33FCD350-5390-4E32-A3EE-3BE9642CFADB}" type="slidenum">
              <a:rPr lang="en-US" smtClean="0"/>
              <a:pPr/>
              <a:t>‹#›</a:t>
            </a:fld>
            <a:endParaRPr lang="en-US" dirty="0"/>
          </a:p>
        </p:txBody>
      </p:sp>
      <p:sp>
        <p:nvSpPr>
          <p:cNvPr id="2" name="Title 1"/>
          <p:cNvSpPr>
            <a:spLocks noGrp="1"/>
          </p:cNvSpPr>
          <p:nvPr>
            <p:ph type="title"/>
          </p:nvPr>
        </p:nvSpPr>
        <p:spPr>
          <a:xfrm>
            <a:off x="722313" y="533400"/>
            <a:ext cx="7772400" cy="1524000"/>
          </a:xfrm>
        </p:spPr>
        <p:txBody>
          <a:bodyPr anchor="b"/>
          <a:lstStyle>
            <a:lvl1pPr algn="ctr">
              <a:buNone/>
              <a:defRPr sz="4200" b="0" cap="none" baseline="0">
                <a:solidFill>
                  <a:srgbClr val="FFFFFF"/>
                </a:solidFill>
              </a:defRPr>
            </a:lvl1pPr>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301752" y="228600"/>
            <a:ext cx="8534400" cy="758952"/>
          </a:xfrm>
        </p:spPr>
        <p:txBody>
          <a:bodyPr/>
          <a:lstStyle/>
          <a:p>
            <a:r>
              <a:rPr kumimoji="0" lang="en-US" smtClean="0"/>
              <a:t>Click to edit Master title style</a:t>
            </a:r>
            <a:endParaRPr kumimoji="0" lang="en-US"/>
          </a:p>
        </p:txBody>
      </p:sp>
      <p:sp>
        <p:nvSpPr>
          <p:cNvPr id="5" name="Date Placeholder 4"/>
          <p:cNvSpPr>
            <a:spLocks noGrp="1"/>
          </p:cNvSpPr>
          <p:nvPr>
            <p:ph type="dt" sz="half" idx="10"/>
          </p:nvPr>
        </p:nvSpPr>
        <p:spPr>
          <a:xfrm>
            <a:off x="5791200" y="6409944"/>
            <a:ext cx="3044952" cy="365760"/>
          </a:xfrm>
        </p:spPr>
        <p:txBody>
          <a:bodyPr/>
          <a:lstStyle/>
          <a:p>
            <a:fld id="{A56CEAA9-D063-47E1-AF22-EF845B89F99B}" type="datetimeFigureOut">
              <a:rPr lang="en-US" smtClean="0"/>
              <a:pPr/>
              <a:t>9/25/2011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33FCD350-5390-4E32-A3EE-3BE9642CFADB}" type="slidenum">
              <a:rPr lang="en-US" smtClean="0"/>
              <a:pPr/>
              <a:t>‹#›</a:t>
            </a:fld>
            <a:endParaRPr lang="en-US" dirty="0"/>
          </a:p>
        </p:txBody>
      </p:sp>
      <p:sp>
        <p:nvSpPr>
          <p:cNvPr id="8" name="Straight Connector 7"/>
          <p:cNvSpPr>
            <a:spLocks noChangeShapeType="1"/>
          </p:cNvSpPr>
          <p:nvPr/>
        </p:nvSpPr>
        <p:spPr bwMode="auto">
          <a:xfrm flipV="1">
            <a:off x="4563080" y="1575652"/>
            <a:ext cx="8921" cy="4819557"/>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0" name="Content Placeholder 9"/>
          <p:cNvSpPr>
            <a:spLocks noGrp="1"/>
          </p:cNvSpPr>
          <p:nvPr>
            <p:ph sz="half" idx="1"/>
          </p:nvPr>
        </p:nvSpPr>
        <p:spPr>
          <a:xfrm>
            <a:off x="301752"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2" name="Content Placeholder 11"/>
          <p:cNvSpPr>
            <a:spLocks noGrp="1"/>
          </p:cNvSpPr>
          <p:nvPr>
            <p:ph sz="half" idx="2"/>
          </p:nvPr>
        </p:nvSpPr>
        <p:spPr>
          <a:xfrm>
            <a:off x="4800600" y="1371600"/>
            <a:ext cx="4038600" cy="4681728"/>
          </a:xfrm>
        </p:spPr>
        <p:txBody>
          <a:bodyPr/>
          <a:lstStyle>
            <a:lvl1pPr>
              <a:defRPr sz="2500"/>
            </a:lvl1p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1">
        <a:schemeClr val="bg2"/>
      </p:bgRef>
    </p:bg>
    <p:spTree>
      <p:nvGrpSpPr>
        <p:cNvPr id="1" name=""/>
        <p:cNvGrpSpPr/>
        <p:nvPr/>
      </p:nvGrpSpPr>
      <p:grpSpPr>
        <a:xfrm>
          <a:off x="0" y="0"/>
          <a:ext cx="0" cy="0"/>
          <a:chOff x="0" y="0"/>
          <a:chExt cx="0" cy="0"/>
        </a:xfrm>
      </p:grpSpPr>
      <p:sp>
        <p:nvSpPr>
          <p:cNvPr id="10" name="Straight Connector 9"/>
          <p:cNvSpPr>
            <a:spLocks noChangeShapeType="1"/>
          </p:cNvSpPr>
          <p:nvPr/>
        </p:nvSpPr>
        <p:spPr bwMode="auto">
          <a:xfrm flipV="1">
            <a:off x="4572000" y="2200275"/>
            <a:ext cx="0" cy="4187952"/>
          </a:xfrm>
          <a:prstGeom prst="line">
            <a:avLst/>
          </a:prstGeom>
          <a:noFill/>
          <a:ln w="9525" cap="flat" cmpd="sng" algn="ctr">
            <a:solidFill>
              <a:schemeClr val="tx2"/>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white">
          <a:xfrm>
            <a:off x="0" y="0"/>
            <a:ext cx="9144000" cy="14478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1" name="Rectangle 20"/>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2" name="Rectangle 21"/>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1" name="Rectangle 10"/>
          <p:cNvSpPr/>
          <p:nvPr/>
        </p:nvSpPr>
        <p:spPr>
          <a:xfrm>
            <a:off x="152400" y="1371600"/>
            <a:ext cx="8833104" cy="914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Rectangle 12"/>
          <p:cNvSpPr>
            <a:spLocks noChangeArrowheads="1"/>
          </p:cNvSpPr>
          <p:nvPr/>
        </p:nvSpPr>
        <p:spPr bwMode="auto">
          <a:xfrm>
            <a:off x="145923" y="6391656"/>
            <a:ext cx="8833104" cy="310896"/>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3" name="Text Placeholder 2"/>
          <p:cNvSpPr>
            <a:spLocks noGrp="1"/>
          </p:cNvSpPr>
          <p:nvPr>
            <p:ph type="body" idx="1"/>
          </p:nvPr>
        </p:nvSpPr>
        <p:spPr>
          <a:xfrm>
            <a:off x="301752" y="1524000"/>
            <a:ext cx="4040188" cy="732974"/>
          </a:xfrm>
          <a:noFill/>
          <a:ln w="15875" cap="rnd" cmpd="sng" algn="ctr">
            <a:noFill/>
            <a:prstDash val="solid"/>
          </a:ln>
        </p:spPr>
        <p:style>
          <a:lnRef idx="3">
            <a:schemeClr val="lt1"/>
          </a:lnRef>
          <a:fillRef idx="1">
            <a:schemeClr val="accent1"/>
          </a:fillRef>
          <a:effectRef idx="1">
            <a:schemeClr val="accent1"/>
          </a:effectRef>
          <a:fontRef idx="minor">
            <a:schemeClr val="lt1"/>
          </a:fontRef>
        </p:style>
        <p:txBody>
          <a:bodyPr anchor="ctr">
            <a:noAutofit/>
          </a:bodyPr>
          <a:lstStyle>
            <a:lvl1pPr marL="0" indent="0">
              <a:buNone/>
              <a:defRPr lang="en-US" sz="2200" b="1" dirty="0" smtClean="0">
                <a:solidFill>
                  <a:srgbClr val="FFFFFF"/>
                </a:solidFill>
              </a:defRPr>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4791330" y="1524000"/>
            <a:ext cx="4041775" cy="731520"/>
          </a:xfrm>
          <a:noFill/>
          <a:ln w="15875" cap="rnd" cmpd="sng" algn="ctr">
            <a:noFill/>
            <a:prstDash val="solid"/>
          </a:ln>
        </p:spPr>
        <p:style>
          <a:lnRef idx="3">
            <a:schemeClr val="lt1"/>
          </a:lnRef>
          <a:fillRef idx="1">
            <a:schemeClr val="accent2"/>
          </a:fillRef>
          <a:effectRef idx="1">
            <a:schemeClr val="accent2"/>
          </a:effectRef>
          <a:fontRef idx="minor">
            <a:schemeClr val="lt1"/>
          </a:fontRef>
        </p:style>
        <p:txBody>
          <a:bodyPr anchor="ctr">
            <a:noAutofit/>
          </a:bodyPr>
          <a:lstStyle>
            <a:lvl1pPr marL="0" indent="0">
              <a:buNone/>
              <a:defRPr sz="2200" b="1"/>
            </a:lvl1pPr>
            <a:lvl2pPr>
              <a:buNone/>
              <a:defRPr sz="2000" b="1"/>
            </a:lvl2pPr>
            <a:lvl3pPr>
              <a:buNone/>
              <a:defRPr sz="1800" b="1"/>
            </a:lvl3pPr>
            <a:lvl4pPr>
              <a:buNone/>
              <a:defRPr sz="1600" b="1"/>
            </a:lvl4pPr>
            <a:lvl5pPr>
              <a:buNone/>
              <a:defRPr sz="1600" b="1"/>
            </a:lvl5pPr>
          </a:lstStyle>
          <a:p>
            <a:pPr lvl="0" eaLnBrk="1" latinLnBrk="0" hangingPunct="1"/>
            <a:r>
              <a:rPr kumimoji="0" lang="en-US" smtClean="0"/>
              <a:t>Click to edit Master text styles</a:t>
            </a:r>
          </a:p>
        </p:txBody>
      </p:sp>
      <p:sp>
        <p:nvSpPr>
          <p:cNvPr id="7" name="Date Placeholder 6"/>
          <p:cNvSpPr>
            <a:spLocks noGrp="1"/>
          </p:cNvSpPr>
          <p:nvPr>
            <p:ph type="dt" sz="half" idx="10"/>
          </p:nvPr>
        </p:nvSpPr>
        <p:spPr/>
        <p:txBody>
          <a:bodyPr/>
          <a:lstStyle/>
          <a:p>
            <a:fld id="{A56CEAA9-D063-47E1-AF22-EF845B89F99B}" type="datetimeFigureOut">
              <a:rPr lang="en-US" smtClean="0"/>
              <a:pPr/>
              <a:t>9/25/2011</a:t>
            </a:fld>
            <a:endParaRPr lang="en-US" dirty="0"/>
          </a:p>
        </p:txBody>
      </p:sp>
      <p:sp>
        <p:nvSpPr>
          <p:cNvPr id="8" name="Footer Placeholder 7"/>
          <p:cNvSpPr>
            <a:spLocks noGrp="1"/>
          </p:cNvSpPr>
          <p:nvPr>
            <p:ph type="ftr" sz="quarter" idx="11"/>
          </p:nvPr>
        </p:nvSpPr>
        <p:spPr>
          <a:xfrm>
            <a:off x="304800" y="6409944"/>
            <a:ext cx="3581400" cy="365760"/>
          </a:xfrm>
        </p:spPr>
        <p:txBody>
          <a:bodyPr/>
          <a:lstStyle/>
          <a:p>
            <a:endParaRPr lang="en-US" dirty="0"/>
          </a:p>
        </p:txBody>
      </p:sp>
      <p:sp>
        <p:nvSpPr>
          <p:cNvPr id="15" name="Straight Connector 14"/>
          <p:cNvSpPr>
            <a:spLocks noChangeShapeType="1"/>
          </p:cNvSpPr>
          <p:nvPr/>
        </p:nvSpPr>
        <p:spPr bwMode="auto">
          <a:xfrm>
            <a:off x="152400" y="128016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4" name="Content Placeholder 23"/>
          <p:cNvSpPr>
            <a:spLocks noGrp="1"/>
          </p:cNvSpPr>
          <p:nvPr>
            <p:ph sz="quarter" idx="2"/>
          </p:nvPr>
        </p:nvSpPr>
        <p:spPr>
          <a:xfrm>
            <a:off x="301752" y="2471383"/>
            <a:ext cx="4041648" cy="3818404"/>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6" name="Content Placeholder 25"/>
          <p:cNvSpPr>
            <a:spLocks noGrp="1"/>
          </p:cNvSpPr>
          <p:nvPr>
            <p:ph sz="quarter" idx="4"/>
          </p:nvPr>
        </p:nvSpPr>
        <p:spPr>
          <a:xfrm>
            <a:off x="4800600" y="2471383"/>
            <a:ext cx="4038600" cy="3822192"/>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25" name="Oval 24"/>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7" name="Oval 26"/>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9" name="Slide Number Placeholder 8"/>
          <p:cNvSpPr>
            <a:spLocks noGrp="1"/>
          </p:cNvSpPr>
          <p:nvPr>
            <p:ph type="sldNum" sz="quarter" idx="12"/>
          </p:nvPr>
        </p:nvSpPr>
        <p:spPr>
          <a:xfrm>
            <a:off x="4343400" y="1042416"/>
            <a:ext cx="457200" cy="441325"/>
          </a:xfrm>
        </p:spPr>
        <p:txBody>
          <a:bodyPr/>
          <a:lstStyle>
            <a:lvl1pPr algn="ctr">
              <a:defRPr/>
            </a:lvl1pPr>
          </a:lstStyle>
          <a:p>
            <a:fld id="{33FCD350-5390-4E32-A3EE-3BE9642CFADB}" type="slidenum">
              <a:rPr lang="en-US" smtClean="0"/>
              <a:pPr/>
              <a:t>‹#›</a:t>
            </a:fld>
            <a:endParaRPr lang="en-US" dirty="0"/>
          </a:p>
        </p:txBody>
      </p:sp>
      <p:sp>
        <p:nvSpPr>
          <p:cNvPr id="23" name="Title 22"/>
          <p:cNvSpPr>
            <a:spLocks noGrp="1"/>
          </p:cNvSpPr>
          <p:nvPr>
            <p:ph type="title"/>
          </p:nvPr>
        </p:nvSpPr>
        <p:spPr/>
        <p:txBody>
          <a:bodyPr rtlCol="0" anchor="b" anchorCtr="0"/>
          <a:lstStyle/>
          <a:p>
            <a:r>
              <a:rPr kumimoji="0" lang="en-US" smtClean="0"/>
              <a:t>Click to edit Master title style</a:t>
            </a:r>
            <a:endParaRPr kumimoji="0" lang="en-US"/>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Date Placeholder 2"/>
          <p:cNvSpPr>
            <a:spLocks noGrp="1"/>
          </p:cNvSpPr>
          <p:nvPr>
            <p:ph type="dt" sz="half" idx="10"/>
          </p:nvPr>
        </p:nvSpPr>
        <p:spPr/>
        <p:txBody>
          <a:bodyPr/>
          <a:lstStyle/>
          <a:p>
            <a:fld id="{A56CEAA9-D063-47E1-AF22-EF845B89F99B}" type="datetimeFigureOut">
              <a:rPr lang="en-US" smtClean="0"/>
              <a:pPr/>
              <a:t>9/25/2011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a:xfrm>
            <a:off x="4343400" y="1036020"/>
            <a:ext cx="457200" cy="441325"/>
          </a:xfrm>
        </p:spPr>
        <p:txBody>
          <a:bodyPr/>
          <a:lstStyle/>
          <a:p>
            <a:fld id="{33FCD350-5390-4E32-A3EE-3BE9642CFADB}"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Blank">
    <p:spTree>
      <p:nvGrpSpPr>
        <p:cNvPr id="1" name=""/>
        <p:cNvGrpSpPr/>
        <p:nvPr/>
      </p:nvGrpSpPr>
      <p:grpSpPr>
        <a:xfrm>
          <a:off x="0" y="0"/>
          <a:ext cx="0" cy="0"/>
          <a:chOff x="0" y="0"/>
          <a:chExt cx="0" cy="0"/>
        </a:xfrm>
      </p:grpSpPr>
      <p:sp>
        <p:nvSpPr>
          <p:cNvPr id="7" name="Rectangle 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a:spLocks noChangeArrowheads="1"/>
          </p:cNvSpPr>
          <p:nvPr/>
        </p:nvSpPr>
        <p:spPr bwMode="white">
          <a:xfrm>
            <a:off x="0" y="0"/>
            <a:ext cx="9144000" cy="155448"/>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Rectangle 9"/>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Rectangle 4"/>
          <p:cNvSpPr>
            <a:spLocks noChangeArrowheads="1"/>
          </p:cNvSpPr>
          <p:nvPr/>
        </p:nvSpPr>
        <p:spPr bwMode="auto">
          <a:xfrm>
            <a:off x="146304" y="6391656"/>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6" name="Rectangle 5"/>
          <p:cNvSpPr>
            <a:spLocks noChangeArrowheads="1"/>
          </p:cNvSpPr>
          <p:nvPr/>
        </p:nvSpPr>
        <p:spPr bwMode="auto">
          <a:xfrm>
            <a:off x="152400" y="158496"/>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 name="Date Placeholder 1"/>
          <p:cNvSpPr>
            <a:spLocks noGrp="1"/>
          </p:cNvSpPr>
          <p:nvPr>
            <p:ph type="dt" sz="half" idx="10"/>
          </p:nvPr>
        </p:nvSpPr>
        <p:spPr/>
        <p:txBody>
          <a:bodyPr/>
          <a:lstStyle/>
          <a:p>
            <a:fld id="{A56CEAA9-D063-47E1-AF22-EF845B89F99B}" type="datetimeFigureOut">
              <a:rPr lang="en-US" smtClean="0"/>
              <a:pPr/>
              <a:t>9/25/2011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a:xfrm>
            <a:off x="4267200" y="6324600"/>
            <a:ext cx="609600" cy="441324"/>
          </a:xfrm>
        </p:spPr>
        <p:txBody>
          <a:bodyPr/>
          <a:lstStyle>
            <a:lvl1pPr>
              <a:defRPr>
                <a:solidFill>
                  <a:srgbClr val="FFFFFF"/>
                </a:solidFill>
              </a:defRPr>
            </a:lvl1pPr>
          </a:lstStyle>
          <a:p>
            <a:fld id="{33FCD350-5390-4E32-A3EE-3BE9642CFADB}"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1">
        <a:schemeClr val="bg1"/>
      </p:bgRef>
    </p:bg>
    <p:spTree>
      <p:nvGrpSpPr>
        <p:cNvPr id="1" name=""/>
        <p:cNvGrpSpPr/>
        <p:nvPr/>
      </p:nvGrpSpPr>
      <p:grpSpPr>
        <a:xfrm>
          <a:off x="0" y="0"/>
          <a:ext cx="0" cy="0"/>
          <a:chOff x="0" y="0"/>
          <a:chExt cx="0" cy="0"/>
        </a:xfrm>
      </p:grpSpPr>
      <p:sp>
        <p:nvSpPr>
          <p:cNvPr id="19" name="Rectangle 18"/>
          <p:cNvSpPr>
            <a:spLocks noChangeArrowheads="1"/>
          </p:cNvSpPr>
          <p:nvPr/>
        </p:nvSpPr>
        <p:spPr bwMode="auto">
          <a:xfrm>
            <a:off x="152400" y="152400"/>
            <a:ext cx="8833104" cy="304800"/>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5" name="Rectangle 14"/>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18872"/>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3" name="Rectangle 12"/>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 name="Title 1"/>
          <p:cNvSpPr>
            <a:spLocks noGrp="1"/>
          </p:cNvSpPr>
          <p:nvPr>
            <p:ph type="title"/>
          </p:nvPr>
        </p:nvSpPr>
        <p:spPr>
          <a:xfrm>
            <a:off x="381000" y="914400"/>
            <a:ext cx="2362200" cy="990600"/>
          </a:xfrm>
        </p:spPr>
        <p:txBody>
          <a:bodyPr anchor="b">
            <a:noAutofit/>
          </a:bodyPr>
          <a:lstStyle>
            <a:lvl1pPr algn="l">
              <a:buNone/>
              <a:defRPr sz="2200" b="1">
                <a:solidFill>
                  <a:srgbClr val="FFFFFF"/>
                </a:solidFill>
              </a:defRPr>
            </a:lvl1pPr>
          </a:lstStyle>
          <a:p>
            <a:r>
              <a:rPr kumimoji="0" lang="en-US" smtClean="0"/>
              <a:t>Click to edit Master title style</a:t>
            </a:r>
            <a:endParaRPr kumimoji="0" lang="en-US"/>
          </a:p>
        </p:txBody>
      </p:sp>
      <p:sp>
        <p:nvSpPr>
          <p:cNvPr id="3" name="Text Placeholder 2"/>
          <p:cNvSpPr>
            <a:spLocks noGrp="1"/>
          </p:cNvSpPr>
          <p:nvPr>
            <p:ph type="body" idx="2"/>
          </p:nvPr>
        </p:nvSpPr>
        <p:spPr>
          <a:xfrm>
            <a:off x="381000" y="1981200"/>
            <a:ext cx="2362200" cy="4144963"/>
          </a:xfrm>
        </p:spPr>
        <p:txBody>
          <a:bodyPr/>
          <a:lstStyle>
            <a:lvl1pPr marL="0" indent="0">
              <a:spcAft>
                <a:spcPts val="1000"/>
              </a:spcAft>
              <a:buNone/>
              <a:defRPr sz="1600">
                <a:solidFill>
                  <a:srgbClr val="FFFFFF"/>
                </a:solidFill>
              </a:defRPr>
            </a:lvl1pPr>
            <a:lvl2pPr>
              <a:buNone/>
              <a:defRPr sz="1200"/>
            </a:lvl2pPr>
            <a:lvl3pPr>
              <a:buNone/>
              <a:defRPr sz="1000"/>
            </a:lvl3pPr>
            <a:lvl4pPr>
              <a:buNone/>
              <a:defRPr sz="900"/>
            </a:lvl4pPr>
            <a:lvl5pPr>
              <a:buNone/>
              <a:defRPr sz="900"/>
            </a:lvl5pPr>
          </a:lstStyle>
          <a:p>
            <a:pPr lvl="0" eaLnBrk="1" latinLnBrk="0" hangingPunct="1"/>
            <a:r>
              <a:rPr kumimoji="0" lang="en-US" smtClean="0"/>
              <a:t>Click to edit Master text styles</a:t>
            </a:r>
          </a:p>
        </p:txBody>
      </p:sp>
      <p:sp>
        <p:nvSpPr>
          <p:cNvPr id="8" name="Rectangle 7"/>
          <p:cNvSpPr>
            <a:spLocks noChangeArrowheads="1"/>
          </p:cNvSpPr>
          <p:nvPr/>
        </p:nvSpPr>
        <p:spPr bwMode="auto">
          <a:xfrm>
            <a:off x="152400" y="152400"/>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Straight Connector 8"/>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20" name="Content Placeholder 19"/>
          <p:cNvSpPr>
            <a:spLocks noGrp="1"/>
          </p:cNvSpPr>
          <p:nvPr>
            <p:ph sz="quarter" idx="1"/>
          </p:nvPr>
        </p:nvSpPr>
        <p:spPr>
          <a:xfrm>
            <a:off x="3124200" y="685800"/>
            <a:ext cx="5638800" cy="5410200"/>
          </a:xfrm>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10" name="Oval 9"/>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1" name="Oval 10"/>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lvl1pPr>
              <a:defRPr>
                <a:solidFill>
                  <a:schemeClr val="accent3">
                    <a:shade val="75000"/>
                  </a:schemeClr>
                </a:solidFill>
              </a:defRPr>
            </a:lvl1pPr>
          </a:lstStyle>
          <a:p>
            <a:fld id="{33FCD350-5390-4E32-A3EE-3BE9642CFADB}" type="slidenum">
              <a:rPr lang="en-US" smtClean="0"/>
              <a:pPr/>
              <a:t>‹#›</a:t>
            </a:fld>
            <a:endParaRPr lang="en-US" dirty="0"/>
          </a:p>
        </p:txBody>
      </p:sp>
      <p:sp>
        <p:nvSpPr>
          <p:cNvPr id="21" name="Rectangle 20"/>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p:txBody>
          <a:bodyPr/>
          <a:lstStyle/>
          <a:p>
            <a:fld id="{A56CEAA9-D063-47E1-AF22-EF845B89F99B}" type="datetimeFigureOut">
              <a:rPr lang="en-US" smtClean="0"/>
              <a:pPr/>
              <a:t>9/25/2011</a:t>
            </a:fld>
            <a:endParaRPr lang="en-US" dirty="0"/>
          </a:p>
        </p:txBody>
      </p:sp>
      <p:sp>
        <p:nvSpPr>
          <p:cNvPr id="6" name="Footer Placeholder 5"/>
          <p:cNvSpPr>
            <a:spLocks noGrp="1"/>
          </p:cNvSpPr>
          <p:nvPr>
            <p:ph type="ftr" sz="quarter" idx="11"/>
          </p:nvPr>
        </p:nvSpPr>
        <p:spPr>
          <a:xfrm>
            <a:off x="301752" y="6410848"/>
            <a:ext cx="3383280" cy="365760"/>
          </a:xfrm>
        </p:spPr>
        <p:txBody>
          <a:bodyPr/>
          <a:lstStyle/>
          <a:p>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21" name="Straight Connector 20"/>
          <p:cNvSpPr>
            <a:spLocks noChangeShapeType="1"/>
          </p:cNvSpPr>
          <p:nvPr/>
        </p:nvSpPr>
        <p:spPr bwMode="auto">
          <a:xfrm>
            <a:off x="152400" y="533400"/>
            <a:ext cx="8833104" cy="0"/>
          </a:xfrm>
          <a:prstGeom prst="line">
            <a:avLst/>
          </a:prstGeom>
          <a:noFill/>
          <a:ln w="11430"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7" name="Rectangle 16"/>
          <p:cNvSpPr>
            <a:spLocks noChangeArrowheads="1"/>
          </p:cNvSpPr>
          <p:nvPr/>
        </p:nvSpPr>
        <p:spPr bwMode="white">
          <a:xfrm>
            <a:off x="0" y="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20" name="Rectangle 19"/>
          <p:cNvSpPr>
            <a:spLocks noChangeArrowheads="1"/>
          </p:cNvSpPr>
          <p:nvPr/>
        </p:nvSpPr>
        <p:spPr bwMode="auto">
          <a:xfrm>
            <a:off x="152400" y="152400"/>
            <a:ext cx="8833104" cy="301752"/>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8" name="Rectangle 7"/>
          <p:cNvSpPr/>
          <p:nvPr/>
        </p:nvSpPr>
        <p:spPr>
          <a:xfrm>
            <a:off x="152400" y="609600"/>
            <a:ext cx="2743200" cy="5867400"/>
          </a:xfrm>
          <a:prstGeom prst="rect">
            <a:avLst/>
          </a:prstGeom>
          <a:solidFill>
            <a:schemeClr val="accent1"/>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Rectangle 14"/>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1295400" y="228600"/>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3" name="Oval 12"/>
          <p:cNvSpPr/>
          <p:nvPr/>
        </p:nvSpPr>
        <p:spPr>
          <a:xfrm>
            <a:off x="1389888" y="323088"/>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7" name="Slide Number Placeholder 6"/>
          <p:cNvSpPr>
            <a:spLocks noGrp="1"/>
          </p:cNvSpPr>
          <p:nvPr>
            <p:ph type="sldNum" sz="quarter" idx="12"/>
          </p:nvPr>
        </p:nvSpPr>
        <p:spPr>
          <a:xfrm>
            <a:off x="1371600" y="312738"/>
            <a:ext cx="457200" cy="441325"/>
          </a:xfrm>
        </p:spPr>
        <p:txBody>
          <a:bodyPr/>
          <a:lstStyle/>
          <a:p>
            <a:fld id="{33FCD350-5390-4E32-A3EE-3BE9642CFADB}" type="slidenum">
              <a:rPr lang="en-US" smtClean="0"/>
              <a:pPr/>
              <a:t>‹#›</a:t>
            </a:fld>
            <a:endParaRPr lang="en-US" dirty="0"/>
          </a:p>
        </p:txBody>
      </p:sp>
      <p:sp>
        <p:nvSpPr>
          <p:cNvPr id="2" name="Title 1"/>
          <p:cNvSpPr>
            <a:spLocks noGrp="1"/>
          </p:cNvSpPr>
          <p:nvPr>
            <p:ph type="title"/>
          </p:nvPr>
        </p:nvSpPr>
        <p:spPr>
          <a:xfrm>
            <a:off x="3000375" y="5029200"/>
            <a:ext cx="5867400" cy="1219200"/>
          </a:xfrm>
        </p:spPr>
        <p:txBody>
          <a:bodyPr anchor="t">
            <a:noAutofit/>
          </a:bodyPr>
          <a:lstStyle>
            <a:lvl1pPr algn="l">
              <a:buNone/>
              <a:defRPr sz="2400" b="1">
                <a:solidFill>
                  <a:schemeClr val="tx2"/>
                </a:solidFill>
              </a:defRPr>
            </a:lvl1pPr>
          </a:lstStyle>
          <a:p>
            <a:r>
              <a:rPr kumimoji="0" lang="en-US" smtClean="0"/>
              <a:t>Click to edit Master title style</a:t>
            </a:r>
            <a:endParaRPr kumimoji="0" lang="en-US"/>
          </a:p>
        </p:txBody>
      </p:sp>
      <p:sp>
        <p:nvSpPr>
          <p:cNvPr id="3" name="Picture Placeholder 2"/>
          <p:cNvSpPr>
            <a:spLocks noGrp="1"/>
          </p:cNvSpPr>
          <p:nvPr>
            <p:ph type="pic" idx="1"/>
          </p:nvPr>
        </p:nvSpPr>
        <p:spPr>
          <a:xfrm>
            <a:off x="3000375" y="609600"/>
            <a:ext cx="5867400" cy="4267200"/>
          </a:xfrm>
        </p:spPr>
        <p:txBody>
          <a:bodyPr/>
          <a:lstStyle>
            <a:lvl1pPr marL="0" indent="0">
              <a:buNone/>
              <a:defRPr sz="3200"/>
            </a:lvl1pPr>
          </a:lstStyle>
          <a:p>
            <a:r>
              <a:rPr kumimoji="0" lang="en-US" dirty="0" smtClean="0"/>
              <a:t>Click icon to add picture</a:t>
            </a:r>
            <a:endParaRPr kumimoji="0" lang="en-US" dirty="0"/>
          </a:p>
        </p:txBody>
      </p:sp>
      <p:sp>
        <p:nvSpPr>
          <p:cNvPr id="4" name="Text Placeholder 3"/>
          <p:cNvSpPr>
            <a:spLocks noGrp="1"/>
          </p:cNvSpPr>
          <p:nvPr>
            <p:ph type="body" sz="half" idx="2"/>
          </p:nvPr>
        </p:nvSpPr>
        <p:spPr>
          <a:xfrm>
            <a:off x="381000" y="990600"/>
            <a:ext cx="2438400" cy="5257800"/>
          </a:xfrm>
        </p:spPr>
        <p:txBody>
          <a:bodyPr/>
          <a:lstStyle>
            <a:lvl1pPr marL="0" indent="0">
              <a:spcAft>
                <a:spcPts val="1000"/>
              </a:spcAft>
              <a:buFontTx/>
              <a:buNone/>
              <a:defRPr sz="1600">
                <a:solidFill>
                  <a:srgbClr val="FFFFFF"/>
                </a:solidFill>
              </a:defRPr>
            </a:lvl1pPr>
            <a:lvl2pPr>
              <a:defRPr sz="1200"/>
            </a:lvl2pPr>
            <a:lvl3pPr>
              <a:defRPr sz="1000"/>
            </a:lvl3pPr>
            <a:lvl4pPr>
              <a:defRPr sz="900"/>
            </a:lvl4pPr>
            <a:lvl5pPr>
              <a:defRPr sz="900"/>
            </a:lvl5pPr>
          </a:lstStyle>
          <a:p>
            <a:pPr lvl="0" eaLnBrk="1" latinLnBrk="0" hangingPunct="1"/>
            <a:r>
              <a:rPr kumimoji="0" lang="en-US" smtClean="0"/>
              <a:t>Click to edit Master text styles</a:t>
            </a:r>
          </a:p>
        </p:txBody>
      </p:sp>
      <p:sp>
        <p:nvSpPr>
          <p:cNvPr id="22" name="Rectangle 21"/>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5" name="Date Placeholder 4"/>
          <p:cNvSpPr>
            <a:spLocks noGrp="1"/>
          </p:cNvSpPr>
          <p:nvPr>
            <p:ph type="dt" sz="half" idx="10"/>
          </p:nvPr>
        </p:nvSpPr>
        <p:spPr>
          <a:xfrm>
            <a:off x="5788152" y="6404984"/>
            <a:ext cx="3044952" cy="365760"/>
          </a:xfrm>
        </p:spPr>
        <p:txBody>
          <a:bodyPr/>
          <a:lstStyle/>
          <a:p>
            <a:fld id="{A56CEAA9-D063-47E1-AF22-EF845B89F99B}" type="datetimeFigureOut">
              <a:rPr lang="en-US" smtClean="0"/>
              <a:pPr/>
              <a:t>9/25/2011</a:t>
            </a:fld>
            <a:endParaRPr lang="en-US" dirty="0"/>
          </a:p>
        </p:txBody>
      </p:sp>
      <p:sp>
        <p:nvSpPr>
          <p:cNvPr id="6" name="Footer Placeholder 5"/>
          <p:cNvSpPr>
            <a:spLocks noGrp="1"/>
          </p:cNvSpPr>
          <p:nvPr>
            <p:ph type="ftr" sz="quarter" idx="11"/>
          </p:nvPr>
        </p:nvSpPr>
        <p:spPr>
          <a:xfrm>
            <a:off x="301752" y="6410848"/>
            <a:ext cx="3584448" cy="365760"/>
          </a:xfrm>
        </p:spPr>
        <p:txBody>
          <a:bodyPr/>
          <a:lstStyle/>
          <a:p>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7" name="Rectangle 16"/>
          <p:cNvSpPr>
            <a:spLocks noChangeArrowheads="1"/>
          </p:cNvSpPr>
          <p:nvPr/>
        </p:nvSpPr>
        <p:spPr bwMode="white">
          <a:xfrm>
            <a:off x="0" y="6705600"/>
            <a:ext cx="9144000" cy="1524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6" name="Rectangle 15"/>
          <p:cNvSpPr>
            <a:spLocks noChangeArrowheads="1"/>
          </p:cNvSpPr>
          <p:nvPr/>
        </p:nvSpPr>
        <p:spPr bwMode="white">
          <a:xfrm>
            <a:off x="0" y="0"/>
            <a:ext cx="9144000" cy="1393371"/>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8" name="Rectangle 17"/>
          <p:cNvSpPr>
            <a:spLocks noChangeArrowheads="1"/>
          </p:cNvSpPr>
          <p:nvPr/>
        </p:nvSpPr>
        <p:spPr bwMode="white">
          <a:xfrm>
            <a:off x="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9" name="Rectangle 18"/>
          <p:cNvSpPr>
            <a:spLocks noChangeArrowheads="1"/>
          </p:cNvSpPr>
          <p:nvPr/>
        </p:nvSpPr>
        <p:spPr bwMode="white">
          <a:xfrm>
            <a:off x="8991600" y="0"/>
            <a:ext cx="152400" cy="6858000"/>
          </a:xfrm>
          <a:prstGeom prst="rect">
            <a:avLst/>
          </a:prstGeom>
          <a:solidFill>
            <a:srgbClr val="FFFFFF"/>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9" name="Rectangle 8"/>
          <p:cNvSpPr>
            <a:spLocks noChangeArrowheads="1"/>
          </p:cNvSpPr>
          <p:nvPr/>
        </p:nvSpPr>
        <p:spPr bwMode="auto">
          <a:xfrm>
            <a:off x="149352" y="6388385"/>
            <a:ext cx="8833104" cy="309563"/>
          </a:xfrm>
          <a:prstGeom prst="rect">
            <a:avLst/>
          </a:prstGeom>
          <a:solidFill>
            <a:schemeClr val="accent3"/>
          </a:solidFill>
          <a:ln w="9525" cap="flat" cmpd="sng" algn="ctr">
            <a:no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4" name="Date Placeholder 13"/>
          <p:cNvSpPr>
            <a:spLocks noGrp="1"/>
          </p:cNvSpPr>
          <p:nvPr>
            <p:ph type="dt" sz="half" idx="2"/>
          </p:nvPr>
        </p:nvSpPr>
        <p:spPr>
          <a:xfrm>
            <a:off x="5791200" y="6404984"/>
            <a:ext cx="3044952" cy="365760"/>
          </a:xfrm>
          <a:prstGeom prst="rect">
            <a:avLst/>
          </a:prstGeom>
        </p:spPr>
        <p:txBody>
          <a:bodyPr vert="horz"/>
          <a:lstStyle>
            <a:lvl1pPr algn="r" eaLnBrk="1" latinLnBrk="0" hangingPunct="1">
              <a:defRPr kumimoji="0" sz="1400">
                <a:solidFill>
                  <a:srgbClr val="FFFFFF"/>
                </a:solidFill>
              </a:defRPr>
            </a:lvl1pPr>
          </a:lstStyle>
          <a:p>
            <a:fld id="{A56CEAA9-D063-47E1-AF22-EF845B89F99B}" type="datetimeFigureOut">
              <a:rPr lang="en-US" smtClean="0"/>
              <a:pPr/>
              <a:t>9/25/2011</a:t>
            </a:fld>
            <a:endParaRPr lang="en-US" dirty="0"/>
          </a:p>
        </p:txBody>
      </p:sp>
      <p:sp>
        <p:nvSpPr>
          <p:cNvPr id="3" name="Footer Placeholder 2"/>
          <p:cNvSpPr>
            <a:spLocks noGrp="1"/>
          </p:cNvSpPr>
          <p:nvPr>
            <p:ph type="ftr" sz="quarter" idx="3"/>
          </p:nvPr>
        </p:nvSpPr>
        <p:spPr>
          <a:xfrm>
            <a:off x="304800" y="6410848"/>
            <a:ext cx="3581400" cy="365760"/>
          </a:xfrm>
          <a:prstGeom prst="rect">
            <a:avLst/>
          </a:prstGeom>
        </p:spPr>
        <p:txBody>
          <a:bodyPr vert="horz"/>
          <a:lstStyle>
            <a:lvl1pPr algn="l" eaLnBrk="1" latinLnBrk="0" hangingPunct="1">
              <a:defRPr kumimoji="0" sz="1200">
                <a:solidFill>
                  <a:srgbClr val="FFFFFF"/>
                </a:solidFill>
              </a:defRPr>
            </a:lvl1pPr>
          </a:lstStyle>
          <a:p>
            <a:endParaRPr lang="en-US" dirty="0"/>
          </a:p>
        </p:txBody>
      </p:sp>
      <p:sp>
        <p:nvSpPr>
          <p:cNvPr id="8" name="Rectangle 7"/>
          <p:cNvSpPr>
            <a:spLocks noChangeArrowheads="1"/>
          </p:cNvSpPr>
          <p:nvPr/>
        </p:nvSpPr>
        <p:spPr bwMode="auto">
          <a:xfrm>
            <a:off x="152400" y="155448"/>
            <a:ext cx="8833104" cy="6547104"/>
          </a:xfrm>
          <a:prstGeom prst="rect">
            <a:avLst/>
          </a:prstGeom>
          <a:noFill/>
          <a:ln w="9525" cap="flat" cmpd="sng" algn="ctr">
            <a:solidFill>
              <a:schemeClr val="accent3">
                <a:shade val="75000"/>
              </a:schemeClr>
            </a:solidFill>
            <a:prstDash val="solid"/>
            <a:miter lim="800000"/>
            <a:headEnd type="none" w="med" len="med"/>
            <a:tailEnd type="none" w="med" len="med"/>
          </a:ln>
          <a:effectLst/>
        </p:spPr>
        <p:txBody>
          <a:bodyPr vert="horz" wrap="none" lIns="91440" tIns="45720" rIns="91440" bIns="45720" anchor="ctr" compatLnSpc="1"/>
          <a:lstStyle/>
          <a:p>
            <a:endParaRPr kumimoji="0" lang="en-US" dirty="0"/>
          </a:p>
        </p:txBody>
      </p:sp>
      <p:sp>
        <p:nvSpPr>
          <p:cNvPr id="10" name="Straight Connector 9"/>
          <p:cNvSpPr>
            <a:spLocks noChangeShapeType="1"/>
          </p:cNvSpPr>
          <p:nvPr/>
        </p:nvSpPr>
        <p:spPr bwMode="auto">
          <a:xfrm>
            <a:off x="152400" y="1276743"/>
            <a:ext cx="8833104" cy="0"/>
          </a:xfrm>
          <a:prstGeom prst="line">
            <a:avLst/>
          </a:prstGeom>
          <a:noFill/>
          <a:ln w="9525" cap="flat" cmpd="sng" algn="ctr">
            <a:solidFill>
              <a:schemeClr val="accent3">
                <a:shade val="75000"/>
              </a:schemeClr>
            </a:solidFill>
            <a:prstDash val="sysDash"/>
            <a:round/>
            <a:headEnd type="none" w="med" len="med"/>
            <a:tailEnd type="none" w="med" len="med"/>
          </a:ln>
          <a:effectLst/>
        </p:spPr>
        <p:txBody>
          <a:bodyPr vert="horz" wrap="none" lIns="91440" tIns="45720" rIns="91440" bIns="45720" anchor="ctr" compatLnSpc="1"/>
          <a:lstStyle/>
          <a:p>
            <a:endParaRPr kumimoji="0" lang="en-US" dirty="0"/>
          </a:p>
        </p:txBody>
      </p:sp>
      <p:sp>
        <p:nvSpPr>
          <p:cNvPr id="12" name="Oval 11"/>
          <p:cNvSpPr/>
          <p:nvPr/>
        </p:nvSpPr>
        <p:spPr>
          <a:xfrm>
            <a:off x="4267200" y="956036"/>
            <a:ext cx="609600" cy="609600"/>
          </a:xfrm>
          <a:prstGeom prst="ellipse">
            <a:avLst/>
          </a:prstGeom>
          <a:solidFill>
            <a:srgbClr val="FFFFFF"/>
          </a:solidFill>
          <a:ln w="15875" cap="rnd" cmpd="sng"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15" name="Oval 14"/>
          <p:cNvSpPr/>
          <p:nvPr/>
        </p:nvSpPr>
        <p:spPr>
          <a:xfrm>
            <a:off x="4361688" y="1050524"/>
            <a:ext cx="420624" cy="420624"/>
          </a:xfrm>
          <a:prstGeom prst="ellipse">
            <a:avLst/>
          </a:prstGeom>
          <a:solidFill>
            <a:srgbClr val="FFFFFF"/>
          </a:solidFill>
          <a:ln w="50800" cap="rnd" cmpd="dbl" algn="ctr">
            <a:solidFill>
              <a:schemeClr val="accent3">
                <a:shade val="75000"/>
              </a:schemeClr>
            </a:solid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dirty="0"/>
          </a:p>
        </p:txBody>
      </p:sp>
      <p:sp>
        <p:nvSpPr>
          <p:cNvPr id="23" name="Slide Number Placeholder 22"/>
          <p:cNvSpPr>
            <a:spLocks noGrp="1"/>
          </p:cNvSpPr>
          <p:nvPr>
            <p:ph type="sldNum" sz="quarter" idx="4"/>
          </p:nvPr>
        </p:nvSpPr>
        <p:spPr>
          <a:xfrm>
            <a:off x="4343400" y="1040174"/>
            <a:ext cx="457200" cy="441325"/>
          </a:xfrm>
          <a:prstGeom prst="rect">
            <a:avLst/>
          </a:prstGeom>
        </p:spPr>
        <p:txBody>
          <a:bodyPr vert="horz" lIns="45720" rIns="45720" anchor="ctr">
            <a:normAutofit/>
          </a:bodyPr>
          <a:lstStyle>
            <a:lvl1pPr algn="ctr" eaLnBrk="1" latinLnBrk="0" hangingPunct="1">
              <a:defRPr kumimoji="0" sz="1600">
                <a:solidFill>
                  <a:schemeClr val="accent3">
                    <a:shade val="75000"/>
                  </a:schemeClr>
                </a:solidFill>
              </a:defRPr>
            </a:lvl1pPr>
          </a:lstStyle>
          <a:p>
            <a:fld id="{33FCD350-5390-4E32-A3EE-3BE9642CFADB}" type="slidenum">
              <a:rPr lang="en-US" smtClean="0"/>
              <a:pPr/>
              <a:t>‹#›</a:t>
            </a:fld>
            <a:endParaRPr lang="en-US" dirty="0"/>
          </a:p>
        </p:txBody>
      </p:sp>
      <p:sp>
        <p:nvSpPr>
          <p:cNvPr id="22" name="Title Placeholder 21"/>
          <p:cNvSpPr>
            <a:spLocks noGrp="1"/>
          </p:cNvSpPr>
          <p:nvPr>
            <p:ph type="title"/>
          </p:nvPr>
        </p:nvSpPr>
        <p:spPr>
          <a:xfrm>
            <a:off x="301752" y="228600"/>
            <a:ext cx="8534400" cy="758952"/>
          </a:xfrm>
          <a:prstGeom prst="rect">
            <a:avLst/>
          </a:prstGeom>
        </p:spPr>
        <p:txBody>
          <a:bodyPr vert="horz" anchor="b">
            <a:normAutofit/>
          </a:bodyPr>
          <a:lstStyle/>
          <a:p>
            <a:r>
              <a:rPr kumimoji="0" lang="en-US" smtClean="0"/>
              <a:t>Click to edit Master title style</a:t>
            </a:r>
            <a:endParaRPr kumimoji="0" lang="en-US"/>
          </a:p>
        </p:txBody>
      </p:sp>
      <p:sp>
        <p:nvSpPr>
          <p:cNvPr id="13" name="Text Placeholder 12"/>
          <p:cNvSpPr>
            <a:spLocks noGrp="1"/>
          </p:cNvSpPr>
          <p:nvPr>
            <p:ph type="body" idx="1"/>
          </p:nvPr>
        </p:nvSpPr>
        <p:spPr>
          <a:xfrm>
            <a:off x="301752" y="1524000"/>
            <a:ext cx="8534400" cy="4599432"/>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Lst>
  <p:txStyles>
    <p:titleStyle>
      <a:lvl1pPr algn="ctr" rtl="0" eaLnBrk="1" latinLnBrk="0" hangingPunct="1">
        <a:spcBef>
          <a:spcPct val="0"/>
        </a:spcBef>
        <a:buNone/>
        <a:defRPr kumimoji="0" sz="3300" kern="1200">
          <a:solidFill>
            <a:schemeClr val="accent3">
              <a:shade val="75000"/>
            </a:schemeClr>
          </a:solidFill>
          <a:latin typeface="+mj-lt"/>
          <a:ea typeface="+mj-ea"/>
          <a:cs typeface="+mj-cs"/>
        </a:defRPr>
      </a:lvl1pPr>
    </p:titleStyle>
    <p:bodyStyle>
      <a:lvl1pPr marL="274320" indent="-274320" algn="l" rtl="0" eaLnBrk="1" latinLnBrk="0" hangingPunct="1">
        <a:spcBef>
          <a:spcPct val="20000"/>
        </a:spcBef>
        <a:buClr>
          <a:schemeClr val="accent1"/>
        </a:buClr>
        <a:buSzPct val="85000"/>
        <a:buFont typeface="Wingdings 2"/>
        <a:buChar char=""/>
        <a:defRPr kumimoji="0" sz="2700" kern="1200">
          <a:solidFill>
            <a:schemeClr val="tx1"/>
          </a:solidFill>
          <a:latin typeface="+mn-lt"/>
          <a:ea typeface="+mn-ea"/>
          <a:cs typeface="+mn-cs"/>
        </a:defRPr>
      </a:lvl1pPr>
      <a:lvl2pPr marL="548640" indent="-274320" algn="l" rtl="0" eaLnBrk="1" latinLnBrk="0" hangingPunct="1">
        <a:spcBef>
          <a:spcPct val="20000"/>
        </a:spcBef>
        <a:buClr>
          <a:schemeClr val="accent2"/>
        </a:buClr>
        <a:buSzPct val="70000"/>
        <a:buFont typeface="Wingdings"/>
        <a:buChar char=""/>
        <a:defRPr kumimoji="0" sz="2200" kern="1200">
          <a:solidFill>
            <a:schemeClr val="tx2"/>
          </a:solidFill>
          <a:latin typeface="+mn-lt"/>
          <a:ea typeface="+mn-ea"/>
          <a:cs typeface="+mn-cs"/>
        </a:defRPr>
      </a:lvl2pPr>
      <a:lvl3pPr marL="822960" indent="-228600" algn="l" rtl="0" eaLnBrk="1" latinLnBrk="0" hangingPunct="1">
        <a:spcBef>
          <a:spcPct val="20000"/>
        </a:spcBef>
        <a:buClr>
          <a:schemeClr val="accent3"/>
        </a:buClr>
        <a:buSzPct val="75000"/>
        <a:buFont typeface="Wingdings 2"/>
        <a:buChar char=""/>
        <a:defRPr kumimoji="0" sz="2000" kern="1200">
          <a:solidFill>
            <a:schemeClr val="tx1"/>
          </a:solidFill>
          <a:latin typeface="+mn-lt"/>
          <a:ea typeface="+mn-ea"/>
          <a:cs typeface="+mn-cs"/>
        </a:defRPr>
      </a:lvl3pPr>
      <a:lvl4pPr marL="1097280" indent="-228600" algn="l" rtl="0" eaLnBrk="1" latinLnBrk="0" hangingPunct="1">
        <a:spcBef>
          <a:spcPct val="20000"/>
        </a:spcBef>
        <a:buClr>
          <a:schemeClr val="accent4"/>
        </a:buClr>
        <a:buSzPct val="70000"/>
        <a:buFont typeface="Wingdings"/>
        <a:buChar char=""/>
        <a:defRPr kumimoji="0" sz="2000" kern="1200">
          <a:solidFill>
            <a:schemeClr val="tx2"/>
          </a:solidFill>
          <a:latin typeface="+mn-lt"/>
          <a:ea typeface="+mn-ea"/>
          <a:cs typeface="+mn-cs"/>
        </a:defRPr>
      </a:lvl4pPr>
      <a:lvl5pPr marL="1371600" indent="-228600" algn="l" rtl="0" eaLnBrk="1" latinLnBrk="0" hangingPunct="1">
        <a:spcBef>
          <a:spcPct val="20000"/>
        </a:spcBef>
        <a:buClr>
          <a:schemeClr val="accent5"/>
        </a:buClr>
        <a:buFontTx/>
        <a:buChar char="•"/>
        <a:defRPr kumimoji="0" sz="1800" kern="1200">
          <a:solidFill>
            <a:schemeClr val="tx1"/>
          </a:solidFill>
          <a:latin typeface="+mn-lt"/>
          <a:ea typeface="+mn-ea"/>
          <a:cs typeface="+mn-cs"/>
        </a:defRPr>
      </a:lvl5pPr>
      <a:lvl6pPr marL="1645920" indent="-182880" algn="l" rtl="0" eaLnBrk="1" latinLnBrk="0" hangingPunct="1">
        <a:spcBef>
          <a:spcPct val="20000"/>
        </a:spcBef>
        <a:buClr>
          <a:schemeClr val="accent6"/>
        </a:buClr>
        <a:buSzPct val="80000"/>
        <a:buFont typeface="Wingdings 2"/>
        <a:buChar char=""/>
        <a:defRPr kumimoji="0" sz="1800" kern="1200">
          <a:solidFill>
            <a:schemeClr val="tx1"/>
          </a:solidFill>
          <a:latin typeface="+mn-lt"/>
          <a:ea typeface="+mn-ea"/>
          <a:cs typeface="+mn-cs"/>
        </a:defRPr>
      </a:lvl6pPr>
      <a:lvl7pPr marL="1920240" indent="-182880" algn="l" rtl="0" eaLnBrk="1" latinLnBrk="0" hangingPunct="1">
        <a:spcBef>
          <a:spcPct val="20000"/>
        </a:spcBef>
        <a:buClr>
          <a:schemeClr val="accent1">
            <a:shade val="75000"/>
          </a:schemeClr>
        </a:buClr>
        <a:buSzPct val="90000"/>
        <a:buChar char="•"/>
        <a:defRPr kumimoji="0" sz="1600" kern="1200" baseline="0">
          <a:solidFill>
            <a:schemeClr val="tx1"/>
          </a:solidFill>
          <a:latin typeface="+mn-lt"/>
          <a:ea typeface="+mn-ea"/>
          <a:cs typeface="+mn-cs"/>
        </a:defRPr>
      </a:lvl7pPr>
      <a:lvl8pPr marL="2103120" indent="-182880" algn="l" rtl="0" eaLnBrk="1" latinLnBrk="0" hangingPunct="1">
        <a:spcBef>
          <a:spcPct val="20000"/>
        </a:spcBef>
        <a:buClr>
          <a:schemeClr val="accent4">
            <a:shade val="75000"/>
          </a:schemeClr>
        </a:buClr>
        <a:buChar char="•"/>
        <a:defRPr kumimoji="0" sz="1600" kern="1200">
          <a:solidFill>
            <a:schemeClr val="tx1"/>
          </a:solidFill>
          <a:latin typeface="+mn-lt"/>
          <a:ea typeface="+mn-ea"/>
          <a:cs typeface="+mn-cs"/>
        </a:defRPr>
      </a:lvl8pPr>
      <a:lvl9pPr marL="2377440" indent="-182880" algn="l" rtl="0" eaLnBrk="1" latinLnBrk="0" hangingPunct="1">
        <a:spcBef>
          <a:spcPct val="20000"/>
        </a:spcBef>
        <a:buClr>
          <a:schemeClr val="accent2">
            <a:shade val="75000"/>
          </a:schemeClr>
        </a:buClr>
        <a:buSzPct val="90000"/>
        <a:buChar char="•"/>
        <a:defRPr kumimoji="0" sz="1400" kern="1200" cap="all" baseline="0">
          <a:solidFill>
            <a:schemeClr val="tx1"/>
          </a:solidFill>
          <a:latin typeface="+mn-lt"/>
          <a:ea typeface="+mn-ea"/>
          <a:cs typeface="+mn-cs"/>
        </a:defRPr>
      </a:lvl9pPr>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5.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9.xml"/><Relationship Id="rId1" Type="http://schemas.openxmlformats.org/officeDocument/2006/relationships/slideLayout" Target="../slideLayouts/slideLayout8.xml"/></Relationships>
</file>

<file path=ppt/slides/_rels/slide24.xml.rels><?xml version="1.0" encoding="UTF-8" standalone="yes"?>
<Relationships xmlns="http://schemas.openxmlformats.org/package/2006/relationships"><Relationship Id="rId2" Type="http://schemas.openxmlformats.org/officeDocument/2006/relationships/notesSlide" Target="../notesSlides/notesSlide20.xml"/><Relationship Id="rId1" Type="http://schemas.openxmlformats.org/officeDocument/2006/relationships/slideLayout" Target="../slideLayouts/slideLayout5.xml"/></Relationships>
</file>

<file path=ppt/slides/_rels/slide25.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3.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5.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p:cNvSpPr>
            <a:spLocks noGrp="1"/>
          </p:cNvSpPr>
          <p:nvPr>
            <p:ph type="subTitle" idx="1"/>
          </p:nvPr>
        </p:nvSpPr>
        <p:spPr>
          <a:xfrm>
            <a:off x="152400" y="2971800"/>
            <a:ext cx="8839200" cy="3429000"/>
          </a:xfrm>
        </p:spPr>
        <p:txBody>
          <a:bodyPr>
            <a:normAutofit/>
          </a:bodyPr>
          <a:lstStyle/>
          <a:p>
            <a:pPr algn="ctr">
              <a:lnSpc>
                <a:spcPct val="80000"/>
              </a:lnSpc>
            </a:pPr>
            <a:r>
              <a:rPr lang="en-US" sz="1900" dirty="0" smtClean="0"/>
              <a:t>Rachel Davis,</a:t>
            </a:r>
          </a:p>
          <a:p>
            <a:pPr algn="ctr">
              <a:lnSpc>
                <a:spcPct val="80000"/>
              </a:lnSpc>
            </a:pPr>
            <a:r>
              <a:rPr lang="en-US" sz="1900" dirty="0" smtClean="0"/>
              <a:t>Lakeisha Dean,</a:t>
            </a:r>
          </a:p>
          <a:p>
            <a:pPr algn="ctr">
              <a:lnSpc>
                <a:spcPct val="80000"/>
              </a:lnSpc>
            </a:pPr>
            <a:r>
              <a:rPr lang="en-US" sz="1900" dirty="0" smtClean="0"/>
              <a:t> Jessica DeJaynes,</a:t>
            </a:r>
          </a:p>
          <a:p>
            <a:pPr algn="ctr">
              <a:lnSpc>
                <a:spcPct val="80000"/>
              </a:lnSpc>
            </a:pPr>
            <a:r>
              <a:rPr lang="en-US" sz="1900" dirty="0" smtClean="0"/>
              <a:t> Kelly Friel,</a:t>
            </a:r>
          </a:p>
          <a:p>
            <a:pPr algn="ctr">
              <a:lnSpc>
                <a:spcPct val="80000"/>
              </a:lnSpc>
            </a:pPr>
            <a:r>
              <a:rPr lang="en-US" sz="1900" dirty="0" smtClean="0"/>
              <a:t> &amp; Kristin Fuesting</a:t>
            </a:r>
          </a:p>
          <a:p>
            <a:pPr algn="ctr">
              <a:lnSpc>
                <a:spcPct val="80000"/>
              </a:lnSpc>
            </a:pPr>
            <a:endParaRPr lang="en-US" sz="1800" dirty="0" smtClean="0"/>
          </a:p>
          <a:p>
            <a:pPr algn="ctr">
              <a:lnSpc>
                <a:spcPct val="80000"/>
              </a:lnSpc>
            </a:pPr>
            <a:r>
              <a:rPr lang="en-US" sz="1800" dirty="0" smtClean="0"/>
              <a:t>Lakeview College of Nursing</a:t>
            </a:r>
          </a:p>
          <a:p>
            <a:pPr algn="ctr">
              <a:lnSpc>
                <a:spcPct val="80000"/>
              </a:lnSpc>
            </a:pPr>
            <a:endParaRPr lang="en-US" sz="1800" dirty="0" smtClean="0"/>
          </a:p>
          <a:p>
            <a:pPr algn="ctr">
              <a:lnSpc>
                <a:spcPct val="80000"/>
              </a:lnSpc>
            </a:pPr>
            <a:r>
              <a:rPr lang="en-US" sz="1800" dirty="0" smtClean="0"/>
              <a:t>N 302 – Nursing Research</a:t>
            </a:r>
          </a:p>
          <a:p>
            <a:pPr algn="ctr">
              <a:lnSpc>
                <a:spcPct val="80000"/>
              </a:lnSpc>
            </a:pPr>
            <a:r>
              <a:rPr lang="en-US" sz="1800" dirty="0" smtClean="0"/>
              <a:t> </a:t>
            </a:r>
          </a:p>
          <a:p>
            <a:pPr algn="ctr">
              <a:lnSpc>
                <a:spcPct val="80000"/>
              </a:lnSpc>
            </a:pPr>
            <a:r>
              <a:rPr lang="en-US" sz="1800" dirty="0" smtClean="0"/>
              <a:t>September 25, 2011</a:t>
            </a:r>
          </a:p>
          <a:p>
            <a:endParaRPr lang="en-US" dirty="0"/>
          </a:p>
        </p:txBody>
      </p:sp>
      <p:sp>
        <p:nvSpPr>
          <p:cNvPr id="2" name="Title 1"/>
          <p:cNvSpPr>
            <a:spLocks noGrp="1"/>
          </p:cNvSpPr>
          <p:nvPr>
            <p:ph type="ctrTitle"/>
          </p:nvPr>
        </p:nvSpPr>
        <p:spPr>
          <a:xfrm>
            <a:off x="457200" y="228600"/>
            <a:ext cx="8229600" cy="1600200"/>
          </a:xfrm>
        </p:spPr>
        <p:txBody>
          <a:bodyPr>
            <a:normAutofit/>
          </a:bodyPr>
          <a:lstStyle/>
          <a:p>
            <a:pPr algn="ctr"/>
            <a:r>
              <a:rPr lang="en-US" dirty="0" smtClean="0">
                <a:effectLst>
                  <a:outerShdw blurRad="38100" dist="38100" dir="2700000" algn="tl">
                    <a:srgbClr val="000000">
                      <a:alpha val="43137"/>
                    </a:srgbClr>
                  </a:outerShdw>
                </a:effectLst>
              </a:rPr>
              <a:t>Group Project:</a:t>
            </a:r>
            <a:br>
              <a:rPr lang="en-US" dirty="0" smtClean="0">
                <a:effectLst>
                  <a:outerShdw blurRad="38100" dist="38100" dir="2700000" algn="tl">
                    <a:srgbClr val="000000">
                      <a:alpha val="43137"/>
                    </a:srgbClr>
                  </a:outerShdw>
                </a:effectLst>
              </a:rPr>
            </a:br>
            <a:r>
              <a:rPr lang="en-US" sz="3200" dirty="0" smtClean="0">
                <a:effectLst>
                  <a:outerShdw blurRad="38100" dist="38100" dir="2700000" algn="tl">
                    <a:srgbClr val="000000">
                      <a:alpha val="43137"/>
                    </a:srgbClr>
                  </a:outerShdw>
                </a:effectLst>
              </a:rPr>
              <a:t>Analyzing &amp; Critiquing Research Articles</a:t>
            </a:r>
            <a:endParaRPr lang="en-US" sz="3200" dirty="0">
              <a:effectLst>
                <a:outerShdw blurRad="38100" dist="38100" dir="2700000" algn="tl">
                  <a:srgbClr val="000000">
                    <a:alpha val="43137"/>
                  </a:srgbClr>
                </a:outerShdw>
              </a:effectLst>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Analysis: Data Collection</a:t>
            </a:r>
            <a:endParaRPr lang="en-US" sz="4000"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301752" y="2057400"/>
            <a:ext cx="8503920" cy="4041648"/>
          </a:xfrm>
        </p:spPr>
        <p:txBody>
          <a:bodyPr>
            <a:normAutofit/>
          </a:bodyPr>
          <a:lstStyle/>
          <a:p>
            <a:pPr marL="0" indent="0">
              <a:buNone/>
            </a:pPr>
            <a:r>
              <a:rPr lang="en-US" sz="3600" b="0" dirty="0" smtClean="0">
                <a:effectLst>
                  <a:outerShdw blurRad="38100" dist="38100" dir="2700000" algn="tl">
                    <a:srgbClr val="000000">
                      <a:alpha val="43137"/>
                    </a:srgbClr>
                  </a:outerShdw>
                </a:effectLst>
              </a:rPr>
              <a:t>Article 1:</a:t>
            </a:r>
          </a:p>
          <a:p>
            <a:pPr marL="0" indent="0">
              <a:buNone/>
            </a:pPr>
            <a:r>
              <a:rPr lang="en-US" sz="2400" dirty="0" smtClean="0"/>
              <a:t>	</a:t>
            </a:r>
            <a:endParaRPr lang="en-US" sz="1800" dirty="0"/>
          </a:p>
          <a:p>
            <a:pPr marL="0" indent="0">
              <a:buNone/>
            </a:pPr>
            <a:endParaRPr lang="en-US" sz="1800" dirty="0"/>
          </a:p>
        </p:txBody>
      </p:sp>
      <p:sp>
        <p:nvSpPr>
          <p:cNvPr id="5" name="TextBox 4"/>
          <p:cNvSpPr txBox="1"/>
          <p:nvPr/>
        </p:nvSpPr>
        <p:spPr>
          <a:xfrm>
            <a:off x="1447800" y="2667000"/>
            <a:ext cx="7391400" cy="2923877"/>
          </a:xfrm>
          <a:prstGeom prst="rect">
            <a:avLst/>
          </a:prstGeom>
          <a:noFill/>
        </p:spPr>
        <p:txBody>
          <a:bodyPr wrap="square" rtlCol="0">
            <a:spAutoFit/>
          </a:bodyPr>
          <a:lstStyle/>
          <a:p>
            <a:pPr>
              <a:buFont typeface="Wingdings" pitchFamily="2" charset="2"/>
              <a:buChar char="§"/>
            </a:pPr>
            <a:r>
              <a:rPr lang="en-US" sz="2800" b="0" dirty="0" smtClean="0"/>
              <a:t>Participant group</a:t>
            </a:r>
          </a:p>
          <a:p>
            <a:pPr>
              <a:buFont typeface="Wingdings" pitchFamily="2" charset="2"/>
              <a:buChar char="§"/>
            </a:pPr>
            <a:r>
              <a:rPr lang="en-US" sz="2800" b="0" dirty="0" smtClean="0"/>
              <a:t>Informed consent</a:t>
            </a:r>
          </a:p>
          <a:p>
            <a:pPr>
              <a:buFont typeface="Wingdings" pitchFamily="2" charset="2"/>
              <a:buChar char="§"/>
            </a:pPr>
            <a:r>
              <a:rPr lang="en-US" sz="2800" b="0" dirty="0" smtClean="0"/>
              <a:t>The scenario</a:t>
            </a:r>
          </a:p>
          <a:p>
            <a:pPr>
              <a:buFont typeface="Wingdings" pitchFamily="2" charset="2"/>
              <a:buChar char="§"/>
            </a:pPr>
            <a:r>
              <a:rPr lang="en-US" sz="2800" b="0" dirty="0" smtClean="0"/>
              <a:t>Three processes for simulation </a:t>
            </a:r>
            <a:r>
              <a:rPr lang="en-US" sz="2800" dirty="0"/>
              <a:t>e</a:t>
            </a:r>
            <a:r>
              <a:rPr lang="en-US" sz="2800" b="0" dirty="0" smtClean="0"/>
              <a:t>xperience</a:t>
            </a:r>
          </a:p>
          <a:p>
            <a:pPr marL="274320" lvl="1" indent="0">
              <a:buFont typeface="Wingdings" pitchFamily="2" charset="2"/>
              <a:buChar char="§"/>
            </a:pPr>
            <a:r>
              <a:rPr lang="en-US" sz="2400" dirty="0" smtClean="0"/>
              <a:t>Briefing</a:t>
            </a:r>
          </a:p>
          <a:p>
            <a:pPr marL="274320" lvl="1" indent="0">
              <a:buFont typeface="Wingdings" pitchFamily="2" charset="2"/>
              <a:buChar char="§"/>
            </a:pPr>
            <a:r>
              <a:rPr lang="en-US" sz="2400" dirty="0" smtClean="0"/>
              <a:t>Encountering</a:t>
            </a:r>
          </a:p>
          <a:p>
            <a:pPr marL="274320" lvl="1" indent="0">
              <a:buFont typeface="Wingdings" pitchFamily="2" charset="2"/>
              <a:buChar char="§"/>
            </a:pPr>
            <a:r>
              <a:rPr lang="en-US" sz="2400" dirty="0" smtClean="0"/>
              <a:t>Debriefing</a:t>
            </a:r>
          </a:p>
        </p:txBody>
      </p:sp>
    </p:spTree>
    <p:extLst>
      <p:ext uri="{BB962C8B-B14F-4D97-AF65-F5344CB8AC3E}">
        <p14:creationId xmlns="" xmlns:p14="http://schemas.microsoft.com/office/powerpoint/2010/main" val="257597746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Analysis: Data Collection</a:t>
            </a:r>
            <a:endParaRPr lang="en-US" sz="4000" dirty="0"/>
          </a:p>
        </p:txBody>
      </p:sp>
      <p:sp>
        <p:nvSpPr>
          <p:cNvPr id="3" name="Content Placeholder 2"/>
          <p:cNvSpPr>
            <a:spLocks noGrp="1"/>
          </p:cNvSpPr>
          <p:nvPr>
            <p:ph idx="1"/>
          </p:nvPr>
        </p:nvSpPr>
        <p:spPr>
          <a:xfrm>
            <a:off x="304800" y="2133600"/>
            <a:ext cx="8500872" cy="3965448"/>
          </a:xfrm>
        </p:spPr>
        <p:txBody>
          <a:bodyPr>
            <a:normAutofit/>
          </a:bodyPr>
          <a:lstStyle/>
          <a:p>
            <a:pPr marL="0" indent="0">
              <a:buNone/>
            </a:pPr>
            <a:r>
              <a:rPr lang="en-US" sz="3600" dirty="0" smtClean="0">
                <a:effectLst>
                  <a:outerShdw blurRad="38100" dist="38100" dir="2700000" algn="tl">
                    <a:srgbClr val="000000">
                      <a:alpha val="43137"/>
                    </a:srgbClr>
                  </a:outerShdw>
                </a:effectLst>
              </a:rPr>
              <a:t>Article 2: </a:t>
            </a:r>
          </a:p>
          <a:p>
            <a:pPr marL="0" indent="0">
              <a:buNone/>
            </a:pPr>
            <a:r>
              <a:rPr lang="en-US" sz="1800" dirty="0" smtClean="0"/>
              <a:t>   </a:t>
            </a:r>
            <a:endParaRPr lang="en-US" sz="1800" dirty="0"/>
          </a:p>
        </p:txBody>
      </p:sp>
      <p:sp>
        <p:nvSpPr>
          <p:cNvPr id="4" name="TextBox 3"/>
          <p:cNvSpPr txBox="1"/>
          <p:nvPr/>
        </p:nvSpPr>
        <p:spPr>
          <a:xfrm>
            <a:off x="1219200" y="2743200"/>
            <a:ext cx="6400800" cy="2677656"/>
          </a:xfrm>
          <a:prstGeom prst="rect">
            <a:avLst/>
          </a:prstGeom>
          <a:noFill/>
        </p:spPr>
        <p:txBody>
          <a:bodyPr wrap="square" rtlCol="0">
            <a:spAutoFit/>
          </a:bodyPr>
          <a:lstStyle/>
          <a:p>
            <a:pPr>
              <a:buClr>
                <a:schemeClr val="tx1"/>
              </a:buClr>
              <a:buFont typeface="Wingdings" pitchFamily="2" charset="2"/>
              <a:buChar char="§"/>
            </a:pPr>
            <a:r>
              <a:rPr lang="en-US" sz="2800" dirty="0"/>
              <a:t>Radom </a:t>
            </a:r>
            <a:r>
              <a:rPr lang="en-US" sz="2800" dirty="0" smtClean="0"/>
              <a:t>sampling </a:t>
            </a:r>
            <a:r>
              <a:rPr lang="en-US" sz="2800" dirty="0"/>
              <a:t>by l</a:t>
            </a:r>
            <a:r>
              <a:rPr lang="en-US" sz="2800" dirty="0" smtClean="0"/>
              <a:t>ottery</a:t>
            </a:r>
            <a:endParaRPr lang="en-US" sz="2800" dirty="0"/>
          </a:p>
          <a:p>
            <a:pPr>
              <a:buClr>
                <a:schemeClr val="tx1"/>
              </a:buClr>
              <a:buFont typeface="Wingdings" pitchFamily="2" charset="2"/>
              <a:buChar char="§"/>
            </a:pPr>
            <a:r>
              <a:rPr lang="en-US" sz="2800" dirty="0"/>
              <a:t>Qualifications for p</a:t>
            </a:r>
            <a:r>
              <a:rPr lang="en-US" sz="2800" dirty="0" smtClean="0"/>
              <a:t>articipation</a:t>
            </a:r>
            <a:endParaRPr lang="en-US" sz="2800" dirty="0"/>
          </a:p>
          <a:p>
            <a:pPr>
              <a:buClr>
                <a:schemeClr val="tx1"/>
              </a:buClr>
              <a:buFont typeface="Wingdings" pitchFamily="2" charset="2"/>
              <a:buChar char="§"/>
            </a:pPr>
            <a:r>
              <a:rPr lang="en-US" sz="2800" dirty="0"/>
              <a:t>Radom </a:t>
            </a:r>
            <a:r>
              <a:rPr lang="en-US" sz="2800" dirty="0" smtClean="0"/>
              <a:t>assignment  </a:t>
            </a:r>
            <a:r>
              <a:rPr lang="en-US" sz="2800" dirty="0"/>
              <a:t>to </a:t>
            </a:r>
            <a:r>
              <a:rPr lang="en-US" sz="2800" dirty="0" smtClean="0"/>
              <a:t>groups </a:t>
            </a:r>
            <a:endParaRPr lang="en-US" sz="2800" dirty="0"/>
          </a:p>
          <a:p>
            <a:pPr>
              <a:buClr>
                <a:schemeClr val="tx1"/>
              </a:buClr>
              <a:buFont typeface="Wingdings" pitchFamily="2" charset="2"/>
              <a:buChar char="§"/>
            </a:pPr>
            <a:r>
              <a:rPr lang="en-US" sz="2800" dirty="0"/>
              <a:t>Informed </a:t>
            </a:r>
            <a:r>
              <a:rPr lang="en-US" sz="2800" dirty="0" smtClean="0"/>
              <a:t>consent </a:t>
            </a:r>
            <a:endParaRPr lang="en-US" sz="2800" dirty="0"/>
          </a:p>
          <a:p>
            <a:pPr>
              <a:buClr>
                <a:schemeClr val="tx1"/>
              </a:buClr>
              <a:buFont typeface="Wingdings" pitchFamily="2" charset="2"/>
              <a:buChar char="§"/>
            </a:pPr>
            <a:r>
              <a:rPr lang="en-US" sz="2800" dirty="0"/>
              <a:t>Injection m</a:t>
            </a:r>
            <a:r>
              <a:rPr lang="en-US" sz="2800" dirty="0" smtClean="0"/>
              <a:t>ethods</a:t>
            </a:r>
            <a:endParaRPr lang="en-US" sz="2800" dirty="0"/>
          </a:p>
          <a:p>
            <a:pPr>
              <a:buClr>
                <a:schemeClr val="tx1"/>
              </a:buClr>
              <a:buFont typeface="Wingdings" pitchFamily="2" charset="2"/>
              <a:buChar char="§"/>
            </a:pPr>
            <a:r>
              <a:rPr lang="en-US" sz="2800" dirty="0"/>
              <a:t>Pain </a:t>
            </a:r>
            <a:r>
              <a:rPr lang="en-US" sz="2800" dirty="0" smtClean="0"/>
              <a:t>scoring</a:t>
            </a:r>
            <a:endParaRPr lang="en-US" sz="2800" dirty="0"/>
          </a:p>
        </p:txBody>
      </p:sp>
    </p:spTree>
    <p:extLst>
      <p:ext uri="{BB962C8B-B14F-4D97-AF65-F5344CB8AC3E}">
        <p14:creationId xmlns="" xmlns:p14="http://schemas.microsoft.com/office/powerpoint/2010/main" val="520250267"/>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301752" y="228600"/>
            <a:ext cx="8534400" cy="1219200"/>
          </a:xfrm>
        </p:spPr>
        <p:txBody>
          <a:bodyPr>
            <a:normAutofit fontScale="90000"/>
          </a:bodyPr>
          <a:lstStyle/>
          <a:p>
            <a:r>
              <a:rPr lang="en-US" dirty="0"/>
              <a:t/>
            </a:r>
            <a:br>
              <a:rPr lang="en-US" dirty="0"/>
            </a:br>
            <a:r>
              <a:rPr lang="en-US" sz="4400" dirty="0" smtClean="0">
                <a:effectLst>
                  <a:outerShdw blurRad="38100" dist="38100" dir="2700000" algn="tl">
                    <a:srgbClr val="000000">
                      <a:alpha val="43137"/>
                    </a:srgbClr>
                  </a:outerShdw>
                </a:effectLst>
                <a:cs typeface="Times New Roman"/>
              </a:rPr>
              <a:t>Analysis: Findings</a:t>
            </a:r>
            <a:r>
              <a:rPr lang="en-US" dirty="0">
                <a:latin typeface="Times New Roman"/>
                <a:cs typeface="Times New Roman"/>
              </a:rPr>
              <a:t/>
            </a:r>
            <a:br>
              <a:rPr lang="en-US" dirty="0">
                <a:latin typeface="Times New Roman"/>
                <a:cs typeface="Times New Roman"/>
              </a:rPr>
            </a:br>
            <a:endParaRPr lang="en-US" dirty="0">
              <a:latin typeface="Times New Roman"/>
              <a:cs typeface="Times New Roman"/>
            </a:endParaRPr>
          </a:p>
        </p:txBody>
      </p:sp>
      <p:sp>
        <p:nvSpPr>
          <p:cNvPr id="8" name="Rectangle 7"/>
          <p:cNvSpPr/>
          <p:nvPr/>
        </p:nvSpPr>
        <p:spPr>
          <a:xfrm>
            <a:off x="522146" y="1676400"/>
            <a:ext cx="8164654" cy="3908762"/>
          </a:xfrm>
          <a:prstGeom prst="rect">
            <a:avLst/>
          </a:prstGeom>
        </p:spPr>
        <p:txBody>
          <a:bodyPr wrap="square">
            <a:spAutoFit/>
          </a:bodyPr>
          <a:lstStyle/>
          <a:p>
            <a:pPr marL="285750" lvl="0" indent="-285750"/>
            <a:r>
              <a:rPr lang="en-US" sz="3600" dirty="0" smtClean="0">
                <a:effectLst>
                  <a:outerShdw blurRad="38100" dist="38100" dir="2700000" algn="tl">
                    <a:srgbClr val="000000">
                      <a:alpha val="43137"/>
                    </a:srgbClr>
                  </a:outerShdw>
                </a:effectLst>
                <a:cs typeface="Times New Roman"/>
              </a:rPr>
              <a:t>Article 1:</a:t>
            </a:r>
          </a:p>
          <a:p>
            <a:pPr marL="742950" lvl="1" indent="-285750">
              <a:buFont typeface="Wingdings" pitchFamily="2" charset="2"/>
              <a:buChar char="§"/>
            </a:pPr>
            <a:r>
              <a:rPr lang="en-US" sz="2800" dirty="0" smtClean="0">
                <a:effectLst>
                  <a:outerShdw blurRad="38100" dist="38100" dir="2700000" algn="tl">
                    <a:srgbClr val="000000">
                      <a:alpha val="43137"/>
                    </a:srgbClr>
                  </a:outerShdw>
                </a:effectLst>
                <a:cs typeface="Times New Roman"/>
              </a:rPr>
              <a:t>Purpose: </a:t>
            </a:r>
          </a:p>
          <a:p>
            <a:pPr marL="1200150" lvl="2" indent="-285750">
              <a:buFont typeface="Wingdings" pitchFamily="2" charset="2"/>
              <a:buChar char="§"/>
            </a:pPr>
            <a:r>
              <a:rPr lang="en-US" sz="2000" dirty="0" smtClean="0">
                <a:cs typeface="Times New Roman"/>
              </a:rPr>
              <a:t>To </a:t>
            </a:r>
            <a:r>
              <a:rPr lang="en-US" sz="2000" dirty="0">
                <a:cs typeface="Times New Roman"/>
              </a:rPr>
              <a:t>explore how nursing students learn to care for patients </a:t>
            </a:r>
          </a:p>
          <a:p>
            <a:pPr marL="1200150" lvl="2" indent="-285750"/>
            <a:r>
              <a:rPr lang="en-US" sz="2000" dirty="0" smtClean="0">
                <a:cs typeface="Times New Roman"/>
              </a:rPr>
              <a:t>     and how </a:t>
            </a:r>
            <a:r>
              <a:rPr lang="en-US" sz="2000" dirty="0">
                <a:cs typeface="Times New Roman"/>
              </a:rPr>
              <a:t>caring </a:t>
            </a:r>
            <a:r>
              <a:rPr lang="en-US" sz="2000" dirty="0" smtClean="0">
                <a:cs typeface="Times New Roman"/>
              </a:rPr>
              <a:t>is expressed </a:t>
            </a:r>
            <a:r>
              <a:rPr lang="en-US" sz="2000" dirty="0">
                <a:cs typeface="Times New Roman"/>
              </a:rPr>
              <a:t>in emergent situations while using a human </a:t>
            </a:r>
            <a:r>
              <a:rPr lang="en-US" sz="2000" dirty="0" smtClean="0">
                <a:cs typeface="Times New Roman"/>
              </a:rPr>
              <a:t>simulator</a:t>
            </a:r>
          </a:p>
          <a:p>
            <a:pPr marL="742950" lvl="1" indent="-285750"/>
            <a:r>
              <a:rPr lang="en-US" dirty="0" smtClean="0">
                <a:cs typeface="Times New Roman"/>
              </a:rPr>
              <a:t>  </a:t>
            </a:r>
            <a:endParaRPr lang="en-US" dirty="0">
              <a:cs typeface="Times New Roman"/>
            </a:endParaRPr>
          </a:p>
          <a:p>
            <a:pPr marL="742950" lvl="1" indent="-285750">
              <a:buFont typeface="Wingdings" pitchFamily="2" charset="2"/>
              <a:buChar char="§"/>
            </a:pPr>
            <a:r>
              <a:rPr lang="en-US" sz="2800" dirty="0" smtClean="0">
                <a:effectLst>
                  <a:outerShdw blurRad="38100" dist="38100" dir="2700000" algn="tl">
                    <a:srgbClr val="000000">
                      <a:alpha val="43137"/>
                    </a:srgbClr>
                  </a:outerShdw>
                </a:effectLst>
                <a:cs typeface="Times New Roman"/>
              </a:rPr>
              <a:t>Findings:</a:t>
            </a:r>
          </a:p>
          <a:p>
            <a:pPr marL="1200150" lvl="2" indent="-285750">
              <a:buFont typeface="Wingdings" pitchFamily="2" charset="2"/>
              <a:buChar char="§"/>
            </a:pPr>
            <a:r>
              <a:rPr lang="en-US" sz="2000" dirty="0" smtClean="0">
                <a:cs typeface="Times New Roman"/>
              </a:rPr>
              <a:t>Students came to know </a:t>
            </a:r>
            <a:r>
              <a:rPr lang="en-US" sz="2000" dirty="0">
                <a:cs typeface="Times New Roman"/>
              </a:rPr>
              <a:t>and care for “Mr. Silver” through his significant other, Casper’s way of knowing, and through nursing calls and </a:t>
            </a:r>
            <a:r>
              <a:rPr lang="en-US" sz="2000" dirty="0" smtClean="0">
                <a:cs typeface="Times New Roman"/>
              </a:rPr>
              <a:t>responses</a:t>
            </a:r>
          </a:p>
          <a:p>
            <a:pPr marL="742950" lvl="1" indent="-285750"/>
            <a:endParaRPr lang="en-US" dirty="0">
              <a:latin typeface="Times New Roman"/>
              <a:cs typeface="Times New Roman"/>
            </a:endParaRPr>
          </a:p>
        </p:txBody>
      </p:sp>
    </p:spTree>
    <p:extLst>
      <p:ext uri="{BB962C8B-B14F-4D97-AF65-F5344CB8AC3E}">
        <p14:creationId xmlns="" xmlns:p14="http://schemas.microsoft.com/office/powerpoint/2010/main" val="392016368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sz="4400" dirty="0" smtClean="0">
                <a:effectLst>
                  <a:outerShdw blurRad="38100" dist="38100" dir="2700000" algn="tl">
                    <a:srgbClr val="000000">
                      <a:alpha val="43137"/>
                    </a:srgbClr>
                  </a:outerShdw>
                </a:effectLst>
                <a:cs typeface="Times New Roman"/>
              </a:rPr>
              <a:t>Analysis: Findings</a:t>
            </a:r>
            <a:endParaRPr lang="en-US" sz="4400" dirty="0">
              <a:effectLst>
                <a:outerShdw blurRad="38100" dist="38100" dir="2700000" algn="tl">
                  <a:srgbClr val="000000">
                    <a:alpha val="43137"/>
                  </a:srgbClr>
                </a:outerShdw>
              </a:effectLst>
              <a:cs typeface="Times New Roman"/>
            </a:endParaRPr>
          </a:p>
        </p:txBody>
      </p:sp>
      <p:sp>
        <p:nvSpPr>
          <p:cNvPr id="4" name="Rectangle 3"/>
          <p:cNvSpPr/>
          <p:nvPr/>
        </p:nvSpPr>
        <p:spPr>
          <a:xfrm>
            <a:off x="457201" y="1905000"/>
            <a:ext cx="8153400" cy="4493538"/>
          </a:xfrm>
          <a:prstGeom prst="rect">
            <a:avLst/>
          </a:prstGeom>
        </p:spPr>
        <p:txBody>
          <a:bodyPr wrap="square">
            <a:spAutoFit/>
          </a:bodyPr>
          <a:lstStyle/>
          <a:p>
            <a:pPr marL="285750" lvl="0" indent="-285750"/>
            <a:r>
              <a:rPr lang="en-US" sz="3600" dirty="0" smtClean="0">
                <a:effectLst>
                  <a:outerShdw blurRad="38100" dist="38100" dir="2700000" algn="tl">
                    <a:srgbClr val="000000">
                      <a:alpha val="43137"/>
                    </a:srgbClr>
                  </a:outerShdw>
                </a:effectLst>
                <a:cs typeface="Times New Roman"/>
              </a:rPr>
              <a:t>Article 2:</a:t>
            </a:r>
          </a:p>
          <a:p>
            <a:pPr marL="285750" lvl="0" indent="-285750"/>
            <a:endParaRPr lang="en-US" dirty="0">
              <a:cs typeface="Times New Roman"/>
            </a:endParaRPr>
          </a:p>
          <a:p>
            <a:pPr marL="742950" lvl="1" indent="-285750">
              <a:buFont typeface="Wingdings" pitchFamily="2" charset="2"/>
              <a:buChar char="§"/>
            </a:pPr>
            <a:r>
              <a:rPr lang="en-US" sz="2800" dirty="0" smtClean="0">
                <a:effectLst>
                  <a:outerShdw blurRad="38100" dist="38100" dir="2700000" algn="tl">
                    <a:srgbClr val="000000">
                      <a:alpha val="43137"/>
                    </a:srgbClr>
                  </a:outerShdw>
                </a:effectLst>
                <a:cs typeface="Times New Roman"/>
              </a:rPr>
              <a:t>Purpose: </a:t>
            </a:r>
          </a:p>
          <a:p>
            <a:pPr marL="1200150" lvl="2" indent="-285750">
              <a:buFont typeface="Wingdings" pitchFamily="2" charset="2"/>
              <a:buChar char="§"/>
            </a:pPr>
            <a:r>
              <a:rPr lang="en-US" sz="2000" dirty="0" smtClean="0">
                <a:cs typeface="Times New Roman"/>
              </a:rPr>
              <a:t>To determine </a:t>
            </a:r>
            <a:r>
              <a:rPr lang="en-US" sz="2000" dirty="0">
                <a:cs typeface="Times New Roman"/>
              </a:rPr>
              <a:t>if there </a:t>
            </a:r>
            <a:r>
              <a:rPr lang="en-US" sz="2000" dirty="0" smtClean="0">
                <a:cs typeface="Times New Roman"/>
              </a:rPr>
              <a:t>is </a:t>
            </a:r>
            <a:r>
              <a:rPr lang="en-US" sz="2000" dirty="0">
                <a:cs typeface="Times New Roman"/>
              </a:rPr>
              <a:t>a difference in pain during IV insertion </a:t>
            </a:r>
            <a:r>
              <a:rPr lang="en-US" sz="2000" dirty="0" smtClean="0">
                <a:cs typeface="Times New Roman"/>
              </a:rPr>
              <a:t>using </a:t>
            </a:r>
            <a:r>
              <a:rPr lang="en-US" sz="2000" dirty="0">
                <a:cs typeface="Times New Roman"/>
              </a:rPr>
              <a:t>three different IV insertion </a:t>
            </a:r>
            <a:r>
              <a:rPr lang="en-US" sz="2000" dirty="0" smtClean="0">
                <a:cs typeface="Times New Roman"/>
              </a:rPr>
              <a:t>techniques</a:t>
            </a:r>
          </a:p>
          <a:p>
            <a:pPr marL="742950" lvl="1" indent="-285750"/>
            <a:endParaRPr lang="en-US" dirty="0">
              <a:cs typeface="Times New Roman"/>
            </a:endParaRPr>
          </a:p>
          <a:p>
            <a:pPr marL="742950" lvl="1" indent="-285750">
              <a:buFont typeface="Wingdings" pitchFamily="2" charset="2"/>
              <a:buChar char="§"/>
            </a:pPr>
            <a:r>
              <a:rPr lang="en-US" sz="2800" dirty="0" smtClean="0">
                <a:effectLst>
                  <a:outerShdw blurRad="38100" dist="38100" dir="2700000" algn="tl">
                    <a:srgbClr val="000000">
                      <a:alpha val="43137"/>
                    </a:srgbClr>
                  </a:outerShdw>
                </a:effectLst>
                <a:cs typeface="Times New Roman"/>
              </a:rPr>
              <a:t>Findings: </a:t>
            </a:r>
          </a:p>
          <a:p>
            <a:pPr marL="1200150" lvl="2" indent="-285750">
              <a:buFont typeface="Wingdings" pitchFamily="2" charset="2"/>
              <a:buChar char="§"/>
            </a:pPr>
            <a:r>
              <a:rPr lang="en-US" sz="2000" dirty="0" smtClean="0">
                <a:cs typeface="Times New Roman"/>
              </a:rPr>
              <a:t>Lidocaine and BNS prior to IV insertion = less pain </a:t>
            </a:r>
            <a:r>
              <a:rPr lang="en-US" sz="2000" dirty="0">
                <a:cs typeface="Times New Roman"/>
              </a:rPr>
              <a:t>than </a:t>
            </a:r>
            <a:r>
              <a:rPr lang="en-US" sz="2000" dirty="0" smtClean="0">
                <a:cs typeface="Times New Roman"/>
              </a:rPr>
              <a:t>no anesthesia</a:t>
            </a:r>
          </a:p>
          <a:p>
            <a:pPr marL="1200150" lvl="2" indent="-285750">
              <a:buFont typeface="Wingdings" pitchFamily="2" charset="2"/>
              <a:buChar char="§"/>
            </a:pPr>
            <a:r>
              <a:rPr lang="en-US" sz="2000" dirty="0" smtClean="0">
                <a:cs typeface="Times New Roman"/>
              </a:rPr>
              <a:t>BNS was more effective than lidocaine</a:t>
            </a:r>
          </a:p>
          <a:p>
            <a:pPr marL="742950" lvl="1" indent="-285750"/>
            <a:endParaRPr lang="en-US" dirty="0" smtClean="0">
              <a:latin typeface="Times New Roman"/>
              <a:cs typeface="Times New Roman"/>
            </a:endParaRPr>
          </a:p>
          <a:p>
            <a:pPr lvl="0"/>
            <a:endParaRPr lang="en-US" dirty="0" smtClean="0">
              <a:latin typeface="Times New Roman"/>
              <a:cs typeface="Times New Roman"/>
            </a:endParaRPr>
          </a:p>
          <a:p>
            <a:pPr marL="285750" lvl="0" indent="-285750">
              <a:buFont typeface="Arial"/>
              <a:buChar char="•"/>
            </a:pPr>
            <a:endParaRPr lang="en-US" dirty="0">
              <a:latin typeface="Times New Roman"/>
              <a:cs typeface="Times New Roman"/>
            </a:endParaRPr>
          </a:p>
        </p:txBody>
      </p:sp>
    </p:spTree>
    <p:extLst>
      <p:ext uri="{BB962C8B-B14F-4D97-AF65-F5344CB8AC3E}">
        <p14:creationId xmlns="" xmlns:p14="http://schemas.microsoft.com/office/powerpoint/2010/main" val="1902643993"/>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685800" y="381000"/>
            <a:ext cx="7772400" cy="1295400"/>
          </a:xfrm>
        </p:spPr>
        <p:txBody>
          <a:bodyPr>
            <a:noAutofit/>
          </a:bodyPr>
          <a:lstStyle/>
          <a:p>
            <a:r>
              <a:rPr lang="en-US" sz="5400" dirty="0" smtClean="0">
                <a:effectLst>
                  <a:outerShdw blurRad="38100" dist="38100" dir="2700000" algn="tl">
                    <a:srgbClr val="000000">
                      <a:alpha val="43137"/>
                    </a:srgbClr>
                  </a:outerShdw>
                </a:effectLst>
                <a:cs typeface="Times New Roman"/>
              </a:rPr>
              <a:t>Analysis: Conclusions</a:t>
            </a:r>
            <a:endParaRPr lang="en-US" sz="5400" dirty="0">
              <a:effectLst>
                <a:outerShdw blurRad="38100" dist="38100" dir="2700000" algn="tl">
                  <a:srgbClr val="000000">
                    <a:alpha val="43137"/>
                  </a:srgbClr>
                </a:outerShdw>
              </a:effectLst>
              <a:cs typeface="Times New Roman"/>
            </a:endParaRPr>
          </a:p>
        </p:txBody>
      </p:sp>
      <p:sp>
        <p:nvSpPr>
          <p:cNvPr id="4" name="Rectangle 3"/>
          <p:cNvSpPr/>
          <p:nvPr/>
        </p:nvSpPr>
        <p:spPr>
          <a:xfrm>
            <a:off x="643277" y="2895600"/>
            <a:ext cx="7719308" cy="2985433"/>
          </a:xfrm>
          <a:prstGeom prst="rect">
            <a:avLst/>
          </a:prstGeom>
        </p:spPr>
        <p:txBody>
          <a:bodyPr wrap="square">
            <a:spAutoFit/>
          </a:bodyPr>
          <a:lstStyle/>
          <a:p>
            <a:pPr marL="342900" lvl="0" indent="-342900"/>
            <a:r>
              <a:rPr lang="en-US" sz="4000" dirty="0" smtClean="0">
                <a:effectLst>
                  <a:outerShdw blurRad="38100" dist="38100" dir="2700000" algn="tl">
                    <a:srgbClr val="000000">
                      <a:alpha val="43137"/>
                    </a:srgbClr>
                  </a:outerShdw>
                </a:effectLst>
                <a:cs typeface="Times New Roman"/>
              </a:rPr>
              <a:t>Article 1</a:t>
            </a:r>
          </a:p>
          <a:p>
            <a:pPr marL="800100" lvl="1" indent="-342900">
              <a:buFont typeface="Wingdings" pitchFamily="2" charset="2"/>
              <a:buChar char="§"/>
            </a:pPr>
            <a:r>
              <a:rPr lang="en-US" sz="2800" dirty="0" smtClean="0">
                <a:effectLst>
                  <a:outerShdw blurRad="38100" dist="38100" dir="2700000" algn="tl">
                    <a:srgbClr val="000000">
                      <a:alpha val="43137"/>
                    </a:srgbClr>
                  </a:outerShdw>
                </a:effectLst>
                <a:cs typeface="Times New Roman"/>
              </a:rPr>
              <a:t>Conclusions:</a:t>
            </a:r>
          </a:p>
          <a:p>
            <a:pPr marL="1257300" lvl="2" indent="-342900">
              <a:buFont typeface="Wingdings" pitchFamily="2" charset="2"/>
              <a:buChar char="§"/>
            </a:pPr>
            <a:r>
              <a:rPr lang="en-US" sz="2400" dirty="0">
                <a:cs typeface="Times New Roman"/>
              </a:rPr>
              <a:t>S</a:t>
            </a:r>
            <a:r>
              <a:rPr lang="en-US" sz="2400" dirty="0" smtClean="0">
                <a:cs typeface="Times New Roman"/>
              </a:rPr>
              <a:t>imulation </a:t>
            </a:r>
            <a:r>
              <a:rPr lang="en-US" sz="2400" dirty="0">
                <a:cs typeface="Times New Roman"/>
              </a:rPr>
              <a:t>is a potential method for nurses to study and learn caring in the nursing </a:t>
            </a:r>
            <a:r>
              <a:rPr lang="en-US" sz="2400" dirty="0" smtClean="0">
                <a:cs typeface="Times New Roman"/>
              </a:rPr>
              <a:t>field </a:t>
            </a:r>
          </a:p>
          <a:p>
            <a:pPr marL="1257300" lvl="2" indent="-342900">
              <a:buFont typeface="Wingdings" pitchFamily="2" charset="2"/>
              <a:buChar char="§"/>
            </a:pPr>
            <a:r>
              <a:rPr lang="en-US" sz="2400" dirty="0">
                <a:cs typeface="Times New Roman"/>
              </a:rPr>
              <a:t>E</a:t>
            </a:r>
            <a:r>
              <a:rPr lang="en-US" sz="2400" dirty="0" smtClean="0">
                <a:cs typeface="Times New Roman"/>
              </a:rPr>
              <a:t>ngaging </a:t>
            </a:r>
            <a:r>
              <a:rPr lang="en-US" sz="2400" dirty="0">
                <a:cs typeface="Times New Roman"/>
              </a:rPr>
              <a:t>in a relationship with the patient’s significant other is a crucial part in nursing </a:t>
            </a:r>
            <a:r>
              <a:rPr lang="en-US" sz="2400" dirty="0" smtClean="0">
                <a:cs typeface="Times New Roman"/>
              </a:rPr>
              <a:t>care</a:t>
            </a:r>
          </a:p>
        </p:txBody>
      </p:sp>
    </p:spTree>
    <p:extLst>
      <p:ext uri="{BB962C8B-B14F-4D97-AF65-F5344CB8AC3E}">
        <p14:creationId xmlns="" xmlns:p14="http://schemas.microsoft.com/office/powerpoint/2010/main" val="185728147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ctrTitle"/>
          </p:nvPr>
        </p:nvSpPr>
        <p:spPr>
          <a:xfrm>
            <a:off x="685800" y="381000"/>
            <a:ext cx="7772400" cy="1219200"/>
          </a:xfrm>
        </p:spPr>
        <p:txBody>
          <a:bodyPr>
            <a:normAutofit/>
          </a:bodyPr>
          <a:lstStyle/>
          <a:p>
            <a:r>
              <a:rPr lang="en-US" sz="5400" dirty="0" smtClean="0">
                <a:effectLst>
                  <a:outerShdw blurRad="38100" dist="38100" dir="2700000" algn="tl">
                    <a:srgbClr val="000000">
                      <a:alpha val="43137"/>
                    </a:srgbClr>
                  </a:outerShdw>
                </a:effectLst>
              </a:rPr>
              <a:t>Analysis: Conclusions</a:t>
            </a:r>
            <a:endParaRPr lang="en-US" sz="5400" dirty="0">
              <a:effectLst>
                <a:outerShdw blurRad="38100" dist="38100" dir="2700000" algn="tl">
                  <a:srgbClr val="000000">
                    <a:alpha val="43137"/>
                  </a:srgbClr>
                </a:outerShdw>
              </a:effectLst>
            </a:endParaRPr>
          </a:p>
        </p:txBody>
      </p:sp>
      <p:sp>
        <p:nvSpPr>
          <p:cNvPr id="4" name="Rectangle 3"/>
          <p:cNvSpPr/>
          <p:nvPr/>
        </p:nvSpPr>
        <p:spPr>
          <a:xfrm>
            <a:off x="685800" y="2514600"/>
            <a:ext cx="7759256" cy="3908762"/>
          </a:xfrm>
          <a:prstGeom prst="rect">
            <a:avLst/>
          </a:prstGeom>
        </p:spPr>
        <p:txBody>
          <a:bodyPr wrap="square">
            <a:spAutoFit/>
          </a:bodyPr>
          <a:lstStyle/>
          <a:p>
            <a:pPr marL="342900" lvl="0" indent="-342900"/>
            <a:r>
              <a:rPr lang="en-US" sz="4000" dirty="0" smtClean="0">
                <a:effectLst>
                  <a:outerShdw blurRad="38100" dist="38100" dir="2700000" algn="tl">
                    <a:srgbClr val="000000">
                      <a:alpha val="43137"/>
                    </a:srgbClr>
                  </a:outerShdw>
                </a:effectLst>
                <a:cs typeface="Times New Roman"/>
              </a:rPr>
              <a:t>Article 2</a:t>
            </a:r>
          </a:p>
          <a:p>
            <a:pPr marL="800100" lvl="1" indent="-342900">
              <a:buFont typeface="Wingdings" pitchFamily="2" charset="2"/>
              <a:buChar char="§"/>
            </a:pPr>
            <a:r>
              <a:rPr lang="en-US" sz="2800" dirty="0" smtClean="0">
                <a:effectLst>
                  <a:outerShdw blurRad="38100" dist="38100" dir="2700000" algn="tl">
                    <a:srgbClr val="000000">
                      <a:alpha val="43137"/>
                    </a:srgbClr>
                  </a:outerShdw>
                </a:effectLst>
                <a:cs typeface="Times New Roman"/>
              </a:rPr>
              <a:t>Conclusions:</a:t>
            </a:r>
          </a:p>
          <a:p>
            <a:pPr marL="1257300" lvl="2" indent="-342900">
              <a:buFont typeface="Wingdings" pitchFamily="2" charset="2"/>
              <a:buChar char="§"/>
            </a:pPr>
            <a:r>
              <a:rPr lang="en-US" sz="2000" dirty="0" smtClean="0">
                <a:cs typeface="Times New Roman"/>
              </a:rPr>
              <a:t>BNS and lidocaine are effective anesthetic agents for IV insertion</a:t>
            </a:r>
          </a:p>
          <a:p>
            <a:pPr marL="1257300" lvl="2" indent="-342900">
              <a:buFont typeface="Wingdings" pitchFamily="2" charset="2"/>
              <a:buChar char="§"/>
            </a:pPr>
            <a:r>
              <a:rPr lang="en-US" sz="2000" dirty="0" smtClean="0">
                <a:cs typeface="Times New Roman"/>
              </a:rPr>
              <a:t>BNS is more cost efficient with less risks and side effects than lidocaine</a:t>
            </a:r>
          </a:p>
          <a:p>
            <a:pPr marL="1257300" lvl="2" indent="-342900">
              <a:buFont typeface="Wingdings" pitchFamily="2" charset="2"/>
              <a:buChar char="§"/>
            </a:pPr>
            <a:r>
              <a:rPr lang="en-US" sz="2000" dirty="0" smtClean="0">
                <a:cs typeface="Times New Roman"/>
              </a:rPr>
              <a:t>Lidocaine is more painful upon insertion and is more expensive than BNS</a:t>
            </a:r>
          </a:p>
          <a:p>
            <a:pPr marL="1257300" lvl="2" indent="-342900">
              <a:buFont typeface="Wingdings" pitchFamily="2" charset="2"/>
              <a:buChar char="§"/>
            </a:pPr>
            <a:r>
              <a:rPr lang="en-US" sz="2000" dirty="0" smtClean="0">
                <a:cs typeface="Times New Roman"/>
              </a:rPr>
              <a:t>BNS </a:t>
            </a:r>
            <a:r>
              <a:rPr lang="en-US" sz="2000" dirty="0">
                <a:cs typeface="Times New Roman"/>
              </a:rPr>
              <a:t>has low risks and few side effects, which </a:t>
            </a:r>
            <a:r>
              <a:rPr lang="en-US" sz="2000" dirty="0" smtClean="0">
                <a:cs typeface="Times New Roman"/>
              </a:rPr>
              <a:t>makes it </a:t>
            </a:r>
            <a:r>
              <a:rPr lang="en-US" sz="2000" dirty="0">
                <a:cs typeface="Times New Roman"/>
              </a:rPr>
              <a:t>a safe and effective intradermal medication used to decrease IV insertion </a:t>
            </a:r>
            <a:r>
              <a:rPr lang="en-US" sz="2000" dirty="0" smtClean="0">
                <a:cs typeface="Times New Roman"/>
              </a:rPr>
              <a:t>pain</a:t>
            </a:r>
            <a:endParaRPr lang="en-US" sz="2000" dirty="0">
              <a:cs typeface="Times New Roman"/>
            </a:endParaRPr>
          </a:p>
        </p:txBody>
      </p:sp>
    </p:spTree>
    <p:extLst>
      <p:ext uri="{BB962C8B-B14F-4D97-AF65-F5344CB8AC3E}">
        <p14:creationId xmlns="" xmlns:p14="http://schemas.microsoft.com/office/powerpoint/2010/main" val="189843377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152400" y="3200400"/>
            <a:ext cx="8763000" cy="3200400"/>
          </a:xfrm>
        </p:spPr>
        <p:txBody>
          <a:bodyPr>
            <a:normAutofit/>
          </a:bodyPr>
          <a:lstStyle/>
          <a:p>
            <a:r>
              <a:rPr lang="en-US" sz="5400" b="0" dirty="0" smtClean="0">
                <a:effectLst>
                  <a:outerShdw blurRad="38100" dist="38100" dir="2700000" algn="tl">
                    <a:srgbClr val="000000">
                      <a:alpha val="43137"/>
                    </a:srgbClr>
                  </a:outerShdw>
                </a:effectLst>
              </a:rPr>
              <a:t>Critique</a:t>
            </a:r>
            <a:endParaRPr lang="en-US" sz="5400" b="0" dirty="0">
              <a:effectLst>
                <a:outerShdw blurRad="38100" dist="38100" dir="2700000" algn="tl">
                  <a:srgbClr val="000000">
                    <a:alpha val="43137"/>
                  </a:srgbClr>
                </a:outerShdw>
              </a:effectLst>
            </a:endParaRPr>
          </a:p>
        </p:txBody>
      </p:sp>
    </p:spTree>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subTitle" idx="1"/>
          </p:nvPr>
        </p:nvSpPr>
        <p:spPr>
          <a:xfrm>
            <a:off x="152400" y="3124200"/>
            <a:ext cx="8839200" cy="1371600"/>
          </a:xfrm>
        </p:spPr>
        <p:txBody>
          <a:bodyPr>
            <a:normAutofit/>
          </a:bodyPr>
          <a:lstStyle/>
          <a:p>
            <a:r>
              <a:rPr lang="en-US" sz="2800" b="0" dirty="0" smtClean="0">
                <a:effectLst>
                  <a:outerShdw blurRad="38100" dist="38100" dir="2700000" algn="tl">
                    <a:srgbClr val="000000">
                      <a:alpha val="43137"/>
                    </a:srgbClr>
                  </a:outerShdw>
                </a:effectLst>
              </a:rPr>
              <a:t>Secondary Sources:</a:t>
            </a:r>
          </a:p>
          <a:p>
            <a:pPr algn="l"/>
            <a:r>
              <a:rPr lang="en-US" sz="2800" b="0" dirty="0" smtClean="0">
                <a:effectLst>
                  <a:outerShdw blurRad="38100" dist="38100" dir="2700000" algn="tl">
                    <a:srgbClr val="000000">
                      <a:alpha val="43137"/>
                    </a:srgbClr>
                  </a:outerShdw>
                </a:effectLst>
              </a:rPr>
              <a:t>			</a:t>
            </a:r>
          </a:p>
        </p:txBody>
      </p:sp>
      <p:sp>
        <p:nvSpPr>
          <p:cNvPr id="2" name="Title 1"/>
          <p:cNvSpPr>
            <a:spLocks noGrp="1"/>
          </p:cNvSpPr>
          <p:nvPr>
            <p:ph type="ctrTitle"/>
          </p:nvPr>
        </p:nvSpPr>
        <p:spPr>
          <a:xfrm>
            <a:off x="685800" y="381000"/>
            <a:ext cx="7772400" cy="1143000"/>
          </a:xfrm>
        </p:spPr>
        <p:txBody>
          <a:bodyPr>
            <a:normAutofit/>
          </a:bodyPr>
          <a:lstStyle/>
          <a:p>
            <a:r>
              <a:rPr lang="en-US" sz="4400" dirty="0" smtClean="0">
                <a:effectLst>
                  <a:outerShdw blurRad="38100" dist="38100" dir="2700000" algn="tl">
                    <a:srgbClr val="000000">
                      <a:alpha val="43137"/>
                    </a:srgbClr>
                  </a:outerShdw>
                </a:effectLst>
              </a:rPr>
              <a:t>Critique: Secondary Sources</a:t>
            </a:r>
            <a:endParaRPr lang="en-US" sz="4400" dirty="0">
              <a:effectLst>
                <a:outerShdw blurRad="38100" dist="38100" dir="2700000" algn="tl">
                  <a:srgbClr val="000000">
                    <a:alpha val="43137"/>
                  </a:srgbClr>
                </a:outerShdw>
              </a:effectLst>
            </a:endParaRPr>
          </a:p>
        </p:txBody>
      </p:sp>
      <p:sp>
        <p:nvSpPr>
          <p:cNvPr id="4" name="TextBox 3"/>
          <p:cNvSpPr txBox="1"/>
          <p:nvPr/>
        </p:nvSpPr>
        <p:spPr>
          <a:xfrm>
            <a:off x="3200400" y="3962400"/>
            <a:ext cx="4191000" cy="1384995"/>
          </a:xfrm>
          <a:prstGeom prst="rect">
            <a:avLst/>
          </a:prstGeom>
          <a:noFill/>
        </p:spPr>
        <p:txBody>
          <a:bodyPr wrap="square" rtlCol="0">
            <a:spAutoFit/>
          </a:bodyPr>
          <a:lstStyle/>
          <a:p>
            <a:pPr>
              <a:buFont typeface="Wingdings" pitchFamily="2" charset="2"/>
              <a:buChar char="§"/>
            </a:pPr>
            <a:r>
              <a:rPr lang="en-US" sz="2800" dirty="0" smtClean="0"/>
              <a:t>Definition</a:t>
            </a:r>
          </a:p>
          <a:p>
            <a:pPr>
              <a:buFont typeface="Wingdings" pitchFamily="2" charset="2"/>
              <a:buChar char="§"/>
            </a:pPr>
            <a:r>
              <a:rPr lang="en-US" sz="2800" dirty="0" smtClean="0"/>
              <a:t>Potential Problems</a:t>
            </a:r>
          </a:p>
          <a:p>
            <a:pPr>
              <a:buFont typeface="Wingdings" pitchFamily="2" charset="2"/>
              <a:buChar char="§"/>
            </a:pPr>
            <a:r>
              <a:rPr lang="en-US" sz="2800" dirty="0" smtClean="0"/>
              <a:t>Use</a:t>
            </a:r>
            <a:endParaRPr lang="en-US" sz="2800" dirty="0"/>
          </a:p>
        </p:txBody>
      </p:sp>
    </p:spTree>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noAutofit/>
          </a:bodyPr>
          <a:lstStyle/>
          <a:p>
            <a:r>
              <a:rPr lang="en-US" sz="4400" dirty="0" smtClean="0">
                <a:effectLst>
                  <a:outerShdw blurRad="38100" dist="38100" dir="2700000" algn="tl">
                    <a:srgbClr val="000000">
                      <a:alpha val="43137"/>
                    </a:srgbClr>
                  </a:outerShdw>
                </a:effectLst>
              </a:rPr>
              <a:t>Critique: Secondary Sources</a:t>
            </a:r>
            <a:endParaRPr lang="en-US" sz="4400" dirty="0">
              <a:effectLst>
                <a:outerShdw blurRad="38100" dist="38100" dir="2700000" algn="tl">
                  <a:srgbClr val="000000">
                    <a:alpha val="43137"/>
                  </a:srgbClr>
                </a:outerShdw>
              </a:effectLst>
            </a:endParaRPr>
          </a:p>
        </p:txBody>
      </p:sp>
      <p:sp>
        <p:nvSpPr>
          <p:cNvPr id="7" name="TextBox 6"/>
          <p:cNvSpPr txBox="1"/>
          <p:nvPr/>
        </p:nvSpPr>
        <p:spPr>
          <a:xfrm>
            <a:off x="304800" y="1524000"/>
            <a:ext cx="8534400" cy="6740307"/>
          </a:xfrm>
          <a:prstGeom prst="rect">
            <a:avLst/>
          </a:prstGeom>
          <a:noFill/>
        </p:spPr>
        <p:txBody>
          <a:bodyPr wrap="square" rtlCol="0">
            <a:spAutoFit/>
          </a:bodyPr>
          <a:lstStyle/>
          <a:p>
            <a:r>
              <a:rPr lang="en-US" sz="3600" dirty="0" smtClean="0">
                <a:effectLst>
                  <a:outerShdw blurRad="38100" dist="38100" dir="2700000" algn="tl">
                    <a:srgbClr val="000000">
                      <a:alpha val="43137"/>
                    </a:srgbClr>
                  </a:outerShdw>
                </a:effectLst>
              </a:rPr>
              <a:t>Article 1:</a:t>
            </a:r>
          </a:p>
          <a:p>
            <a:pPr lvl="2">
              <a:buFont typeface="Wingdings" pitchFamily="2" charset="2"/>
              <a:buChar char="§"/>
            </a:pPr>
            <a:r>
              <a:rPr lang="en-US" sz="3600" dirty="0" smtClean="0">
                <a:effectLst>
                  <a:outerShdw blurRad="38100" dist="38100" dir="2700000" algn="tl">
                    <a:srgbClr val="000000">
                      <a:alpha val="43137"/>
                    </a:srgbClr>
                  </a:outerShdw>
                </a:effectLst>
              </a:rPr>
              <a:t>Relevant and current</a:t>
            </a:r>
          </a:p>
          <a:p>
            <a:pPr lvl="2">
              <a:buFont typeface="Wingdings" pitchFamily="2" charset="2"/>
              <a:buChar char="§"/>
            </a:pPr>
            <a:r>
              <a:rPr lang="en-US" sz="3600" dirty="0" smtClean="0">
                <a:effectLst>
                  <a:outerShdw blurRad="38100" dist="38100" dir="2700000" algn="tl">
                    <a:srgbClr val="000000">
                      <a:alpha val="43137"/>
                    </a:srgbClr>
                  </a:outerShdw>
                </a:effectLst>
              </a:rPr>
              <a:t> A few outdated sources</a:t>
            </a:r>
          </a:p>
          <a:p>
            <a:r>
              <a:rPr lang="en-US" sz="3600" dirty="0" smtClean="0">
                <a:effectLst>
                  <a:outerShdw blurRad="38100" dist="38100" dir="2700000" algn="tl">
                    <a:srgbClr val="000000">
                      <a:alpha val="43137"/>
                    </a:srgbClr>
                  </a:outerShdw>
                </a:effectLst>
              </a:rPr>
              <a:t>Article 2: </a:t>
            </a:r>
          </a:p>
          <a:p>
            <a:pPr lvl="2">
              <a:buFont typeface="Wingdings" pitchFamily="2" charset="2"/>
              <a:buChar char="§"/>
            </a:pPr>
            <a:r>
              <a:rPr lang="en-US" sz="3600" dirty="0" smtClean="0">
                <a:effectLst>
                  <a:outerShdw blurRad="38100" dist="38100" dir="2700000" algn="tl">
                    <a:srgbClr val="000000">
                      <a:alpha val="43137"/>
                    </a:srgbClr>
                  </a:outerShdw>
                </a:effectLst>
              </a:rPr>
              <a:t>Relevant and current</a:t>
            </a:r>
          </a:p>
          <a:p>
            <a:pPr lvl="2">
              <a:buFont typeface="Wingdings" pitchFamily="2" charset="2"/>
              <a:buChar char="§"/>
            </a:pPr>
            <a:r>
              <a:rPr lang="en-US" sz="3600" dirty="0" smtClean="0">
                <a:effectLst>
                  <a:outerShdw blurRad="38100" dist="38100" dir="2700000" algn="tl">
                    <a:srgbClr val="000000">
                      <a:alpha val="43137"/>
                    </a:srgbClr>
                  </a:outerShdw>
                </a:effectLst>
              </a:rPr>
              <a:t>A few outdated sources</a:t>
            </a:r>
          </a:p>
          <a:p>
            <a:pPr lvl="2">
              <a:buFont typeface="Wingdings" pitchFamily="2" charset="2"/>
              <a:buChar char="§"/>
            </a:pPr>
            <a:r>
              <a:rPr lang="en-US" sz="3600" dirty="0" smtClean="0">
                <a:effectLst>
                  <a:outerShdw blurRad="38100" dist="38100" dir="2700000" algn="tl">
                    <a:srgbClr val="000000">
                      <a:alpha val="43137"/>
                    </a:srgbClr>
                  </a:outerShdw>
                </a:effectLst>
              </a:rPr>
              <a:t>Lacking in data collection resources	</a:t>
            </a:r>
          </a:p>
          <a:p>
            <a:r>
              <a:rPr lang="en-US" sz="3600" dirty="0" smtClean="0">
                <a:effectLst>
                  <a:outerShdw blurRad="38100" dist="38100" dir="2700000" algn="tl">
                    <a:srgbClr val="000000">
                      <a:alpha val="43137"/>
                    </a:srgbClr>
                  </a:outerShdw>
                </a:effectLst>
              </a:rPr>
              <a:t>		</a:t>
            </a:r>
          </a:p>
          <a:p>
            <a:r>
              <a:rPr lang="en-US" sz="3600" dirty="0" smtClean="0">
                <a:effectLst>
                  <a:outerShdw blurRad="38100" dist="38100" dir="2700000" algn="tl">
                    <a:srgbClr val="000000">
                      <a:alpha val="43137"/>
                    </a:srgbClr>
                  </a:outerShdw>
                </a:effectLst>
              </a:rPr>
              <a:t>	</a:t>
            </a:r>
          </a:p>
          <a:p>
            <a:r>
              <a:rPr lang="en-US" sz="3600" dirty="0" smtClean="0">
                <a:effectLst>
                  <a:outerShdw blurRad="38100" dist="38100" dir="2700000" algn="tl">
                    <a:srgbClr val="000000">
                      <a:alpha val="43137"/>
                    </a:srgbClr>
                  </a:outerShdw>
                </a:effectLst>
              </a:rPr>
              <a:t>	</a:t>
            </a:r>
          </a:p>
          <a:p>
            <a:endParaRPr lang="en-US" dirty="0" smtClean="0"/>
          </a:p>
          <a:p>
            <a:endParaRPr lang="en-US" dirty="0"/>
          </a:p>
        </p:txBody>
      </p:sp>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52400" y="457200"/>
            <a:ext cx="8839200" cy="990600"/>
          </a:xfrm>
        </p:spPr>
        <p:txBody>
          <a:bodyPr>
            <a:normAutofit fontScale="90000"/>
          </a:bodyPr>
          <a:lstStyle/>
          <a:p>
            <a:r>
              <a:rPr lang="en-US" sz="4000" dirty="0" smtClean="0">
                <a:effectLst>
                  <a:outerShdw blurRad="38100" dist="38100" dir="2700000" algn="tl">
                    <a:srgbClr val="000000">
                      <a:alpha val="43137"/>
                    </a:srgbClr>
                  </a:outerShdw>
                </a:effectLst>
              </a:rPr>
              <a:t>Critique: Relevance in Nursing Practice</a:t>
            </a:r>
            <a:r>
              <a:rPr lang="en-US" dirty="0" smtClean="0"/>
              <a:t/>
            </a:r>
            <a:br>
              <a:rPr lang="en-US" dirty="0" smtClean="0"/>
            </a:br>
            <a:endParaRPr lang="en-US" dirty="0"/>
          </a:p>
        </p:txBody>
      </p:sp>
      <p:sp>
        <p:nvSpPr>
          <p:cNvPr id="5" name="Content Placeholder 4"/>
          <p:cNvSpPr>
            <a:spLocks noGrp="1"/>
          </p:cNvSpPr>
          <p:nvPr>
            <p:ph idx="1"/>
          </p:nvPr>
        </p:nvSpPr>
        <p:spPr>
          <a:xfrm>
            <a:off x="301752" y="2362200"/>
            <a:ext cx="8503920" cy="3736848"/>
          </a:xfrm>
        </p:spPr>
        <p:txBody>
          <a:bodyPr/>
          <a:lstStyle/>
          <a:p>
            <a:pPr>
              <a:buClrTx/>
              <a:buFont typeface="Wingdings" pitchFamily="2" charset="2"/>
              <a:buChar char="§"/>
            </a:pPr>
            <a:r>
              <a:rPr lang="en-US" dirty="0" smtClean="0"/>
              <a:t>Technology= New era of learning </a:t>
            </a:r>
          </a:p>
          <a:p>
            <a:pPr lvl="1">
              <a:buClrTx/>
              <a:buFont typeface="Wingdings" pitchFamily="2" charset="2"/>
              <a:buChar char="§"/>
            </a:pPr>
            <a:r>
              <a:rPr lang="en-US" dirty="0" smtClean="0">
                <a:solidFill>
                  <a:schemeClr val="tx1"/>
                </a:solidFill>
              </a:rPr>
              <a:t>Nurse must engage in a relationship with the patient and the patient’s significant other</a:t>
            </a:r>
          </a:p>
          <a:p>
            <a:pPr lvl="1">
              <a:buClrTx/>
              <a:buFont typeface="Wingdings" pitchFamily="2" charset="2"/>
              <a:buChar char="§"/>
            </a:pPr>
            <a:r>
              <a:rPr lang="en-US" dirty="0" smtClean="0">
                <a:solidFill>
                  <a:schemeClr val="tx1"/>
                </a:solidFill>
              </a:rPr>
              <a:t>Linking technological skill to the real life human experience helps caring come through in nursing responses</a:t>
            </a:r>
          </a:p>
        </p:txBody>
      </p:sp>
      <p:sp>
        <p:nvSpPr>
          <p:cNvPr id="6" name="TextBox 5"/>
          <p:cNvSpPr txBox="1"/>
          <p:nvPr/>
        </p:nvSpPr>
        <p:spPr>
          <a:xfrm>
            <a:off x="304800" y="1524000"/>
            <a:ext cx="5410200" cy="707886"/>
          </a:xfrm>
          <a:prstGeom prst="rect">
            <a:avLst/>
          </a:prstGeom>
          <a:noFill/>
        </p:spPr>
        <p:txBody>
          <a:bodyPr wrap="square" rtlCol="0">
            <a:spAutoFit/>
          </a:bodyPr>
          <a:lstStyle/>
          <a:p>
            <a:r>
              <a:rPr lang="en-US" sz="4000" dirty="0" smtClean="0">
                <a:effectLst>
                  <a:outerShdw blurRad="38100" dist="38100" dir="2700000" algn="tl">
                    <a:srgbClr val="000000">
                      <a:alpha val="43137"/>
                    </a:srgbClr>
                  </a:outerShdw>
                </a:effectLst>
              </a:rPr>
              <a:t>Article 1</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type="body" idx="1"/>
          </p:nvPr>
        </p:nvSpPr>
        <p:spPr>
          <a:xfrm>
            <a:off x="152400" y="2743200"/>
            <a:ext cx="8839200" cy="2971800"/>
          </a:xfrm>
        </p:spPr>
        <p:txBody>
          <a:bodyPr>
            <a:normAutofit/>
          </a:bodyPr>
          <a:lstStyle/>
          <a:p>
            <a:pPr algn="ctr">
              <a:buNone/>
            </a:pPr>
            <a:endParaRPr lang="en-US" dirty="0" smtClean="0"/>
          </a:p>
          <a:p>
            <a:pPr lvl="1" algn="ctr"/>
            <a:r>
              <a:rPr lang="en-US" sz="3600" dirty="0" smtClean="0">
                <a:solidFill>
                  <a:schemeClr val="bg2">
                    <a:lumMod val="50000"/>
                  </a:schemeClr>
                </a:solidFill>
              </a:rPr>
              <a:t>Analyzing and Critiquing Research Articles</a:t>
            </a:r>
          </a:p>
          <a:p>
            <a:pPr lvl="1" algn="ctr">
              <a:buClrTx/>
              <a:buFont typeface="Wingdings" pitchFamily="2" charset="2"/>
              <a:buChar char="§"/>
            </a:pPr>
            <a:r>
              <a:rPr lang="en-US" sz="2800" dirty="0" smtClean="0">
                <a:solidFill>
                  <a:schemeClr val="tx1"/>
                </a:solidFill>
              </a:rPr>
              <a:t>Significance to the nursing profession</a:t>
            </a:r>
          </a:p>
        </p:txBody>
      </p:sp>
      <p:sp>
        <p:nvSpPr>
          <p:cNvPr id="2" name="Title 1"/>
          <p:cNvSpPr>
            <a:spLocks noGrp="1"/>
          </p:cNvSpPr>
          <p:nvPr>
            <p:ph type="title"/>
          </p:nvPr>
        </p:nvSpPr>
        <p:spPr>
          <a:xfrm>
            <a:off x="722313" y="533400"/>
            <a:ext cx="7772400" cy="1219200"/>
          </a:xfrm>
        </p:spPr>
        <p:txBody>
          <a:bodyPr>
            <a:noAutofit/>
          </a:bodyPr>
          <a:lstStyle/>
          <a:p>
            <a:r>
              <a:rPr lang="en-US" sz="6000" dirty="0" smtClean="0">
                <a:effectLst>
                  <a:outerShdw blurRad="38100" dist="38100" dir="2700000" algn="tl">
                    <a:srgbClr val="000000">
                      <a:alpha val="43137"/>
                    </a:srgbClr>
                  </a:outerShdw>
                </a:effectLst>
              </a:rPr>
              <a:t>Introduction</a:t>
            </a:r>
            <a:endParaRPr lang="en-US" sz="6000" dirty="0">
              <a:effectLst>
                <a:outerShdw blurRad="38100" dist="38100" dir="2700000" algn="tl">
                  <a:srgbClr val="000000">
                    <a:alpha val="43137"/>
                  </a:srgbClr>
                </a:outerShdw>
              </a:effectLst>
            </a:endParaRPr>
          </a:p>
        </p:txBody>
      </p:sp>
    </p:spTree>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533400"/>
            <a:ext cx="8534400" cy="914400"/>
          </a:xfrm>
        </p:spPr>
        <p:txBody>
          <a:bodyPr>
            <a:normAutofit fontScale="90000"/>
          </a:bodyPr>
          <a:lstStyle/>
          <a:p>
            <a:r>
              <a:rPr lang="en-US" sz="4000" dirty="0" smtClean="0">
                <a:effectLst>
                  <a:outerShdw blurRad="38100" dist="38100" dir="2700000" algn="tl">
                    <a:srgbClr val="000000">
                      <a:alpha val="43137"/>
                    </a:srgbClr>
                  </a:outerShdw>
                </a:effectLst>
              </a:rPr>
              <a:t>Critique: Relevance in Nursing Practice</a:t>
            </a:r>
            <a:r>
              <a:rPr lang="en-US" dirty="0" smtClean="0"/>
              <a:t/>
            </a:r>
            <a:br>
              <a:rPr lang="en-US" dirty="0" smtClean="0"/>
            </a:br>
            <a:endParaRPr lang="en-US" dirty="0"/>
          </a:p>
        </p:txBody>
      </p:sp>
      <p:sp>
        <p:nvSpPr>
          <p:cNvPr id="3" name="Content Placeholder 2"/>
          <p:cNvSpPr>
            <a:spLocks noGrp="1"/>
          </p:cNvSpPr>
          <p:nvPr>
            <p:ph idx="1"/>
          </p:nvPr>
        </p:nvSpPr>
        <p:spPr>
          <a:xfrm>
            <a:off x="301752" y="2286000"/>
            <a:ext cx="8503920" cy="3813048"/>
          </a:xfrm>
        </p:spPr>
        <p:txBody>
          <a:bodyPr/>
          <a:lstStyle/>
          <a:p>
            <a:pPr>
              <a:buClrTx/>
              <a:buFont typeface="Wingdings" pitchFamily="2" charset="2"/>
              <a:buChar char="§"/>
            </a:pPr>
            <a:r>
              <a:rPr lang="en-US" dirty="0" smtClean="0"/>
              <a:t>Nurses Responsibility</a:t>
            </a:r>
          </a:p>
          <a:p>
            <a:pPr lvl="1">
              <a:buClrTx/>
              <a:buFont typeface="Wingdings" pitchFamily="2" charset="2"/>
              <a:buChar char="§"/>
            </a:pPr>
            <a:r>
              <a:rPr lang="en-US" dirty="0" smtClean="0">
                <a:solidFill>
                  <a:schemeClr val="tx1"/>
                </a:solidFill>
              </a:rPr>
              <a:t>Enhance patient comfort during hospital stay and procedures</a:t>
            </a:r>
          </a:p>
          <a:p>
            <a:pPr>
              <a:buClrTx/>
              <a:buFont typeface="Wingdings" pitchFamily="2" charset="2"/>
              <a:buChar char="§"/>
            </a:pPr>
            <a:r>
              <a:rPr lang="en-US" dirty="0" smtClean="0"/>
              <a:t>“Distraction method”  is commonly used to decrease pain during IV insertion</a:t>
            </a:r>
          </a:p>
          <a:p>
            <a:pPr>
              <a:buClrTx/>
              <a:buFont typeface="Wingdings" pitchFamily="2" charset="2"/>
              <a:buChar char="§"/>
            </a:pPr>
            <a:r>
              <a:rPr lang="en-US" dirty="0" smtClean="0"/>
              <a:t>BNS or lidocaine should be used for pain management</a:t>
            </a:r>
          </a:p>
          <a:p>
            <a:pPr>
              <a:buNone/>
            </a:pPr>
            <a:endParaRPr lang="en-US" dirty="0"/>
          </a:p>
        </p:txBody>
      </p:sp>
      <p:sp>
        <p:nvSpPr>
          <p:cNvPr id="4" name="TextBox 3"/>
          <p:cNvSpPr txBox="1"/>
          <p:nvPr/>
        </p:nvSpPr>
        <p:spPr>
          <a:xfrm>
            <a:off x="304800" y="1447800"/>
            <a:ext cx="3810000" cy="707886"/>
          </a:xfrm>
          <a:prstGeom prst="rect">
            <a:avLst/>
          </a:prstGeom>
          <a:noFill/>
        </p:spPr>
        <p:txBody>
          <a:bodyPr wrap="square" rtlCol="0">
            <a:spAutoFit/>
          </a:bodyPr>
          <a:lstStyle/>
          <a:p>
            <a:r>
              <a:rPr lang="en-US" sz="4000" dirty="0" smtClean="0">
                <a:effectLst>
                  <a:outerShdw blurRad="38100" dist="38100" dir="2700000" algn="tl">
                    <a:srgbClr val="000000">
                      <a:alpha val="43137"/>
                    </a:srgbClr>
                  </a:outerShdw>
                </a:effectLst>
              </a:rPr>
              <a:t>Article 2</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01752" y="304800"/>
            <a:ext cx="8534400" cy="1066800"/>
          </a:xfrm>
        </p:spPr>
        <p:txBody>
          <a:bodyPr>
            <a:normAutofit fontScale="90000"/>
          </a:bodyPr>
          <a:lstStyle/>
          <a:p>
            <a:r>
              <a:rPr lang="en-US" sz="4000" dirty="0" smtClean="0">
                <a:effectLst>
                  <a:outerShdw blurRad="38100" dist="38100" dir="2700000" algn="tl">
                    <a:srgbClr val="000000">
                      <a:alpha val="43137"/>
                    </a:srgbClr>
                  </a:outerShdw>
                </a:effectLst>
              </a:rPr>
              <a:t>Critique: Informed Consent</a:t>
            </a:r>
            <a:r>
              <a:rPr lang="en-US" dirty="0" smtClean="0"/>
              <a:t/>
            </a:r>
            <a:br>
              <a:rPr lang="en-US" dirty="0" smtClean="0"/>
            </a:br>
            <a:endParaRPr lang="en-US" dirty="0"/>
          </a:p>
        </p:txBody>
      </p:sp>
      <p:sp>
        <p:nvSpPr>
          <p:cNvPr id="4" name="Text Placeholder 3"/>
          <p:cNvSpPr>
            <a:spLocks noGrp="1"/>
          </p:cNvSpPr>
          <p:nvPr>
            <p:ph type="body" idx="1"/>
          </p:nvPr>
        </p:nvSpPr>
        <p:spPr/>
        <p:txBody>
          <a:bodyPr/>
          <a:lstStyle/>
          <a:p>
            <a:pPr algn="ctr"/>
            <a:r>
              <a:rPr lang="en-US" sz="3200" dirty="0" smtClean="0">
                <a:effectLst>
                  <a:outerShdw blurRad="38100" dist="38100" dir="2700000" algn="tl">
                    <a:srgbClr val="000000">
                      <a:alpha val="43137"/>
                    </a:srgbClr>
                  </a:outerShdw>
                </a:effectLst>
              </a:rPr>
              <a:t>Article 1</a:t>
            </a:r>
            <a:endParaRPr lang="en-US" sz="3200" dirty="0">
              <a:effectLst>
                <a:outerShdw blurRad="38100" dist="38100" dir="2700000" algn="tl">
                  <a:srgbClr val="000000">
                    <a:alpha val="43137"/>
                  </a:srgbClr>
                </a:outerShdw>
              </a:effectLst>
            </a:endParaRPr>
          </a:p>
        </p:txBody>
      </p:sp>
      <p:sp>
        <p:nvSpPr>
          <p:cNvPr id="3" name="Content Placeholder 2"/>
          <p:cNvSpPr>
            <a:spLocks noGrp="1"/>
          </p:cNvSpPr>
          <p:nvPr>
            <p:ph sz="half" idx="2"/>
          </p:nvPr>
        </p:nvSpPr>
        <p:spPr/>
        <p:txBody>
          <a:bodyPr>
            <a:normAutofit/>
          </a:bodyPr>
          <a:lstStyle/>
          <a:p>
            <a:pPr>
              <a:buFont typeface="Wingdings" pitchFamily="2" charset="2"/>
              <a:buChar char="§"/>
            </a:pPr>
            <a:r>
              <a:rPr lang="en-US" dirty="0" smtClean="0"/>
              <a:t>Competent to give consent</a:t>
            </a:r>
          </a:p>
          <a:p>
            <a:pPr>
              <a:buFont typeface="Wingdings" pitchFamily="2" charset="2"/>
              <a:buChar char="§"/>
            </a:pPr>
            <a:r>
              <a:rPr lang="en-US" dirty="0" smtClean="0"/>
              <a:t>Adequate Description</a:t>
            </a:r>
            <a:endParaRPr lang="en-US" dirty="0"/>
          </a:p>
          <a:p>
            <a:pPr>
              <a:buFont typeface="Wingdings" pitchFamily="2" charset="2"/>
              <a:buChar char="§"/>
            </a:pPr>
            <a:r>
              <a:rPr lang="en-US" dirty="0" smtClean="0"/>
              <a:t>Voluntary</a:t>
            </a:r>
          </a:p>
          <a:p>
            <a:pPr>
              <a:buFont typeface="Wingdings" pitchFamily="2" charset="2"/>
              <a:buChar char="§"/>
            </a:pPr>
            <a:r>
              <a:rPr lang="en-US" dirty="0" smtClean="0"/>
              <a:t>Ability to ask questions</a:t>
            </a:r>
          </a:p>
          <a:p>
            <a:pPr>
              <a:buNone/>
            </a:pPr>
            <a:endParaRPr lang="en-US" dirty="0"/>
          </a:p>
          <a:p>
            <a:endParaRPr lang="en-US" dirty="0"/>
          </a:p>
          <a:p>
            <a:endParaRPr lang="en-US" dirty="0"/>
          </a:p>
        </p:txBody>
      </p:sp>
      <p:sp>
        <p:nvSpPr>
          <p:cNvPr id="5" name="Text Placeholder 4"/>
          <p:cNvSpPr>
            <a:spLocks noGrp="1"/>
          </p:cNvSpPr>
          <p:nvPr>
            <p:ph type="body" sz="quarter" idx="3"/>
          </p:nvPr>
        </p:nvSpPr>
        <p:spPr/>
        <p:txBody>
          <a:bodyPr/>
          <a:lstStyle/>
          <a:p>
            <a:pPr algn="ctr"/>
            <a:r>
              <a:rPr lang="en-US" sz="3200" dirty="0" smtClean="0">
                <a:effectLst>
                  <a:outerShdw blurRad="38100" dist="38100" dir="2700000" algn="tl">
                    <a:srgbClr val="000000">
                      <a:alpha val="43137"/>
                    </a:srgbClr>
                  </a:outerShdw>
                </a:effectLst>
              </a:rPr>
              <a:t>Article 2</a:t>
            </a:r>
            <a:endParaRPr lang="en-US" sz="3200" dirty="0">
              <a:effectLst>
                <a:outerShdw blurRad="38100" dist="38100" dir="2700000" algn="tl">
                  <a:srgbClr val="000000">
                    <a:alpha val="43137"/>
                  </a:srgbClr>
                </a:outerShdw>
              </a:effectLst>
            </a:endParaRPr>
          </a:p>
        </p:txBody>
      </p:sp>
      <p:sp>
        <p:nvSpPr>
          <p:cNvPr id="6" name="Content Placeholder 5"/>
          <p:cNvSpPr>
            <a:spLocks noGrp="1"/>
          </p:cNvSpPr>
          <p:nvPr>
            <p:ph sz="quarter" idx="4"/>
          </p:nvPr>
        </p:nvSpPr>
        <p:spPr/>
        <p:txBody>
          <a:bodyPr/>
          <a:lstStyle/>
          <a:p>
            <a:pPr>
              <a:buFont typeface="Wingdings" pitchFamily="2" charset="2"/>
              <a:buChar char="§"/>
            </a:pPr>
            <a:r>
              <a:rPr lang="en-US" dirty="0" smtClean="0"/>
              <a:t>Competent—meeting criteria</a:t>
            </a:r>
          </a:p>
          <a:p>
            <a:pPr>
              <a:buFont typeface="Wingdings" pitchFamily="2" charset="2"/>
              <a:buChar char="§"/>
            </a:pPr>
            <a:r>
              <a:rPr lang="en-US" dirty="0" smtClean="0"/>
              <a:t>Counseled regarding study</a:t>
            </a:r>
          </a:p>
          <a:p>
            <a:pPr>
              <a:buFont typeface="Wingdings" pitchFamily="2" charset="2"/>
              <a:buChar char="§"/>
            </a:pPr>
            <a:r>
              <a:rPr lang="en-US" dirty="0" smtClean="0"/>
              <a:t>Questions and concerns addressed</a:t>
            </a:r>
          </a:p>
          <a:p>
            <a:pPr>
              <a:buFont typeface="Wingdings" pitchFamily="2" charset="2"/>
              <a:buChar char="§"/>
            </a:pPr>
            <a:r>
              <a:rPr lang="en-US" dirty="0" smtClean="0"/>
              <a:t>Voluntary</a:t>
            </a:r>
            <a:endParaRPr lang="en-US" dirty="0"/>
          </a:p>
        </p:txBody>
      </p:sp>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228600" y="3505200"/>
            <a:ext cx="8686800" cy="911225"/>
          </a:xfrm>
        </p:spPr>
        <p:txBody>
          <a:bodyPr>
            <a:normAutofit lnSpcReduction="10000"/>
          </a:bodyPr>
          <a:lstStyle/>
          <a:p>
            <a:r>
              <a:rPr lang="en-US" sz="5400" b="0" dirty="0" smtClean="0">
                <a:effectLst>
                  <a:outerShdw blurRad="38100" dist="38100" dir="2700000" algn="tl">
                    <a:srgbClr val="000000">
                      <a:alpha val="43137"/>
                    </a:srgbClr>
                  </a:outerShdw>
                </a:effectLst>
              </a:rPr>
              <a:t>Comparison</a:t>
            </a:r>
            <a:endParaRPr lang="en-US" sz="5400" b="0" dirty="0">
              <a:effectLst>
                <a:outerShdw blurRad="38100" dist="38100" dir="2700000" algn="tl">
                  <a:srgbClr val="000000">
                    <a:alpha val="43137"/>
                  </a:srgbClr>
                </a:outerShdw>
              </a:effectLst>
            </a:endParaRPr>
          </a:p>
        </p:txBody>
      </p:sp>
    </p:spTree>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3581400" y="1676400"/>
            <a:ext cx="5181600" cy="4419600"/>
          </a:xfrm>
        </p:spPr>
        <p:txBody>
          <a:bodyPr/>
          <a:lstStyle/>
          <a:p>
            <a:pPr>
              <a:buNone/>
            </a:pPr>
            <a:r>
              <a:rPr lang="en-US" sz="4800" dirty="0" smtClean="0">
                <a:effectLst>
                  <a:outerShdw blurRad="38100" dist="38100" dir="2700000" algn="tl">
                    <a:srgbClr val="000000">
                      <a:alpha val="43137"/>
                    </a:srgbClr>
                  </a:outerShdw>
                </a:effectLst>
              </a:rPr>
              <a:t>Methodology:</a:t>
            </a:r>
          </a:p>
          <a:p>
            <a:pPr lvl="1">
              <a:buClrTx/>
              <a:buFont typeface="Wingdings" pitchFamily="2" charset="2"/>
              <a:buChar char="§"/>
            </a:pPr>
            <a:r>
              <a:rPr lang="en-US" sz="4800" dirty="0" smtClean="0"/>
              <a:t>Quantitative</a:t>
            </a:r>
          </a:p>
          <a:p>
            <a:pPr lvl="1">
              <a:buClrTx/>
              <a:buFont typeface="Wingdings" pitchFamily="2" charset="2"/>
              <a:buChar char="§"/>
            </a:pPr>
            <a:r>
              <a:rPr lang="en-US" sz="4800" dirty="0" smtClean="0"/>
              <a:t>Qualitative</a:t>
            </a:r>
          </a:p>
          <a:p>
            <a:pPr>
              <a:buNone/>
            </a:pPr>
            <a:endParaRPr lang="en-US" dirty="0"/>
          </a:p>
        </p:txBody>
      </p:sp>
    </p:spTree>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p:txBody>
          <a:bodyPr/>
          <a:lstStyle/>
          <a:p>
            <a:pPr algn="ctr"/>
            <a:r>
              <a:rPr lang="en-US" sz="3200" b="0" dirty="0" smtClean="0">
                <a:effectLst>
                  <a:outerShdw blurRad="38100" dist="38100" dir="2700000" algn="tl">
                    <a:srgbClr val="000000">
                      <a:alpha val="43137"/>
                    </a:srgbClr>
                  </a:outerShdw>
                </a:effectLst>
              </a:rPr>
              <a:t>Article 1</a:t>
            </a:r>
            <a:endParaRPr lang="en-US" sz="3200" b="0" dirty="0">
              <a:effectLst>
                <a:outerShdw blurRad="38100" dist="38100" dir="2700000" algn="tl">
                  <a:srgbClr val="000000">
                    <a:alpha val="43137"/>
                  </a:srgbClr>
                </a:outerShdw>
              </a:effectLst>
            </a:endParaRPr>
          </a:p>
        </p:txBody>
      </p:sp>
      <p:sp>
        <p:nvSpPr>
          <p:cNvPr id="5" name="Text Placeholder 4"/>
          <p:cNvSpPr>
            <a:spLocks noGrp="1"/>
          </p:cNvSpPr>
          <p:nvPr>
            <p:ph type="body" sz="half" idx="3"/>
          </p:nvPr>
        </p:nvSpPr>
        <p:spPr/>
        <p:txBody>
          <a:bodyPr/>
          <a:lstStyle/>
          <a:p>
            <a:pPr algn="ctr"/>
            <a:r>
              <a:rPr lang="en-US" sz="3200" b="0" dirty="0" smtClean="0">
                <a:effectLst>
                  <a:outerShdw blurRad="38100" dist="38100" dir="2700000" algn="tl">
                    <a:srgbClr val="000000">
                      <a:alpha val="43137"/>
                    </a:srgbClr>
                  </a:outerShdw>
                </a:effectLst>
              </a:rPr>
              <a:t>Article 2</a:t>
            </a:r>
            <a:endParaRPr lang="en-US" sz="3200" b="0" dirty="0">
              <a:effectLst>
                <a:outerShdw blurRad="38100" dist="38100" dir="2700000" algn="tl">
                  <a:srgbClr val="000000">
                    <a:alpha val="43137"/>
                  </a:srgbClr>
                </a:outerShdw>
              </a:effectLst>
            </a:endParaRPr>
          </a:p>
        </p:txBody>
      </p:sp>
      <p:sp>
        <p:nvSpPr>
          <p:cNvPr id="3" name="Content Placeholder 2"/>
          <p:cNvSpPr>
            <a:spLocks noGrp="1"/>
          </p:cNvSpPr>
          <p:nvPr>
            <p:ph sz="quarter" idx="2"/>
          </p:nvPr>
        </p:nvSpPr>
        <p:spPr>
          <a:xfrm>
            <a:off x="152400" y="2471383"/>
            <a:ext cx="4191000" cy="3818404"/>
          </a:xfrm>
        </p:spPr>
        <p:txBody>
          <a:bodyPr/>
          <a:lstStyle/>
          <a:p>
            <a:pPr algn="ctr">
              <a:buFont typeface="Wingdings" pitchFamily="2" charset="2"/>
              <a:buChar char="§"/>
            </a:pPr>
            <a:r>
              <a:rPr lang="en-US" dirty="0" smtClean="0"/>
              <a:t>Qualitative</a:t>
            </a:r>
          </a:p>
          <a:p>
            <a:pPr algn="ctr">
              <a:buFont typeface="Wingdings" pitchFamily="2" charset="2"/>
              <a:buChar char="§"/>
            </a:pPr>
            <a:r>
              <a:rPr lang="en-US" dirty="0" smtClean="0"/>
              <a:t>Phenomenological</a:t>
            </a:r>
          </a:p>
          <a:p>
            <a:pPr algn="ctr">
              <a:buFont typeface="Wingdings" pitchFamily="2" charset="2"/>
              <a:buChar char="§"/>
            </a:pPr>
            <a:r>
              <a:rPr lang="en-US" dirty="0" smtClean="0"/>
              <a:t>Focus Groups</a:t>
            </a:r>
            <a:endParaRPr lang="en-US" dirty="0"/>
          </a:p>
        </p:txBody>
      </p:sp>
      <p:sp>
        <p:nvSpPr>
          <p:cNvPr id="6" name="Content Placeholder 5"/>
          <p:cNvSpPr>
            <a:spLocks noGrp="1"/>
          </p:cNvSpPr>
          <p:nvPr>
            <p:ph sz="quarter" idx="4"/>
          </p:nvPr>
        </p:nvSpPr>
        <p:spPr/>
        <p:txBody>
          <a:bodyPr/>
          <a:lstStyle/>
          <a:p>
            <a:pPr algn="ctr">
              <a:buFont typeface="Wingdings" pitchFamily="2" charset="2"/>
              <a:buChar char="§"/>
            </a:pPr>
            <a:r>
              <a:rPr lang="en-US" dirty="0" smtClean="0"/>
              <a:t>Quantitative</a:t>
            </a:r>
          </a:p>
          <a:p>
            <a:pPr algn="ctr">
              <a:buFont typeface="Wingdings" pitchFamily="2" charset="2"/>
              <a:buChar char="§"/>
            </a:pPr>
            <a:r>
              <a:rPr lang="en-US" dirty="0" smtClean="0"/>
              <a:t>Correlational</a:t>
            </a:r>
          </a:p>
          <a:p>
            <a:pPr algn="ctr">
              <a:buFont typeface="Wingdings" pitchFamily="2" charset="2"/>
              <a:buChar char="§"/>
            </a:pPr>
            <a:r>
              <a:rPr lang="en-US" dirty="0" smtClean="0"/>
              <a:t>Comparison of 2 variables</a:t>
            </a:r>
            <a:endParaRPr lang="en-US" dirty="0"/>
          </a:p>
        </p:txBody>
      </p:sp>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Comparison: Methodologies</a:t>
            </a:r>
            <a:endParaRPr lang="en-US" sz="4000" dirty="0">
              <a:effectLst>
                <a:outerShdw blurRad="38100" dist="38100" dir="2700000" algn="tl">
                  <a:srgbClr val="000000">
                    <a:alpha val="43137"/>
                  </a:srgbClr>
                </a:outerShdw>
              </a:effectLst>
            </a:endParaRPr>
          </a:p>
        </p:txBody>
      </p:sp>
    </p:spTree>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722313" y="533400"/>
            <a:ext cx="7772400" cy="1371600"/>
          </a:xfrm>
        </p:spPr>
        <p:txBody>
          <a:bodyPr>
            <a:normAutofit/>
          </a:bodyPr>
          <a:lstStyle/>
          <a:p>
            <a:r>
              <a:rPr lang="en-US" sz="5400" dirty="0" smtClean="0">
                <a:effectLst>
                  <a:outerShdw blurRad="38100" dist="38100" dir="2700000" algn="tl">
                    <a:srgbClr val="000000">
                      <a:alpha val="43137"/>
                    </a:srgbClr>
                  </a:outerShdw>
                </a:effectLst>
              </a:rPr>
              <a:t>Conclusion</a:t>
            </a:r>
            <a:endParaRPr lang="en-US" sz="5400" dirty="0">
              <a:effectLst>
                <a:outerShdw blurRad="38100" dist="38100" dir="2700000" algn="tl">
                  <a:srgbClr val="000000">
                    <a:alpha val="43137"/>
                  </a:srgbClr>
                </a:outerShdw>
              </a:effectLst>
            </a:endParaRPr>
          </a:p>
        </p:txBody>
      </p:sp>
      <p:sp>
        <p:nvSpPr>
          <p:cNvPr id="5" name="Rectangle 4"/>
          <p:cNvSpPr/>
          <p:nvPr/>
        </p:nvSpPr>
        <p:spPr>
          <a:xfrm>
            <a:off x="228600" y="3200400"/>
            <a:ext cx="8763000" cy="1631216"/>
          </a:xfrm>
          <a:prstGeom prst="rect">
            <a:avLst/>
          </a:prstGeom>
        </p:spPr>
        <p:txBody>
          <a:bodyPr wrap="square">
            <a:spAutoFit/>
          </a:bodyPr>
          <a:lstStyle/>
          <a:p>
            <a:pPr lvl="1" algn="ctr"/>
            <a:r>
              <a:rPr lang="en-US" sz="3600" dirty="0" smtClean="0">
                <a:solidFill>
                  <a:schemeClr val="bg2">
                    <a:lumMod val="50000"/>
                  </a:schemeClr>
                </a:solidFill>
              </a:rPr>
              <a:t>Analyzing and Critiquing Research Articles</a:t>
            </a:r>
          </a:p>
          <a:p>
            <a:pPr lvl="1" algn="ctr">
              <a:buFont typeface="Wingdings" pitchFamily="2" charset="2"/>
              <a:buChar char="§"/>
            </a:pPr>
            <a:r>
              <a:rPr lang="en-US" sz="2800" dirty="0" smtClean="0"/>
              <a:t>Significance to the nursing profession</a:t>
            </a:r>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400" dirty="0" smtClean="0">
                <a:effectLst>
                  <a:outerShdw blurRad="38100" dist="38100" dir="2700000" algn="tl">
                    <a:srgbClr val="000000">
                      <a:alpha val="43137"/>
                    </a:srgbClr>
                  </a:outerShdw>
                </a:effectLst>
              </a:rPr>
              <a:t>References</a:t>
            </a:r>
            <a:endParaRPr lang="en-US" sz="4400"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301752" y="1600200"/>
            <a:ext cx="8503920" cy="4800600"/>
          </a:xfrm>
        </p:spPr>
        <p:txBody>
          <a:bodyPr>
            <a:normAutofit/>
          </a:bodyPr>
          <a:lstStyle/>
          <a:p>
            <a:pPr>
              <a:buNone/>
            </a:pPr>
            <a:r>
              <a:rPr lang="en-US" sz="1600" dirty="0" smtClean="0"/>
              <a:t>Burns, N., &amp; Grove, S. K. (2009). </a:t>
            </a:r>
            <a:r>
              <a:rPr lang="en-US" sz="1600" i="1" dirty="0" smtClean="0"/>
              <a:t>The practice of nursing research: Appraisal, synthesis, and generation of evidence</a:t>
            </a:r>
            <a:r>
              <a:rPr lang="en-US" sz="1600" dirty="0" smtClean="0"/>
              <a:t> (6th ed.). St. Louis, MO: Saunders Elsevier.</a:t>
            </a:r>
          </a:p>
          <a:p>
            <a:pPr>
              <a:buNone/>
            </a:pPr>
            <a:endParaRPr lang="en-US" sz="1600" dirty="0" smtClean="0"/>
          </a:p>
          <a:p>
            <a:pPr>
              <a:buNone/>
            </a:pPr>
            <a:r>
              <a:rPr lang="en-US" sz="1600" dirty="0" smtClean="0"/>
              <a:t>Eggenberger, T., Keller, K., &amp; Locsin, R. (2010). Valuing caring behaviors within simulated emergent nursing situations. In </a:t>
            </a:r>
            <a:r>
              <a:rPr lang="en-US" sz="1600" i="1" dirty="0" smtClean="0"/>
              <a:t>International Journal of Human Caring, 14</a:t>
            </a:r>
            <a:r>
              <a:rPr lang="en-US" sz="1600" dirty="0" smtClean="0"/>
              <a:t>(2), 23-29.</a:t>
            </a:r>
          </a:p>
          <a:p>
            <a:pPr>
              <a:buNone/>
            </a:pPr>
            <a:endParaRPr lang="en-US" sz="1600" dirty="0" smtClean="0"/>
          </a:p>
          <a:p>
            <a:pPr>
              <a:buNone/>
            </a:pPr>
            <a:r>
              <a:rPr lang="en-US" sz="1600" dirty="0" smtClean="0"/>
              <a:t>Windle, P., Kwan, M., Warwick, H., Sibayan, A., Espiritu, C., &amp; Vergara, J. (2006). Comparison of bacteriostatic normal saline and lidocaine used as intradermal anesthesia for the placement of intravenous lines. In </a:t>
            </a:r>
            <a:r>
              <a:rPr lang="en-US" sz="1600" i="1" dirty="0" smtClean="0"/>
              <a:t>Journal of PeriAnesthesia Nursing, 21</a:t>
            </a:r>
            <a:r>
              <a:rPr lang="en-US" sz="1600" dirty="0" smtClean="0"/>
              <a:t>(4), 251-258. </a:t>
            </a:r>
          </a:p>
          <a:p>
            <a:pPr>
              <a:buNone/>
            </a:pPr>
            <a:endParaRPr lang="en-US" sz="16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4800" dirty="0" smtClean="0">
                <a:effectLst>
                  <a:outerShdw blurRad="38100" dist="38100" dir="2700000" algn="tl">
                    <a:srgbClr val="000000">
                      <a:alpha val="43137"/>
                    </a:srgbClr>
                  </a:outerShdw>
                </a:effectLst>
              </a:rPr>
              <a:t>Objectives</a:t>
            </a:r>
            <a:endParaRPr lang="en-US" sz="4800"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457200" y="1295400"/>
            <a:ext cx="8229600" cy="4830763"/>
          </a:xfrm>
        </p:spPr>
        <p:txBody>
          <a:bodyPr>
            <a:normAutofit/>
          </a:bodyPr>
          <a:lstStyle/>
          <a:p>
            <a:pPr>
              <a:buFont typeface="Wingdings 2" pitchFamily="18" charset="2"/>
              <a:buNone/>
            </a:pPr>
            <a:endParaRPr lang="en-US" dirty="0" smtClean="0"/>
          </a:p>
          <a:p>
            <a:pPr>
              <a:buFont typeface="Wingdings" pitchFamily="2" charset="2"/>
              <a:buChar char="§"/>
            </a:pPr>
            <a:r>
              <a:rPr lang="en-US" dirty="0" smtClean="0"/>
              <a:t>Identify the components of a quantitative and qualitative research article</a:t>
            </a:r>
          </a:p>
          <a:p>
            <a:pPr>
              <a:buFont typeface="Wingdings" pitchFamily="2" charset="2"/>
              <a:buChar char="§"/>
            </a:pPr>
            <a:r>
              <a:rPr lang="en-US" dirty="0" smtClean="0"/>
              <a:t>Critique the value of the articles to the nursing profession</a:t>
            </a:r>
            <a:endParaRPr lang="en-US" dirty="0"/>
          </a:p>
          <a:p>
            <a:pPr>
              <a:buFont typeface="Wingdings" pitchFamily="2" charset="2"/>
              <a:buChar char="§"/>
            </a:pPr>
            <a:r>
              <a:rPr lang="en-US" dirty="0" smtClean="0"/>
              <a:t>Identify the informed consent process used in each of the articles</a:t>
            </a:r>
          </a:p>
          <a:p>
            <a:pPr>
              <a:buFont typeface="Wingdings" pitchFamily="2" charset="2"/>
              <a:buChar char="§"/>
            </a:pPr>
            <a:r>
              <a:rPr lang="en-US" dirty="0" smtClean="0"/>
              <a:t>Compare the methodologies of a quantitative and a qualitative research article</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Autofit/>
          </a:bodyPr>
          <a:lstStyle/>
          <a:p>
            <a:r>
              <a:rPr lang="en-US" sz="5400" dirty="0" smtClean="0">
                <a:effectLst>
                  <a:outerShdw blurRad="38100" dist="38100" dir="2700000" algn="tl">
                    <a:srgbClr val="000000">
                      <a:alpha val="43137"/>
                    </a:srgbClr>
                  </a:outerShdw>
                </a:effectLst>
              </a:rPr>
              <a:t>Articles </a:t>
            </a:r>
            <a:endParaRPr lang="en-US" sz="5400" dirty="0">
              <a:effectLst>
                <a:outerShdw blurRad="38100" dist="38100" dir="2700000" algn="tl">
                  <a:srgbClr val="000000">
                    <a:alpha val="43137"/>
                  </a:srgbClr>
                </a:outerShdw>
              </a:effectLst>
            </a:endParaRPr>
          </a:p>
        </p:txBody>
      </p:sp>
      <p:sp>
        <p:nvSpPr>
          <p:cNvPr id="3" name="Content Placeholder 2"/>
          <p:cNvSpPr>
            <a:spLocks noGrp="1"/>
          </p:cNvSpPr>
          <p:nvPr>
            <p:ph sz="quarter" idx="1"/>
          </p:nvPr>
        </p:nvSpPr>
        <p:spPr>
          <a:xfrm>
            <a:off x="0" y="1752600"/>
            <a:ext cx="8686800" cy="4648200"/>
          </a:xfrm>
        </p:spPr>
        <p:txBody>
          <a:bodyPr>
            <a:normAutofit/>
          </a:bodyPr>
          <a:lstStyle/>
          <a:p>
            <a:pPr lvl="2" algn="ctr">
              <a:buNone/>
            </a:pPr>
            <a:r>
              <a:rPr lang="en-US" sz="3600" dirty="0" smtClean="0"/>
              <a:t>Article 1: </a:t>
            </a:r>
          </a:p>
          <a:p>
            <a:pPr lvl="2" algn="ctr">
              <a:buNone/>
            </a:pPr>
            <a:r>
              <a:rPr lang="en-US" sz="1800" dirty="0" smtClean="0"/>
              <a:t>Eggenberger, T., Keller, K., &amp; Locsin, R. (2010). Valuing caring behaviors within simulated emergent nursing situations. In </a:t>
            </a:r>
            <a:r>
              <a:rPr lang="en-US" sz="1800" i="1" dirty="0" smtClean="0"/>
              <a:t>International Journal of Human Caring, 14</a:t>
            </a:r>
            <a:r>
              <a:rPr lang="en-US" sz="1800" dirty="0" smtClean="0"/>
              <a:t>(2), 23-29.</a:t>
            </a:r>
          </a:p>
          <a:p>
            <a:pPr lvl="2" algn="ctr">
              <a:buNone/>
            </a:pPr>
            <a:endParaRPr lang="en-US" sz="3600" dirty="0" smtClean="0"/>
          </a:p>
          <a:p>
            <a:pPr lvl="2" algn="ctr">
              <a:buNone/>
            </a:pPr>
            <a:r>
              <a:rPr lang="en-US" sz="3600" dirty="0" smtClean="0"/>
              <a:t>Article 2: </a:t>
            </a:r>
          </a:p>
          <a:p>
            <a:pPr lvl="2" algn="ctr">
              <a:buNone/>
            </a:pPr>
            <a:r>
              <a:rPr lang="en-US" sz="1800" dirty="0" smtClean="0"/>
              <a:t>Windle, P., Kwan, M., Warwick, H., Sibayan, A., Espiritu, C., &amp; Vergara, J. (2006). Comparison of bacteriostatic normal saline and lidocaine used as intradermal anesthesia for the placement of intravenous lines. In </a:t>
            </a:r>
            <a:r>
              <a:rPr lang="en-US" sz="1800" i="1" dirty="0" smtClean="0"/>
              <a:t>Journal of PeriAnesthesia Nursing, 21</a:t>
            </a:r>
            <a:r>
              <a:rPr lang="en-US" sz="1800" dirty="0" smtClean="0"/>
              <a:t>(4), 251-258. </a:t>
            </a:r>
          </a:p>
          <a:p>
            <a:pPr lvl="2" algn="ctr">
              <a:buNone/>
            </a:pPr>
            <a:endParaRPr lang="en-US" sz="3600" dirty="0" smtClean="0"/>
          </a:p>
          <a:p>
            <a:pPr lvl="2" algn="ctr">
              <a:buNone/>
            </a:pPr>
            <a:endParaRPr lang="en-US" sz="3600" dirty="0" smtClean="0"/>
          </a:p>
          <a:p>
            <a:pPr>
              <a:buNone/>
            </a:pPr>
            <a:endParaRPr lang="en-US"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idx="1"/>
          </p:nvPr>
        </p:nvSpPr>
        <p:spPr>
          <a:xfrm>
            <a:off x="1368426" y="3276600"/>
            <a:ext cx="6480174" cy="1447800"/>
          </a:xfrm>
        </p:spPr>
        <p:txBody>
          <a:bodyPr>
            <a:normAutofit/>
          </a:bodyPr>
          <a:lstStyle/>
          <a:p>
            <a:r>
              <a:rPr lang="en-US" sz="5400" b="0" dirty="0" smtClean="0">
                <a:effectLst>
                  <a:outerShdw blurRad="38100" dist="38100" dir="2700000" algn="tl">
                    <a:srgbClr val="000000">
                      <a:alpha val="43137"/>
                    </a:srgbClr>
                  </a:outerShdw>
                </a:effectLst>
              </a:rPr>
              <a:t>analysis</a:t>
            </a:r>
            <a:endParaRPr lang="en-US" sz="5400" b="0" dirty="0">
              <a:effectLst>
                <a:outerShdw blurRad="38100" dist="38100" dir="2700000" algn="tl">
                  <a:srgbClr val="000000">
                    <a:alpha val="43137"/>
                  </a:srgbClr>
                </a:outerShdw>
              </a:effectLst>
            </a:endParaRPr>
          </a:p>
        </p:txBody>
      </p:sp>
      <p:sp>
        <p:nvSpPr>
          <p:cNvPr id="2" name="Title 1"/>
          <p:cNvSpPr>
            <a:spLocks noGrp="1"/>
          </p:cNvSpPr>
          <p:nvPr>
            <p:ph type="title"/>
          </p:nvPr>
        </p:nvSpPr>
        <p:spPr/>
        <p:txBody>
          <a:bodyPr/>
          <a:lstStyle/>
          <a:p>
            <a:r>
              <a:rPr lang="en-US" dirty="0" smtClean="0"/>
              <a:t> </a:t>
            </a:r>
            <a:endParaRPr lang="en-US"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quarter" idx="1"/>
          </p:nvPr>
        </p:nvSpPr>
        <p:spPr>
          <a:xfrm>
            <a:off x="457200" y="1981200"/>
            <a:ext cx="8229600" cy="4144964"/>
          </a:xfrm>
        </p:spPr>
        <p:txBody>
          <a:bodyPr>
            <a:normAutofit/>
          </a:bodyPr>
          <a:lstStyle/>
          <a:p>
            <a:pPr marL="0" indent="0">
              <a:buClrTx/>
              <a:buNone/>
            </a:pPr>
            <a:r>
              <a:rPr lang="en-US" sz="3600" dirty="0" smtClean="0">
                <a:effectLst>
                  <a:outerShdw blurRad="38100" dist="38100" dir="2700000" algn="tl">
                    <a:srgbClr val="000000">
                      <a:alpha val="43137"/>
                    </a:srgbClr>
                  </a:outerShdw>
                </a:effectLst>
              </a:rPr>
              <a:t>Article 1: </a:t>
            </a:r>
          </a:p>
          <a:p>
            <a:pPr marL="274320" lvl="1" indent="0">
              <a:buClrTx/>
              <a:buFont typeface="Wingdings" pitchFamily="2" charset="2"/>
              <a:buChar char="§"/>
            </a:pPr>
            <a:r>
              <a:rPr lang="en-US" dirty="0" smtClean="0">
                <a:solidFill>
                  <a:schemeClr val="tx1"/>
                </a:solidFill>
              </a:rPr>
              <a:t>Caring behaviors for emergent situations</a:t>
            </a:r>
          </a:p>
          <a:p>
            <a:pPr marL="548640" lvl="2" indent="0">
              <a:buClrTx/>
              <a:buFont typeface="Wingdings" pitchFamily="2" charset="2"/>
              <a:buChar char="§"/>
            </a:pPr>
            <a:r>
              <a:rPr lang="en-US" dirty="0" smtClean="0"/>
              <a:t>The use of human simulators</a:t>
            </a:r>
          </a:p>
          <a:p>
            <a:pPr marL="274320" lvl="1" indent="0">
              <a:buClrTx/>
              <a:buFont typeface="Wingdings" pitchFamily="2" charset="2"/>
              <a:buChar char="§"/>
            </a:pPr>
            <a:endParaRPr lang="en-US" sz="1500" dirty="0" smtClean="0"/>
          </a:p>
          <a:p>
            <a:pPr marL="274320" lvl="1" indent="0">
              <a:buClrTx/>
              <a:buFont typeface="Wingdings" pitchFamily="2" charset="2"/>
              <a:buChar char="§"/>
            </a:pPr>
            <a:endParaRPr lang="en-US" dirty="0" smtClean="0"/>
          </a:p>
          <a:p>
            <a:pPr marL="0" indent="0">
              <a:buClrTx/>
              <a:buNone/>
            </a:pPr>
            <a:r>
              <a:rPr lang="en-US" sz="3600" dirty="0" smtClean="0">
                <a:effectLst>
                  <a:outerShdw blurRad="38100" dist="38100" dir="2700000" algn="tl">
                    <a:srgbClr val="000000">
                      <a:alpha val="43137"/>
                    </a:srgbClr>
                  </a:outerShdw>
                </a:effectLst>
              </a:rPr>
              <a:t>Article 2: </a:t>
            </a:r>
          </a:p>
          <a:p>
            <a:pPr marL="274320" lvl="2" indent="0">
              <a:buClrTx/>
              <a:buSzPct val="85000"/>
              <a:buFont typeface="Wingdings" pitchFamily="2" charset="2"/>
              <a:buChar char="§"/>
            </a:pPr>
            <a:r>
              <a:rPr lang="en-US" dirty="0" smtClean="0"/>
              <a:t>Lidocaine vs. Bacteriostatic Normal Saline: </a:t>
            </a:r>
          </a:p>
          <a:p>
            <a:pPr marL="548640" lvl="3" indent="0">
              <a:buClrTx/>
              <a:buSzPct val="85000"/>
              <a:buFont typeface="Wingdings" pitchFamily="2" charset="2"/>
              <a:buChar char="§"/>
            </a:pPr>
            <a:r>
              <a:rPr lang="en-US" dirty="0" smtClean="0">
                <a:solidFill>
                  <a:schemeClr val="tx1"/>
                </a:solidFill>
              </a:rPr>
              <a:t>Which is more effective?</a:t>
            </a:r>
          </a:p>
          <a:p>
            <a:pPr marL="0" indent="0">
              <a:buNone/>
            </a:pPr>
            <a:endParaRPr lang="en-US" dirty="0" smtClean="0"/>
          </a:p>
          <a:p>
            <a:pPr marL="0" indent="0">
              <a:buNone/>
            </a:pPr>
            <a:endParaRPr lang="en-US" dirty="0"/>
          </a:p>
        </p:txBody>
      </p:sp>
      <p:sp>
        <p:nvSpPr>
          <p:cNvPr id="4" name="TextBox 3"/>
          <p:cNvSpPr txBox="1"/>
          <p:nvPr/>
        </p:nvSpPr>
        <p:spPr>
          <a:xfrm>
            <a:off x="152400" y="228601"/>
            <a:ext cx="8763000" cy="830997"/>
          </a:xfrm>
          <a:prstGeom prst="rect">
            <a:avLst/>
          </a:prstGeom>
          <a:noFill/>
          <a:ln>
            <a:noFill/>
          </a:ln>
        </p:spPr>
        <p:style>
          <a:lnRef idx="2">
            <a:schemeClr val="dk1"/>
          </a:lnRef>
          <a:fillRef idx="1">
            <a:schemeClr val="lt1"/>
          </a:fillRef>
          <a:effectRef idx="0">
            <a:schemeClr val="dk1"/>
          </a:effectRef>
          <a:fontRef idx="minor">
            <a:schemeClr val="dk1"/>
          </a:fontRef>
        </p:style>
        <p:txBody>
          <a:bodyPr wrap="square" rtlCol="0">
            <a:spAutoFit/>
          </a:bodyPr>
          <a:lstStyle/>
          <a:p>
            <a:pPr algn="ctr"/>
            <a:r>
              <a:rPr lang="en-US" sz="4800" dirty="0" smtClean="0">
                <a:effectLst>
                  <a:outerShdw blurRad="38100" dist="38100" dir="2700000" algn="tl">
                    <a:srgbClr val="000000">
                      <a:alpha val="43137"/>
                    </a:srgbClr>
                  </a:outerShdw>
                </a:effectLst>
              </a:rPr>
              <a:t> </a:t>
            </a:r>
            <a:r>
              <a:rPr lang="en-US" sz="4400" dirty="0" smtClean="0">
                <a:solidFill>
                  <a:schemeClr val="bg2">
                    <a:lumMod val="75000"/>
                  </a:schemeClr>
                </a:solidFill>
                <a:effectLst>
                  <a:outerShdw blurRad="38100" dist="38100" dir="2700000" algn="tl">
                    <a:srgbClr val="000000">
                      <a:alpha val="43137"/>
                    </a:srgbClr>
                  </a:outerShdw>
                </a:effectLst>
              </a:rPr>
              <a:t>Analysis: Research Questions</a:t>
            </a:r>
            <a:endParaRPr lang="en-US" sz="4400" dirty="0">
              <a:solidFill>
                <a:schemeClr val="bg2">
                  <a:lumMod val="75000"/>
                </a:schemeClr>
              </a:solidFill>
              <a:effectLst>
                <a:outerShdw blurRad="38100" dist="38100" dir="2700000" algn="tl">
                  <a:srgbClr val="000000">
                    <a:alpha val="43137"/>
                  </a:srgbClr>
                </a:outerShdw>
              </a:effectLst>
            </a:endParaRPr>
          </a:p>
        </p:txBody>
      </p:sp>
    </p:spTree>
    <p:extLst>
      <p:ext uri="{BB962C8B-B14F-4D97-AF65-F5344CB8AC3E}">
        <p14:creationId xmlns="" xmlns:p14="http://schemas.microsoft.com/office/powerpoint/2010/main" val="302558855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Text Placeholder 8"/>
          <p:cNvSpPr>
            <a:spLocks noGrp="1"/>
          </p:cNvSpPr>
          <p:nvPr>
            <p:ph type="body" idx="1"/>
          </p:nvPr>
        </p:nvSpPr>
        <p:spPr/>
        <p:txBody>
          <a:bodyPr/>
          <a:lstStyle/>
          <a:p>
            <a:pPr algn="ctr"/>
            <a:r>
              <a:rPr lang="en-US" sz="3600" dirty="0" smtClean="0">
                <a:effectLst>
                  <a:outerShdw blurRad="38100" dist="38100" dir="2700000" algn="tl">
                    <a:srgbClr val="000000">
                      <a:alpha val="43137"/>
                    </a:srgbClr>
                  </a:outerShdw>
                </a:effectLst>
              </a:rPr>
              <a:t>Article 1 </a:t>
            </a:r>
            <a:endParaRPr lang="en-US" sz="3600" dirty="0">
              <a:effectLst>
                <a:outerShdw blurRad="38100" dist="38100" dir="2700000" algn="tl">
                  <a:srgbClr val="000000">
                    <a:alpha val="43137"/>
                  </a:srgbClr>
                </a:outerShdw>
              </a:effectLst>
            </a:endParaRPr>
          </a:p>
        </p:txBody>
      </p:sp>
      <p:sp>
        <p:nvSpPr>
          <p:cNvPr id="11" name="Text Placeholder 10"/>
          <p:cNvSpPr>
            <a:spLocks noGrp="1"/>
          </p:cNvSpPr>
          <p:nvPr>
            <p:ph type="body" sz="half" idx="3"/>
          </p:nvPr>
        </p:nvSpPr>
        <p:spPr/>
        <p:txBody>
          <a:bodyPr/>
          <a:lstStyle/>
          <a:p>
            <a:pPr algn="ctr"/>
            <a:r>
              <a:rPr lang="en-US" sz="3600" dirty="0" smtClean="0">
                <a:effectLst>
                  <a:outerShdw blurRad="38100" dist="38100" dir="2700000" algn="tl">
                    <a:srgbClr val="000000">
                      <a:alpha val="43137"/>
                    </a:srgbClr>
                  </a:outerShdw>
                </a:effectLst>
              </a:rPr>
              <a:t>Article 2</a:t>
            </a:r>
            <a:endParaRPr lang="en-US" sz="3600" dirty="0">
              <a:effectLst>
                <a:outerShdw blurRad="38100" dist="38100" dir="2700000" algn="tl">
                  <a:srgbClr val="000000">
                    <a:alpha val="43137"/>
                  </a:srgbClr>
                </a:outerShdw>
              </a:effectLst>
            </a:endParaRPr>
          </a:p>
        </p:txBody>
      </p:sp>
      <p:sp>
        <p:nvSpPr>
          <p:cNvPr id="10" name="Content Placeholder 9"/>
          <p:cNvSpPr>
            <a:spLocks noGrp="1"/>
          </p:cNvSpPr>
          <p:nvPr>
            <p:ph sz="quarter" idx="2"/>
          </p:nvPr>
        </p:nvSpPr>
        <p:spPr/>
        <p:txBody>
          <a:bodyPr/>
          <a:lstStyle/>
          <a:p>
            <a:pPr marL="274320" lvl="1">
              <a:buClrTx/>
              <a:buSzPct val="85000"/>
              <a:buNone/>
            </a:pPr>
            <a:r>
              <a:rPr lang="en-US" sz="3200" dirty="0" smtClean="0">
                <a:solidFill>
                  <a:schemeClr val="tx1"/>
                </a:solidFill>
                <a:effectLst>
                  <a:outerShdw blurRad="38100" dist="38100" dir="2700000" algn="tl">
                    <a:srgbClr val="000000">
                      <a:alpha val="43137"/>
                    </a:srgbClr>
                  </a:outerShdw>
                </a:effectLst>
              </a:rPr>
              <a:t>Concept: </a:t>
            </a:r>
          </a:p>
          <a:p>
            <a:pPr marL="548640" lvl="2">
              <a:buClrTx/>
              <a:buSzPct val="85000"/>
              <a:buFont typeface="Wingdings" pitchFamily="2" charset="2"/>
              <a:buChar char="§"/>
            </a:pPr>
            <a:r>
              <a:rPr lang="en-US" sz="2400" dirty="0" smtClean="0">
                <a:solidFill>
                  <a:schemeClr val="tx1"/>
                </a:solidFill>
              </a:rPr>
              <a:t>Description of students actions related to emergency situations</a:t>
            </a:r>
          </a:p>
          <a:p>
            <a:pPr>
              <a:buNone/>
            </a:pPr>
            <a:endParaRPr lang="en-US" dirty="0"/>
          </a:p>
        </p:txBody>
      </p:sp>
      <p:sp>
        <p:nvSpPr>
          <p:cNvPr id="12" name="Content Placeholder 11"/>
          <p:cNvSpPr>
            <a:spLocks noGrp="1"/>
          </p:cNvSpPr>
          <p:nvPr>
            <p:ph sz="quarter" idx="4"/>
          </p:nvPr>
        </p:nvSpPr>
        <p:spPr/>
        <p:txBody>
          <a:bodyPr/>
          <a:lstStyle/>
          <a:p>
            <a:pPr lvl="1">
              <a:buClrTx/>
              <a:buNone/>
            </a:pPr>
            <a:r>
              <a:rPr lang="en-US" sz="3200" dirty="0" smtClean="0">
                <a:solidFill>
                  <a:schemeClr val="tx1"/>
                </a:solidFill>
                <a:effectLst>
                  <a:outerShdw blurRad="38100" dist="38100" dir="2700000" algn="tl">
                    <a:srgbClr val="000000">
                      <a:alpha val="43137"/>
                    </a:srgbClr>
                  </a:outerShdw>
                </a:effectLst>
              </a:rPr>
              <a:t>Independent:</a:t>
            </a:r>
          </a:p>
          <a:p>
            <a:pPr lvl="2">
              <a:buClrTx/>
              <a:buFont typeface="Wingdings" pitchFamily="2" charset="2"/>
              <a:buChar char="§"/>
            </a:pPr>
            <a:r>
              <a:rPr lang="en-US" sz="2400" dirty="0" smtClean="0"/>
              <a:t>Intradermal analgesic injection</a:t>
            </a:r>
          </a:p>
          <a:p>
            <a:pPr lvl="2">
              <a:buClrTx/>
              <a:buFont typeface="Wingdings" pitchFamily="2" charset="2"/>
              <a:buChar char="§"/>
            </a:pPr>
            <a:endParaRPr lang="en-US" sz="2400" dirty="0" smtClean="0">
              <a:effectLst>
                <a:outerShdw blurRad="38100" dist="38100" dir="2700000" algn="tl">
                  <a:srgbClr val="000000">
                    <a:alpha val="43137"/>
                  </a:srgbClr>
                </a:outerShdw>
              </a:effectLst>
            </a:endParaRPr>
          </a:p>
          <a:p>
            <a:pPr lvl="1">
              <a:buClrTx/>
              <a:buNone/>
            </a:pPr>
            <a:r>
              <a:rPr lang="en-US" sz="3200" dirty="0" smtClean="0">
                <a:solidFill>
                  <a:schemeClr val="tx1"/>
                </a:solidFill>
                <a:effectLst>
                  <a:outerShdw blurRad="38100" dist="38100" dir="2700000" algn="tl">
                    <a:srgbClr val="000000">
                      <a:alpha val="43137"/>
                    </a:srgbClr>
                  </a:outerShdw>
                </a:effectLst>
              </a:rPr>
              <a:t>Dependent:</a:t>
            </a:r>
          </a:p>
          <a:p>
            <a:pPr lvl="2">
              <a:buClrTx/>
              <a:buFont typeface="Wingdings" pitchFamily="2" charset="2"/>
              <a:buChar char="§"/>
            </a:pPr>
            <a:r>
              <a:rPr lang="en-US" sz="2400" dirty="0" smtClean="0"/>
              <a:t>Pain perception related to injection as well as insertion of IV</a:t>
            </a:r>
          </a:p>
          <a:p>
            <a:endParaRPr lang="en-US" dirty="0"/>
          </a:p>
        </p:txBody>
      </p:sp>
      <p:sp>
        <p:nvSpPr>
          <p:cNvPr id="4" name="Title 3"/>
          <p:cNvSpPr>
            <a:spLocks noGrp="1"/>
          </p:cNvSpPr>
          <p:nvPr>
            <p:ph type="title"/>
          </p:nvPr>
        </p:nvSpPr>
        <p:spPr>
          <a:xfrm>
            <a:off x="152400" y="228600"/>
            <a:ext cx="8839200" cy="762000"/>
          </a:xfrm>
        </p:spPr>
        <p:txBody>
          <a:bodyPr>
            <a:noAutofit/>
          </a:bodyPr>
          <a:lstStyle/>
          <a:p>
            <a:r>
              <a:rPr lang="en-US" sz="2800" dirty="0" smtClean="0">
                <a:effectLst>
                  <a:outerShdw blurRad="38100" dist="38100" dir="2700000" algn="tl">
                    <a:srgbClr val="000000">
                      <a:alpha val="43137"/>
                    </a:srgbClr>
                  </a:outerShdw>
                </a:effectLst>
              </a:rPr>
              <a:t>Analysis: Concepts, Independent vs. Dependent Variables</a:t>
            </a:r>
            <a:endParaRPr lang="en-US" sz="2800" dirty="0">
              <a:effectLst>
                <a:outerShdw blurRad="38100" dist="38100" dir="2700000" algn="tl">
                  <a:srgbClr val="000000">
                    <a:alpha val="43137"/>
                  </a:srgbClr>
                </a:outerShdw>
              </a:effectLst>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Analysis: Study Samples</a:t>
            </a:r>
            <a:endParaRPr lang="en-US" sz="4000" dirty="0">
              <a:effectLst>
                <a:outerShdw blurRad="38100" dist="38100" dir="2700000" algn="tl">
                  <a:srgbClr val="000000">
                    <a:alpha val="43137"/>
                  </a:srgbClr>
                </a:outerShdw>
              </a:effectLst>
            </a:endParaRPr>
          </a:p>
        </p:txBody>
      </p:sp>
      <p:sp>
        <p:nvSpPr>
          <p:cNvPr id="3" name="Subtitle 2"/>
          <p:cNvSpPr>
            <a:spLocks noGrp="1"/>
          </p:cNvSpPr>
          <p:nvPr>
            <p:ph sz="quarter" idx="1"/>
          </p:nvPr>
        </p:nvSpPr>
        <p:spPr>
          <a:xfrm>
            <a:off x="301752" y="1828800"/>
            <a:ext cx="8503920" cy="4572000"/>
          </a:xfrm>
        </p:spPr>
        <p:txBody>
          <a:bodyPr>
            <a:normAutofit/>
          </a:bodyPr>
          <a:lstStyle/>
          <a:p>
            <a:pPr algn="l">
              <a:buNone/>
            </a:pPr>
            <a:r>
              <a:rPr lang="en-US" sz="3600" dirty="0" smtClean="0">
                <a:effectLst>
                  <a:outerShdw blurRad="38100" dist="38100" dir="2700000" algn="tl">
                    <a:srgbClr val="000000">
                      <a:alpha val="43137"/>
                    </a:srgbClr>
                  </a:outerShdw>
                </a:effectLst>
              </a:rPr>
              <a:t>Article 1:</a:t>
            </a:r>
          </a:p>
          <a:p>
            <a:pPr lvl="1">
              <a:buClr>
                <a:schemeClr val="tx1"/>
              </a:buClr>
              <a:buFont typeface="Wingdings" pitchFamily="2" charset="2"/>
              <a:buChar char="§"/>
            </a:pPr>
            <a:r>
              <a:rPr lang="en-US" sz="2400" dirty="0" smtClean="0">
                <a:solidFill>
                  <a:schemeClr val="tx1"/>
                </a:solidFill>
              </a:rPr>
              <a:t>Focus Group for  qualitative research</a:t>
            </a:r>
          </a:p>
          <a:p>
            <a:pPr lvl="1">
              <a:buClr>
                <a:schemeClr val="tx1"/>
              </a:buClr>
              <a:buFont typeface="Wingdings" pitchFamily="2" charset="2"/>
              <a:buChar char="§"/>
            </a:pPr>
            <a:r>
              <a:rPr lang="en-US" sz="2400" dirty="0" smtClean="0">
                <a:solidFill>
                  <a:schemeClr val="tx1"/>
                </a:solidFill>
              </a:rPr>
              <a:t>77 Participants divided into eight clinical groups</a:t>
            </a:r>
          </a:p>
          <a:p>
            <a:pPr lvl="1">
              <a:buClr>
                <a:schemeClr val="tx1"/>
              </a:buClr>
              <a:buFont typeface="Wingdings" pitchFamily="2" charset="2"/>
              <a:buChar char="§"/>
            </a:pPr>
            <a:r>
              <a:rPr lang="en-US" sz="2400" dirty="0" smtClean="0">
                <a:solidFill>
                  <a:schemeClr val="tx1"/>
                </a:solidFill>
              </a:rPr>
              <a:t>Four traditional undergraduate cohorts </a:t>
            </a:r>
          </a:p>
          <a:p>
            <a:pPr lvl="2">
              <a:buClr>
                <a:schemeClr val="tx1"/>
              </a:buClr>
              <a:buFont typeface="Wingdings" pitchFamily="2" charset="2"/>
              <a:buChar char="§"/>
            </a:pPr>
            <a:r>
              <a:rPr lang="en-US" dirty="0" smtClean="0">
                <a:solidFill>
                  <a:schemeClr val="tx1"/>
                </a:solidFill>
              </a:rPr>
              <a:t>36 participants</a:t>
            </a:r>
          </a:p>
          <a:p>
            <a:pPr lvl="1">
              <a:buClr>
                <a:schemeClr val="tx1"/>
              </a:buClr>
              <a:buFont typeface="Wingdings" pitchFamily="2" charset="2"/>
              <a:buChar char="§"/>
            </a:pPr>
            <a:r>
              <a:rPr lang="en-US" sz="2400" dirty="0" smtClean="0">
                <a:solidFill>
                  <a:schemeClr val="tx1"/>
                </a:solidFill>
              </a:rPr>
              <a:t>Four accelerated undergraduate cohorts </a:t>
            </a:r>
          </a:p>
          <a:p>
            <a:pPr lvl="2">
              <a:buClr>
                <a:schemeClr val="tx1"/>
              </a:buClr>
              <a:buFont typeface="Wingdings" pitchFamily="2" charset="2"/>
              <a:buChar char="§"/>
            </a:pPr>
            <a:r>
              <a:rPr lang="en-US" dirty="0" smtClean="0">
                <a:solidFill>
                  <a:schemeClr val="tx1"/>
                </a:solidFill>
              </a:rPr>
              <a:t>41 participants</a:t>
            </a:r>
          </a:p>
          <a:p>
            <a:pPr algn="l"/>
            <a:endParaRPr lang="en-US" sz="1800" dirty="0"/>
          </a:p>
          <a:p>
            <a:pPr algn="l"/>
            <a:endParaRPr lang="en-US" sz="1800" dirty="0" smtClean="0"/>
          </a:p>
          <a:p>
            <a:pPr algn="l">
              <a:buNone/>
            </a:pPr>
            <a:endParaRPr lang="en-US" sz="1800" dirty="0"/>
          </a:p>
        </p:txBody>
      </p:sp>
    </p:spTree>
    <p:extLst>
      <p:ext uri="{BB962C8B-B14F-4D97-AF65-F5344CB8AC3E}">
        <p14:creationId xmlns="" xmlns:p14="http://schemas.microsoft.com/office/powerpoint/2010/main" val="116610610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4000" dirty="0" smtClean="0">
                <a:effectLst>
                  <a:outerShdw blurRad="38100" dist="38100" dir="2700000" algn="tl">
                    <a:srgbClr val="000000">
                      <a:alpha val="43137"/>
                    </a:srgbClr>
                  </a:outerShdw>
                </a:effectLst>
              </a:rPr>
              <a:t>Analysis: Study Samples</a:t>
            </a:r>
            <a:endParaRPr lang="en-US" sz="4000"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301752" y="1981200"/>
            <a:ext cx="8503920" cy="4117848"/>
          </a:xfrm>
        </p:spPr>
        <p:txBody>
          <a:bodyPr>
            <a:normAutofit/>
          </a:bodyPr>
          <a:lstStyle/>
          <a:p>
            <a:pPr>
              <a:buNone/>
            </a:pPr>
            <a:r>
              <a:rPr lang="en-US" sz="3600" dirty="0" smtClean="0">
                <a:effectLst>
                  <a:outerShdw blurRad="38100" dist="38100" dir="2700000" algn="tl">
                    <a:srgbClr val="000000">
                      <a:alpha val="43137"/>
                    </a:srgbClr>
                  </a:outerShdw>
                </a:effectLst>
              </a:rPr>
              <a:t>Article 2:</a:t>
            </a:r>
          </a:p>
          <a:p>
            <a:pPr lvl="1">
              <a:buClrTx/>
              <a:buFont typeface="Wingdings" pitchFamily="2" charset="2"/>
              <a:buChar char="§"/>
            </a:pPr>
            <a:r>
              <a:rPr lang="en-US" sz="2400" dirty="0" smtClean="0">
                <a:solidFill>
                  <a:schemeClr val="tx1"/>
                </a:solidFill>
              </a:rPr>
              <a:t>Random sampling</a:t>
            </a:r>
          </a:p>
          <a:p>
            <a:pPr lvl="1">
              <a:buClrTx/>
              <a:buFont typeface="Wingdings" pitchFamily="2" charset="2"/>
              <a:buChar char="§"/>
            </a:pPr>
            <a:r>
              <a:rPr lang="en-US" sz="2400" dirty="0" smtClean="0">
                <a:solidFill>
                  <a:schemeClr val="tx1"/>
                </a:solidFill>
              </a:rPr>
              <a:t>Control group</a:t>
            </a:r>
          </a:p>
          <a:p>
            <a:pPr lvl="1">
              <a:buClrTx/>
              <a:buFont typeface="Wingdings" pitchFamily="2" charset="2"/>
              <a:buChar char="§"/>
            </a:pPr>
            <a:r>
              <a:rPr lang="en-US" sz="2400" dirty="0" smtClean="0">
                <a:solidFill>
                  <a:schemeClr val="tx1"/>
                </a:solidFill>
              </a:rPr>
              <a:t>139 Subject for experimental treatment</a:t>
            </a:r>
          </a:p>
          <a:p>
            <a:pPr lvl="1">
              <a:buClrTx/>
              <a:buFont typeface="Wingdings" pitchFamily="2" charset="2"/>
              <a:buChar char="§"/>
            </a:pPr>
            <a:r>
              <a:rPr lang="en-US" sz="2400" dirty="0" smtClean="0">
                <a:solidFill>
                  <a:schemeClr val="tx1"/>
                </a:solidFill>
              </a:rPr>
              <a:t>60 Subjects for the control group</a:t>
            </a:r>
          </a:p>
          <a:p>
            <a:pPr lvl="1">
              <a:buClrTx/>
              <a:buFont typeface="Wingdings" pitchFamily="2" charset="2"/>
              <a:buChar char="§"/>
            </a:pPr>
            <a:r>
              <a:rPr lang="en-US" sz="2400" dirty="0" smtClean="0">
                <a:solidFill>
                  <a:schemeClr val="tx1"/>
                </a:solidFill>
              </a:rPr>
              <a:t>197 Subjects for the total experiment</a:t>
            </a:r>
          </a:p>
        </p:txBody>
      </p:sp>
    </p:spTree>
    <p:extLst>
      <p:ext uri="{BB962C8B-B14F-4D97-AF65-F5344CB8AC3E}">
        <p14:creationId xmlns="" xmlns:p14="http://schemas.microsoft.com/office/powerpoint/2010/main" val="2168050601"/>
      </p:ext>
    </p:extLst>
  </p:cSld>
  <p:clrMapOvr>
    <a:masterClrMapping/>
  </p:clrMapOvr>
</p:sld>
</file>

<file path=ppt/theme/_rels/theme1.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image" Target="../media/image1.jpeg"/></Relationships>
</file>

<file path=ppt/theme/theme1.xml><?xml version="1.0" encoding="utf-8"?>
<a:theme xmlns:a="http://schemas.openxmlformats.org/drawingml/2006/main" name="Civic">
  <a:themeElements>
    <a:clrScheme name="Civic">
      <a:dk1>
        <a:sysClr val="windowText" lastClr="000000"/>
      </a:dk1>
      <a:lt1>
        <a:sysClr val="window" lastClr="FFFFFF"/>
      </a:lt1>
      <a:dk2>
        <a:srgbClr val="646B86"/>
      </a:dk2>
      <a:lt2>
        <a:srgbClr val="C5D1D7"/>
      </a:lt2>
      <a:accent1>
        <a:srgbClr val="D16349"/>
      </a:accent1>
      <a:accent2>
        <a:srgbClr val="CCB400"/>
      </a:accent2>
      <a:accent3>
        <a:srgbClr val="8CADAE"/>
      </a:accent3>
      <a:accent4>
        <a:srgbClr val="8C7B70"/>
      </a:accent4>
      <a:accent5>
        <a:srgbClr val="8FB08C"/>
      </a:accent5>
      <a:accent6>
        <a:srgbClr val="D19049"/>
      </a:accent6>
      <a:hlink>
        <a:srgbClr val="00A3D6"/>
      </a:hlink>
      <a:folHlink>
        <a:srgbClr val="694F07"/>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Civic">
      <a:fillStyleLst>
        <a:solidFill>
          <a:schemeClr val="phClr"/>
        </a:solidFill>
        <a:solidFill>
          <a:schemeClr val="phClr">
            <a:tint val="45000"/>
          </a:schemeClr>
        </a:solidFill>
        <a:solidFill>
          <a:schemeClr val="phClr">
            <a:tint val="95000"/>
          </a:schemeClr>
        </a:solidFill>
      </a:fillStyleLst>
      <a:lnStyleLst>
        <a:ln w="9525" cap="flat" cmpd="sng" algn="ctr">
          <a:solidFill>
            <a:schemeClr val="phClr"/>
          </a:solidFill>
          <a:prstDash val="solid"/>
        </a:ln>
        <a:ln w="11429" cap="flat" cmpd="sng" algn="ctr">
          <a:solidFill>
            <a:schemeClr val="phClr"/>
          </a:solidFill>
          <a:prstDash val="sysDash"/>
        </a:ln>
        <a:ln w="20000" cap="flat" cmpd="sng" algn="ctr">
          <a:solidFill>
            <a:schemeClr val="phClr"/>
          </a:solidFill>
          <a:prstDash val="solid"/>
        </a:ln>
      </a:lnStyleLst>
      <a:effectStyleLst>
        <a:effectStyle>
          <a:effectLst>
            <a:outerShdw blurRad="50800" dist="25400" dir="5400000" rotWithShape="0">
              <a:srgbClr val="000000">
                <a:alpha val="35000"/>
              </a:srgbClr>
            </a:outerShdw>
          </a:effectLst>
        </a:effectStyle>
        <a:effectStyle>
          <a:effectLst>
            <a:outerShdw blurRad="50800" dist="25400" dir="5400000" rotWithShape="0">
              <a:srgbClr val="000000">
                <a:alpha val="45000"/>
              </a:srgbClr>
            </a:outerShdw>
          </a:effectLst>
          <a:scene3d>
            <a:camera prst="orthographicFront" fov="0">
              <a:rot lat="0" lon="0" rev="0"/>
            </a:camera>
            <a:lightRig rig="threePt" dir="t">
              <a:rot lat="0" lon="0" rev="0"/>
            </a:lightRig>
          </a:scene3d>
          <a:sp3d contourW="9525" prstMaterial="matte">
            <a:bevelT w="0" h="0"/>
            <a:contourClr>
              <a:schemeClr val="phClr">
                <a:shade val="70000"/>
                <a:satMod val="105000"/>
              </a:schemeClr>
            </a:contourClr>
          </a:sp3d>
        </a:effectStyle>
        <a:effectStyle>
          <a:effectLst>
            <a:outerShdw blurRad="50800" dist="25400" dir="5400000" rotWithShape="0">
              <a:srgbClr val="000000">
                <a:alpha val="45000"/>
              </a:srgbClr>
            </a:outerShdw>
          </a:effectLst>
          <a:scene3d>
            <a:camera prst="orthographicFront" fov="0">
              <a:rot lat="0" lon="0" rev="0"/>
            </a:camera>
            <a:lightRig rig="soft" dir="b">
              <a:rot lat="0" lon="0" rev="0"/>
            </a:lightRig>
          </a:scene3d>
          <a:sp3d prstMaterial="dkEdge">
            <a:bevelT w="63500" h="63500" prst="cross"/>
            <a:contourClr>
              <a:schemeClr val="phClr"/>
            </a:contourClr>
          </a:sp3d>
        </a:effectStyle>
      </a:effectStyleLst>
      <a:bgFillStyleLst>
        <a:solidFill>
          <a:schemeClr val="phClr"/>
        </a:solidFill>
        <a:blipFill>
          <a:blip xmlns:r="http://schemas.openxmlformats.org/officeDocument/2006/relationships" r:embed="rId1">
            <a:duotone>
              <a:schemeClr val="phClr">
                <a:shade val="70000"/>
                <a:satMod val="115000"/>
              </a:schemeClr>
              <a:schemeClr val="phClr">
                <a:tint val="85000"/>
              </a:schemeClr>
            </a:duotone>
          </a:blip>
          <a:tile tx="0" ty="0" sx="85000" sy="85000" flip="none" algn="tl"/>
        </a:blipFill>
        <a:blipFill>
          <a:blip xmlns:r="http://schemas.openxmlformats.org/officeDocument/2006/relationships" r:embed="rId2">
            <a:duotone>
              <a:schemeClr val="phClr">
                <a:shade val="65000"/>
                <a:satMod val="115000"/>
              </a:schemeClr>
              <a:schemeClr val="phClr">
                <a:tint val="85000"/>
              </a:schemeClr>
            </a:duotone>
          </a:blip>
          <a:tile tx="0" ty="0" sx="65000" sy="65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Civic</Template>
  <TotalTime>650</TotalTime>
  <Words>4886</Words>
  <Application>Microsoft Office PowerPoint</Application>
  <PresentationFormat>On-screen Show (4:3)</PresentationFormat>
  <Paragraphs>285</Paragraphs>
  <Slides>26</Slides>
  <Notes>21</Notes>
  <HiddenSlides>0</HiddenSlides>
  <MMClips>0</MMClips>
  <ScaleCrop>false</ScaleCrop>
  <HeadingPairs>
    <vt:vector size="4" baseType="variant">
      <vt:variant>
        <vt:lpstr>Theme</vt:lpstr>
      </vt:variant>
      <vt:variant>
        <vt:i4>1</vt:i4>
      </vt:variant>
      <vt:variant>
        <vt:lpstr>Slide Titles</vt:lpstr>
      </vt:variant>
      <vt:variant>
        <vt:i4>26</vt:i4>
      </vt:variant>
    </vt:vector>
  </HeadingPairs>
  <TitlesOfParts>
    <vt:vector size="27" baseType="lpstr">
      <vt:lpstr>Civic</vt:lpstr>
      <vt:lpstr>Group Project: Analyzing &amp; Critiquing Research Articles</vt:lpstr>
      <vt:lpstr>Introduction</vt:lpstr>
      <vt:lpstr>Objectives</vt:lpstr>
      <vt:lpstr>Articles </vt:lpstr>
      <vt:lpstr> </vt:lpstr>
      <vt:lpstr>Slide 6</vt:lpstr>
      <vt:lpstr>Analysis: Concepts, Independent vs. Dependent Variables</vt:lpstr>
      <vt:lpstr>Analysis: Study Samples</vt:lpstr>
      <vt:lpstr>Analysis: Study Samples</vt:lpstr>
      <vt:lpstr>Analysis: Data Collection</vt:lpstr>
      <vt:lpstr>Analysis: Data Collection</vt:lpstr>
      <vt:lpstr> Analysis: Findings </vt:lpstr>
      <vt:lpstr>Analysis: Findings</vt:lpstr>
      <vt:lpstr>Analysis: Conclusions</vt:lpstr>
      <vt:lpstr>Analysis: Conclusions</vt:lpstr>
      <vt:lpstr>Slide 16</vt:lpstr>
      <vt:lpstr>Critique: Secondary Sources</vt:lpstr>
      <vt:lpstr>Critique: Secondary Sources</vt:lpstr>
      <vt:lpstr>Critique: Relevance in Nursing Practice </vt:lpstr>
      <vt:lpstr>Critique: Relevance in Nursing Practice </vt:lpstr>
      <vt:lpstr>Critique: Informed Consent </vt:lpstr>
      <vt:lpstr>Slide 22</vt:lpstr>
      <vt:lpstr>Slide 23</vt:lpstr>
      <vt:lpstr>Comparison: Methodologies</vt:lpstr>
      <vt:lpstr>Conclusion</vt:lpstr>
      <vt:lpstr>References</vt:lpstr>
    </vt:vector>
  </TitlesOfParts>
  <Company>Grizli777</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Group Project Assignment: Analyzing &amp; Critiquing Research Articles</dc:title>
  <dc:creator>Nick&amp;Jess</dc:creator>
  <cp:lastModifiedBy>Nick&amp;Jess</cp:lastModifiedBy>
  <cp:revision>95</cp:revision>
  <dcterms:created xsi:type="dcterms:W3CDTF">2011-09-22T18:37:01Z</dcterms:created>
  <dcterms:modified xsi:type="dcterms:W3CDTF">2011-09-26T02:18:59Z</dcterms:modified>
</cp:coreProperties>
</file>